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86" r:id="rId3"/>
    <p:sldId id="387" r:id="rId4"/>
    <p:sldId id="388" r:id="rId5"/>
    <p:sldId id="389" r:id="rId6"/>
    <p:sldId id="392" r:id="rId7"/>
    <p:sldId id="390" r:id="rId8"/>
    <p:sldId id="391" r:id="rId9"/>
    <p:sldId id="393" r:id="rId10"/>
    <p:sldId id="396" r:id="rId11"/>
    <p:sldId id="412" r:id="rId12"/>
    <p:sldId id="395" r:id="rId13"/>
    <p:sldId id="398" r:id="rId14"/>
    <p:sldId id="394" r:id="rId15"/>
    <p:sldId id="397" r:id="rId16"/>
    <p:sldId id="401" r:id="rId17"/>
    <p:sldId id="400" r:id="rId18"/>
    <p:sldId id="399" r:id="rId19"/>
    <p:sldId id="413" r:id="rId20"/>
    <p:sldId id="411" r:id="rId21"/>
    <p:sldId id="410" r:id="rId22"/>
    <p:sldId id="409" r:id="rId23"/>
    <p:sldId id="408" r:id="rId24"/>
    <p:sldId id="414" r:id="rId25"/>
    <p:sldId id="407" r:id="rId26"/>
    <p:sldId id="406" r:id="rId27"/>
    <p:sldId id="405" r:id="rId28"/>
    <p:sldId id="415" r:id="rId29"/>
    <p:sldId id="404" r:id="rId30"/>
    <p:sldId id="403" r:id="rId31"/>
    <p:sldId id="416" r:id="rId32"/>
    <p:sldId id="402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>
      <p:cViewPr varScale="1">
        <p:scale>
          <a:sx n="74" d="100"/>
          <a:sy n="74" d="100"/>
        </p:scale>
        <p:origin x="32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720391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628916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942210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256339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992244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308040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283043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06512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657623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802634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73720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145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5.png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5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15.png"/><Relationship Id="rId4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15.png"/><Relationship Id="rId4" Type="http://schemas.openxmlformats.org/officeDocument/2006/relationships/image" Target="../media/image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5" Type="http://schemas.openxmlformats.org/officeDocument/2006/relationships/image" Target="../media/image15.png"/><Relationship Id="rId4" Type="http://schemas.openxmlformats.org/officeDocument/2006/relationships/image" Target="../media/image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09DC8E8-E537-0427-DFFB-D43A547D8E8E}"/>
              </a:ext>
            </a:extLst>
          </p:cNvPr>
          <p:cNvSpPr/>
          <p:nvPr/>
        </p:nvSpPr>
        <p:spPr>
          <a:xfrm>
            <a:off x="5270703" y="1252332"/>
            <a:ext cx="5513622" cy="779733"/>
          </a:xfrm>
          <a:prstGeom prst="rect">
            <a:avLst/>
          </a:prstGeom>
          <a:noFill/>
        </p:spPr>
        <p:txBody>
          <a:bodyPr wrap="none" lIns="121887" tIns="60944" rIns="121887" bIns="60944">
            <a:spAutoFit/>
          </a:bodyPr>
          <a:lstStyle/>
          <a:p>
            <a:pPr algn="ctr"/>
            <a:r>
              <a:rPr lang="en-US" sz="4267" b="1" dirty="0">
                <a:ln w="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Media </a:t>
            </a:r>
            <a:r>
              <a:rPr lang="en-US" sz="4267" b="1" dirty="0" err="1">
                <a:ln w="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Pembelajaran</a:t>
            </a:r>
            <a:endParaRPr lang="en-US" sz="4267" b="1" dirty="0">
              <a:ln w="0"/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4FCCB8F-3B9B-D4FD-1E58-9EAE43377F2A}"/>
              </a:ext>
            </a:extLst>
          </p:cNvPr>
          <p:cNvSpPr/>
          <p:nvPr/>
        </p:nvSpPr>
        <p:spPr>
          <a:xfrm>
            <a:off x="5277650" y="2370312"/>
            <a:ext cx="5615476" cy="2667301"/>
          </a:xfrm>
          <a:prstGeom prst="rect">
            <a:avLst/>
          </a:prstGeom>
          <a:noFill/>
        </p:spPr>
        <p:txBody>
          <a:bodyPr wrap="square" lIns="121887" tIns="60944" rIns="121887" bIns="60944">
            <a:spAutoFit/>
          </a:bodyPr>
          <a:lstStyle/>
          <a:p>
            <a:pPr algn="ctr"/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Pendidikan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Jasmani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Olahraga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Kesehatan</a:t>
            </a:r>
            <a:endParaRPr lang="en-US" sz="3733" b="1" dirty="0">
              <a:ln w="0"/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667" b="1" dirty="0">
              <a:ln w="0"/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667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Untuk</a:t>
            </a:r>
            <a:r>
              <a:rPr lang="en-US" sz="2667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SMP/MTs </a:t>
            </a:r>
            <a:r>
              <a:rPr lang="en-US" sz="2667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Kelas</a:t>
            </a:r>
            <a:r>
              <a:rPr lang="en-US" sz="2667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VII 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77D3EC2-4A0B-11ED-E86D-B668CE326471}"/>
              </a:ext>
            </a:extLst>
          </p:cNvPr>
          <p:cNvGrpSpPr/>
          <p:nvPr/>
        </p:nvGrpSpPr>
        <p:grpSpPr>
          <a:xfrm>
            <a:off x="864760" y="542637"/>
            <a:ext cx="3860800" cy="5105036"/>
            <a:chOff x="648570" y="438150"/>
            <a:chExt cx="2895600" cy="3828777"/>
          </a:xfrm>
        </p:grpSpPr>
        <p:sp>
          <p:nvSpPr>
            <p:cNvPr id="7" name="Cube 6">
              <a:extLst>
                <a:ext uri="{FF2B5EF4-FFF2-40B4-BE49-F238E27FC236}">
                  <a16:creationId xmlns:a16="http://schemas.microsoft.com/office/drawing/2014/main" id="{98160949-CF98-7040-1529-8D42B690ED18}"/>
                </a:ext>
              </a:extLst>
            </p:cNvPr>
            <p:cNvSpPr/>
            <p:nvPr/>
          </p:nvSpPr>
          <p:spPr>
            <a:xfrm>
              <a:off x="648570" y="438150"/>
              <a:ext cx="2895600" cy="3828777"/>
            </a:xfrm>
            <a:prstGeom prst="cube">
              <a:avLst>
                <a:gd name="adj" fmla="val 3711"/>
              </a:avLst>
            </a:pr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87" tIns="60944" rIns="121887" bIns="60944" rtlCol="0" anchor="ctr"/>
            <a:lstStyle/>
            <a:p>
              <a:pPr algn="ctr"/>
              <a:endParaRPr lang="en-US" sz="2400" dirty="0"/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5D098C4-3AAB-121D-74F3-780220DE74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01546" y="559525"/>
              <a:ext cx="2674476" cy="36963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79180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316B8D6-5B70-8519-0E1C-9106EF641CCD}"/>
              </a:ext>
            </a:extLst>
          </p:cNvPr>
          <p:cNvSpPr/>
          <p:nvPr/>
        </p:nvSpPr>
        <p:spPr>
          <a:xfrm>
            <a:off x="139520" y="902497"/>
            <a:ext cx="92749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Menendang/Mengumpan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Bola</a:t>
            </a:r>
            <a:r>
              <a:rPr lang="en-US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endParaRPr lang="id-ID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9E848DE-4406-3E3B-7305-BDAE3E7CC06E}"/>
              </a:ext>
            </a:extLst>
          </p:cNvPr>
          <p:cNvSpPr txBox="1"/>
          <p:nvPr/>
        </p:nvSpPr>
        <p:spPr>
          <a:xfrm>
            <a:off x="4899018" y="1677997"/>
            <a:ext cx="6434389" cy="41996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Mengumpan bola adalah memberikan bola kepada teman satu tim dengan cara ditendang.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Mengumpan bola banyak dilakukan dengan menggunakan kaki bagian dalam. Kaki bagian dalam memiliki permukaan yang lebih luas untuk menendang bola sehingga dapat mengarahkan bola lebih baik.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Mengumpan bola bertujuan menghindari lawan yang ingin merebut bola dan membuka peluang untuk masuk ke daerah pertahanan lawan</a:t>
            </a:r>
            <a:endParaRPr lang="en-ID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8E7CF5F-14E9-1E31-B70A-08BFB0C3406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91" t="12497" r="15470" b="8518"/>
          <a:stretch/>
        </p:blipFill>
        <p:spPr>
          <a:xfrm>
            <a:off x="750532" y="2020346"/>
            <a:ext cx="3784540" cy="3104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855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316B8D6-5B70-8519-0E1C-9106EF641CCD}"/>
              </a:ext>
            </a:extLst>
          </p:cNvPr>
          <p:cNvSpPr/>
          <p:nvPr/>
        </p:nvSpPr>
        <p:spPr>
          <a:xfrm>
            <a:off x="139520" y="486998"/>
            <a:ext cx="92749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Menendang/Mengumpan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Bola</a:t>
            </a:r>
            <a:r>
              <a:rPr lang="en-US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endParaRPr lang="id-ID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2" name="0036130190.0007.01">
            <a:hlinkClick r:id="" action="ppaction://media"/>
            <a:extLst>
              <a:ext uri="{FF2B5EF4-FFF2-40B4-BE49-F238E27FC236}">
                <a16:creationId xmlns:a16="http://schemas.microsoft.com/office/drawing/2014/main" id="{574ADA48-8F55-2D2A-BC3B-8DC778E1D11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09487" y="1356120"/>
            <a:ext cx="8915346" cy="5014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911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0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6F743AA-5C41-E2FF-C9F7-0081A3F0C1DD}"/>
              </a:ext>
            </a:extLst>
          </p:cNvPr>
          <p:cNvSpPr/>
          <p:nvPr/>
        </p:nvSpPr>
        <p:spPr>
          <a:xfrm>
            <a:off x="152400" y="1029336"/>
            <a:ext cx="86099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enghentikan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Bola</a:t>
            </a:r>
            <a:r>
              <a:rPr lang="en-US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endParaRPr lang="id-ID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3D66768-72BA-8F40-4AB2-8EB73D7E0C9F}"/>
              </a:ext>
            </a:extLst>
          </p:cNvPr>
          <p:cNvSpPr txBox="1"/>
          <p:nvPr/>
        </p:nvSpPr>
        <p:spPr>
          <a:xfrm>
            <a:off x="152400" y="258454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b="1" i="0" u="none" strike="noStrike" baseline="0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Pembelajaran</a:t>
            </a:r>
            <a:r>
              <a:rPr lang="en-ID" sz="2400" b="1" i="0" u="none" strike="noStrike" baseline="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endParaRPr lang="en-ID" sz="24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D38F08C-CA17-C999-2843-5BD0578551BA}"/>
              </a:ext>
            </a:extLst>
          </p:cNvPr>
          <p:cNvSpPr txBox="1"/>
          <p:nvPr/>
        </p:nvSpPr>
        <p:spPr>
          <a:xfrm>
            <a:off x="7141153" y="5183853"/>
            <a:ext cx="323796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Gerak menghentikan</a:t>
            </a:r>
            <a:r>
              <a:rPr lang="en-US" sz="2000" dirty="0">
                <a:latin typeface="Arial" panose="020B0604020202020204" pitchFamily="34" charset="0"/>
                <a:cs typeface="Arial" pitchFamily="34" charset="0"/>
              </a:rPr>
              <a:t> bola </a:t>
            </a:r>
            <a:r>
              <a:rPr lang="en-US" sz="2000" dirty="0" err="1">
                <a:latin typeface="Arial" panose="020B0604020202020204" pitchFamily="34" charset="0"/>
                <a:cs typeface="Arial" pitchFamily="34" charset="0"/>
              </a:rPr>
              <a:t>dengan</a:t>
            </a:r>
            <a:r>
              <a:rPr lang="en-US" sz="2000" dirty="0"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telapak </a:t>
            </a:r>
            <a:r>
              <a:rPr lang="en-US" sz="2000" dirty="0">
                <a:latin typeface="Arial" panose="020B0604020202020204" pitchFamily="34" charset="0"/>
                <a:cs typeface="Arial" pitchFamily="34" charset="0"/>
              </a:rPr>
              <a:t>kaki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86A288B-4E1B-7A3E-406E-4EF3FEEC7E4C}"/>
              </a:ext>
            </a:extLst>
          </p:cNvPr>
          <p:cNvSpPr txBox="1"/>
          <p:nvPr/>
        </p:nvSpPr>
        <p:spPr>
          <a:xfrm>
            <a:off x="2090306" y="5210040"/>
            <a:ext cx="323796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Gerak menghentikan</a:t>
            </a:r>
            <a:r>
              <a:rPr lang="en-US" sz="2000" dirty="0">
                <a:latin typeface="Arial" panose="020B0604020202020204" pitchFamily="34" charset="0"/>
                <a:cs typeface="Arial" pitchFamily="34" charset="0"/>
              </a:rPr>
              <a:t> bola </a:t>
            </a:r>
            <a:r>
              <a:rPr lang="en-US" sz="2000" dirty="0" err="1">
                <a:latin typeface="Arial" panose="020B0604020202020204" pitchFamily="34" charset="0"/>
                <a:cs typeface="Arial" pitchFamily="34" charset="0"/>
              </a:rPr>
              <a:t>dengan</a:t>
            </a:r>
            <a:r>
              <a:rPr lang="en-US" sz="2000" dirty="0">
                <a:latin typeface="Arial" panose="020B0604020202020204" pitchFamily="34" charset="0"/>
                <a:cs typeface="Arial" pitchFamily="34" charset="0"/>
              </a:rPr>
              <a:t> kaki </a:t>
            </a:r>
            <a:r>
              <a:rPr lang="en-US" sz="2000" dirty="0" err="1">
                <a:latin typeface="Arial" panose="020B0604020202020204" pitchFamily="34" charset="0"/>
                <a:cs typeface="Arial" pitchFamily="34" charset="0"/>
              </a:rPr>
              <a:t>bagian</a:t>
            </a:r>
            <a:r>
              <a:rPr lang="en-US" sz="2000" dirty="0"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itchFamily="34" charset="0"/>
              </a:rPr>
              <a:t>dalam</a:t>
            </a:r>
            <a:endParaRPr lang="en-US" sz="2000" dirty="0"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1C623ED-3E77-CC61-6413-C5CE422B5A2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712" b="65534"/>
          <a:stretch/>
        </p:blipFill>
        <p:spPr>
          <a:xfrm>
            <a:off x="785611" y="1784507"/>
            <a:ext cx="4918121" cy="306446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FAF21AF-05FE-A234-B32A-FD5F961229B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34" b="63333"/>
          <a:stretch/>
        </p:blipFill>
        <p:spPr>
          <a:xfrm>
            <a:off x="6488269" y="1784507"/>
            <a:ext cx="4676101" cy="3213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679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644456B-9641-5647-C941-6A368C22AFF9}"/>
              </a:ext>
            </a:extLst>
          </p:cNvPr>
          <p:cNvSpPr/>
          <p:nvPr/>
        </p:nvSpPr>
        <p:spPr>
          <a:xfrm>
            <a:off x="152400" y="1030392"/>
            <a:ext cx="86099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enghentikan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Bola</a:t>
            </a:r>
            <a:r>
              <a:rPr lang="en-US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endParaRPr lang="id-ID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C4BAF6E-00E3-BEBA-EC0A-ACD0084D320D}"/>
              </a:ext>
            </a:extLst>
          </p:cNvPr>
          <p:cNvSpPr txBox="1"/>
          <p:nvPr/>
        </p:nvSpPr>
        <p:spPr>
          <a:xfrm>
            <a:off x="152400" y="258454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b="1" i="0" u="none" strike="noStrike" baseline="0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Pembelajaran</a:t>
            </a:r>
            <a:r>
              <a:rPr lang="en-ID" sz="2800" b="1" i="0" u="none" strike="noStrike" baseline="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endParaRPr lang="en-ID" sz="28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988330-A166-99D8-2C08-3D9DF3970816}"/>
              </a:ext>
            </a:extLst>
          </p:cNvPr>
          <p:cNvSpPr txBox="1"/>
          <p:nvPr/>
        </p:nvSpPr>
        <p:spPr>
          <a:xfrm>
            <a:off x="895161" y="4664495"/>
            <a:ext cx="320032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Gerak menghentikan</a:t>
            </a:r>
            <a:r>
              <a:rPr lang="en-US" sz="2000" dirty="0">
                <a:latin typeface="Arial" panose="020B0604020202020204" pitchFamily="34" charset="0"/>
                <a:cs typeface="Arial" pitchFamily="34" charset="0"/>
              </a:rPr>
              <a:t> bola </a:t>
            </a:r>
            <a:r>
              <a:rPr lang="en-US" sz="2000" dirty="0" err="1">
                <a:latin typeface="Arial" panose="020B0604020202020204" pitchFamily="34" charset="0"/>
                <a:cs typeface="Arial" pitchFamily="34" charset="0"/>
              </a:rPr>
              <a:t>dengan</a:t>
            </a:r>
            <a:r>
              <a:rPr lang="en-US" sz="2000" dirty="0"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kaki bagian luar</a:t>
            </a:r>
            <a:endParaRPr lang="en-US" sz="2000" dirty="0"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3E543A-C197-1020-AE1B-EC153E3BF6DD}"/>
              </a:ext>
            </a:extLst>
          </p:cNvPr>
          <p:cNvSpPr txBox="1"/>
          <p:nvPr/>
        </p:nvSpPr>
        <p:spPr>
          <a:xfrm>
            <a:off x="4990643" y="4722678"/>
            <a:ext cx="266356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Gerak menghentikan</a:t>
            </a:r>
            <a:r>
              <a:rPr lang="en-US" sz="2000" dirty="0">
                <a:latin typeface="Arial" panose="020B0604020202020204" pitchFamily="34" charset="0"/>
                <a:cs typeface="Arial" pitchFamily="34" charset="0"/>
              </a:rPr>
              <a:t> bola</a:t>
            </a:r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 dengan</a:t>
            </a:r>
            <a:r>
              <a:rPr lang="en-US" sz="2000" dirty="0">
                <a:latin typeface="Arial" panose="020B0604020202020204" pitchFamily="34" charset="0"/>
                <a:cs typeface="Arial" pitchFamily="34" charset="0"/>
              </a:rPr>
              <a:t> d</a:t>
            </a:r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ada</a:t>
            </a:r>
            <a:endParaRPr lang="en-US" sz="2000" dirty="0"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EE8EE3-CA18-5A2D-473A-98668B4B1B8B}"/>
              </a:ext>
            </a:extLst>
          </p:cNvPr>
          <p:cNvSpPr txBox="1"/>
          <p:nvPr/>
        </p:nvSpPr>
        <p:spPr>
          <a:xfrm>
            <a:off x="8990616" y="4755027"/>
            <a:ext cx="266356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Gerak menghentikan</a:t>
            </a:r>
            <a:r>
              <a:rPr lang="en-US" sz="2000" dirty="0">
                <a:latin typeface="Arial" panose="020B0604020202020204" pitchFamily="34" charset="0"/>
                <a:cs typeface="Arial" pitchFamily="34" charset="0"/>
              </a:rPr>
              <a:t> bola </a:t>
            </a:r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dengan paha</a:t>
            </a:r>
            <a:endParaRPr lang="en-US" sz="2000" dirty="0"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598D2EE-CCCD-52D8-1FC7-B15F44736B5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34" t="64505"/>
          <a:stretch/>
        </p:blipFill>
        <p:spPr>
          <a:xfrm>
            <a:off x="8117554" y="2150927"/>
            <a:ext cx="3778799" cy="251356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AD3AD9E-E240-EB90-1CF5-42375CC395A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69" t="34501" r="32735" b="33507"/>
          <a:stretch/>
        </p:blipFill>
        <p:spPr>
          <a:xfrm>
            <a:off x="437011" y="2012781"/>
            <a:ext cx="4002777" cy="254177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4EA7200-C8C9-3282-D622-BCC95B3CBF6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8" t="64505" r="63081"/>
          <a:stretch/>
        </p:blipFill>
        <p:spPr>
          <a:xfrm>
            <a:off x="4724400" y="1984570"/>
            <a:ext cx="3288790" cy="2541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412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8ECE329-EADF-7A30-4AD8-360F9E224B46}"/>
              </a:ext>
            </a:extLst>
          </p:cNvPr>
          <p:cNvSpPr/>
          <p:nvPr/>
        </p:nvSpPr>
        <p:spPr>
          <a:xfrm>
            <a:off x="203915" y="735953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 Menghentikan Bola</a:t>
            </a:r>
            <a:endParaRPr lang="id-ID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76959BD-9F56-7EA1-3587-3F901EB57439}"/>
              </a:ext>
            </a:extLst>
          </p:cNvPr>
          <p:cNvSpPr txBox="1"/>
          <p:nvPr/>
        </p:nvSpPr>
        <p:spPr>
          <a:xfrm>
            <a:off x="739462" y="1566950"/>
            <a:ext cx="6759261" cy="41996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2000" dirty="0"/>
              <a:t>Cara menghentikan </a:t>
            </a:r>
            <a:r>
              <a:rPr lang="en-ID" sz="2000" dirty="0"/>
              <a:t>bola </a:t>
            </a:r>
            <a:r>
              <a:rPr lang="en-ID" sz="2000" dirty="0" err="1"/>
              <a:t>dengan</a:t>
            </a:r>
            <a:r>
              <a:rPr lang="en-ID" sz="2000" dirty="0"/>
              <a:t> kaki </a:t>
            </a:r>
            <a:r>
              <a:rPr lang="en-ID" sz="2000" dirty="0" err="1"/>
              <a:t>bagian</a:t>
            </a:r>
            <a:r>
              <a:rPr lang="en-ID" sz="2000" dirty="0"/>
              <a:t> </a:t>
            </a:r>
            <a:r>
              <a:rPr lang="en-ID" sz="2000" dirty="0" err="1"/>
              <a:t>dalam</a:t>
            </a:r>
            <a:r>
              <a:rPr lang="id-ID" sz="2000" dirty="0"/>
              <a:t>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Posisi badan menghadap arah datangnya bola.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Kaki yang digunakan untuk menghentikan bola diangkat sedikit dengan permukaan bagian dalam kaki mengarah pada datangnya bola.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Kaki tumpu mengarah pada bola dengan lutut sedikit agak ditekuk.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Bola menyentuh kaki dan berhentikan bola tepat di bagian dalam (mata kaki) dan kaki berhenti mengikuti arah bola.</a:t>
            </a:r>
            <a:endParaRPr lang="en-ID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DB02403-C213-3D89-01E0-7E0041D710E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5" t="6807" r="24902" b="8955"/>
          <a:stretch/>
        </p:blipFill>
        <p:spPr>
          <a:xfrm>
            <a:off x="7498723" y="1894758"/>
            <a:ext cx="3255135" cy="3777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269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5C5BC7A-AF2C-82D4-7AFF-CF6A6B514C50}"/>
              </a:ext>
            </a:extLst>
          </p:cNvPr>
          <p:cNvSpPr/>
          <p:nvPr/>
        </p:nvSpPr>
        <p:spPr>
          <a:xfrm>
            <a:off x="281188" y="681197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 Menghentikan Bola</a:t>
            </a:r>
            <a:endParaRPr lang="id-ID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D1C6FF-4712-5827-5BC2-199CEE8D6A81}"/>
              </a:ext>
            </a:extLst>
          </p:cNvPr>
          <p:cNvSpPr txBox="1"/>
          <p:nvPr/>
        </p:nvSpPr>
        <p:spPr>
          <a:xfrm>
            <a:off x="815385" y="1512194"/>
            <a:ext cx="7427094" cy="38918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Cara menghentikan </a:t>
            </a:r>
            <a:r>
              <a:rPr lang="en-ID" sz="2000" dirty="0"/>
              <a:t>bola </a:t>
            </a:r>
            <a:r>
              <a:rPr lang="en-ID" sz="2000" dirty="0" err="1"/>
              <a:t>dengan</a:t>
            </a:r>
            <a:r>
              <a:rPr lang="id-ID" sz="2000" dirty="0"/>
              <a:t> telapak</a:t>
            </a:r>
            <a:r>
              <a:rPr lang="en-ID" sz="2000" dirty="0"/>
              <a:t> kaki</a:t>
            </a:r>
            <a:r>
              <a:rPr lang="id-ID" sz="2000" dirty="0"/>
              <a:t>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Posisi badan menghadap ke arah datangnya bola.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Kaki tumpu mengarah pada bola dengan lutut sedikit ditekuk.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Kaki yang digunakan untuk menghentikan bola diangkat sedikit dengan permukaan bagian dalam kaki yang menghadap ke arah datangnya bola.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Pandangan ke arah datangnya bola. Pada saat bola datang, segera hentikan dengan telapak kaki sehingga bola tertahan dan kaki yang digunakan untuk menghentikan bola mengikuti arah bola.</a:t>
            </a:r>
            <a:endParaRPr lang="en-ID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AA12D30-C470-7B70-11A3-9CAF00F36CB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24" t="7718" r="28419" b="5126"/>
          <a:stretch/>
        </p:blipFill>
        <p:spPr>
          <a:xfrm>
            <a:off x="8601347" y="1512194"/>
            <a:ext cx="3006402" cy="3930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783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B53ABA4-E6AA-4B83-ADE0-15F4BF43D54D}"/>
              </a:ext>
            </a:extLst>
          </p:cNvPr>
          <p:cNvSpPr/>
          <p:nvPr/>
        </p:nvSpPr>
        <p:spPr>
          <a:xfrm>
            <a:off x="467395" y="761013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 Menghentikan Bola</a:t>
            </a:r>
            <a:endParaRPr lang="id-ID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0F4B3E-78EF-773A-D16E-92B2893EF8B7}"/>
              </a:ext>
            </a:extLst>
          </p:cNvPr>
          <p:cNvSpPr txBox="1"/>
          <p:nvPr/>
        </p:nvSpPr>
        <p:spPr>
          <a:xfrm>
            <a:off x="4573073" y="1765250"/>
            <a:ext cx="6914882" cy="40457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Cara menghentikan </a:t>
            </a:r>
            <a:r>
              <a:rPr lang="en-ID" sz="2000" dirty="0"/>
              <a:t>bola </a:t>
            </a:r>
            <a:r>
              <a:rPr lang="en-ID" sz="2000" dirty="0" err="1"/>
              <a:t>dengan</a:t>
            </a:r>
            <a:r>
              <a:rPr lang="id-ID" sz="2000" dirty="0"/>
              <a:t> </a:t>
            </a:r>
            <a:r>
              <a:rPr lang="en-ID" sz="2000" dirty="0"/>
              <a:t>kaki</a:t>
            </a:r>
            <a:r>
              <a:rPr lang="id-ID" sz="2000" dirty="0"/>
              <a:t> bagian luar: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Posisi badan menghadap arah datangnya bola.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Kaki yang digunakan untuk menghentikan bola diangkat sedikit dengan permukaan bagian luar kaki mengarah pada datangnya bola.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Kaki tumpu mengarah pada bola dengan lutut sedikit agak ditekuk.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Bola menyentuh kaki dan berhentikan bola tepat di bagian luar (mata kaki) dan kaki berhenti mengikuti arah bola.</a:t>
            </a:r>
            <a:endParaRPr lang="en-ID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DE8EBCC-61A1-A95D-D480-B5D01A6D2CA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24" t="12686" r="25182" b="10000"/>
          <a:stretch/>
        </p:blipFill>
        <p:spPr>
          <a:xfrm>
            <a:off x="1104363" y="1906916"/>
            <a:ext cx="3287332" cy="3574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52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A2E2F8C-6771-F816-55EE-E535A1101C88}"/>
              </a:ext>
            </a:extLst>
          </p:cNvPr>
          <p:cNvSpPr/>
          <p:nvPr/>
        </p:nvSpPr>
        <p:spPr>
          <a:xfrm>
            <a:off x="229673" y="770886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 Menghentikan Bola</a:t>
            </a:r>
            <a:endParaRPr lang="id-ID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B783EB4-09E3-73BF-8641-E35226B03DA5}"/>
              </a:ext>
            </a:extLst>
          </p:cNvPr>
          <p:cNvSpPr txBox="1"/>
          <p:nvPr/>
        </p:nvSpPr>
        <p:spPr>
          <a:xfrm>
            <a:off x="841083" y="2266224"/>
            <a:ext cx="7237190" cy="26607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Cara menghentikan </a:t>
            </a:r>
            <a:r>
              <a:rPr lang="en-ID" sz="2000" dirty="0"/>
              <a:t>bola </a:t>
            </a:r>
            <a:r>
              <a:rPr lang="en-ID" sz="2000" dirty="0" err="1"/>
              <a:t>dengan</a:t>
            </a:r>
            <a:r>
              <a:rPr lang="id-ID" sz="2000" dirty="0"/>
              <a:t> </a:t>
            </a:r>
            <a:r>
              <a:rPr lang="en-ID" sz="2000" dirty="0"/>
              <a:t>p</a:t>
            </a:r>
            <a:r>
              <a:rPr lang="id-ID" sz="2000" dirty="0"/>
              <a:t>aha: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Posisi badan menghadap arah datangnya bola.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Badan bergerak ke arah datangnya bola dan diikuti mengangkat salah satu kaki hingga membentuk sudut sekitar 90°.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Hentikan gerakan bola dengan menggunakan paha bagian dalam, lalu jatuhkan bola di antara dua kaki.</a:t>
            </a:r>
            <a:endParaRPr lang="en-ID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DB9F5E9-6899-1CA6-42E9-3479B743DC6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23" t="8519" r="25182" b="5127"/>
          <a:stretch/>
        </p:blipFill>
        <p:spPr>
          <a:xfrm>
            <a:off x="7984901" y="1994705"/>
            <a:ext cx="2941013" cy="3571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180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57B504F-C9EF-EDB0-453F-1F22DA15F994}"/>
              </a:ext>
            </a:extLst>
          </p:cNvPr>
          <p:cNvSpPr/>
          <p:nvPr/>
        </p:nvSpPr>
        <p:spPr>
          <a:xfrm>
            <a:off x="216795" y="784025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 Menghentikan Bola</a:t>
            </a:r>
            <a:endParaRPr lang="id-ID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3411417-FE4C-0E88-2176-DB257AA3118F}"/>
              </a:ext>
            </a:extLst>
          </p:cNvPr>
          <p:cNvSpPr txBox="1"/>
          <p:nvPr/>
        </p:nvSpPr>
        <p:spPr>
          <a:xfrm>
            <a:off x="4494938" y="1923452"/>
            <a:ext cx="6248400" cy="3584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Cara menghentikan </a:t>
            </a:r>
            <a:r>
              <a:rPr lang="en-ID" sz="2000" dirty="0"/>
              <a:t>bola </a:t>
            </a:r>
            <a:r>
              <a:rPr lang="en-ID" sz="2000" dirty="0" err="1"/>
              <a:t>dengan</a:t>
            </a:r>
            <a:r>
              <a:rPr lang="id-ID" sz="2000" dirty="0"/>
              <a:t> dada: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Posisi badan menghadap arah datangnya bola.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Badan bergerak ke arah datangnya bola dan posisikan badan seimbang dengan bagian dada maupun kedua tangan melebar.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Hentikan bola pada saat menyentuh dada kemudian tariklah badan ke belakang untuk menahannya. Jatuhkan bola di antara kedua kaki.</a:t>
            </a:r>
            <a:endParaRPr lang="en-ID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BB96B88-4FEB-4BD2-3C4C-A9556025F58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03" t="8518" r="24102" b="7037"/>
          <a:stretch/>
        </p:blipFill>
        <p:spPr>
          <a:xfrm>
            <a:off x="1100932" y="1615022"/>
            <a:ext cx="3277885" cy="38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727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316B8D6-5B70-8519-0E1C-9106EF641CCD}"/>
              </a:ext>
            </a:extLst>
          </p:cNvPr>
          <p:cNvSpPr/>
          <p:nvPr/>
        </p:nvSpPr>
        <p:spPr>
          <a:xfrm>
            <a:off x="139520" y="486998"/>
            <a:ext cx="92749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enghentikan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Bola</a:t>
            </a:r>
            <a:r>
              <a:rPr lang="en-US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endParaRPr lang="id-ID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5" name="0036130190.0012.01">
            <a:hlinkClick r:id="" action="ppaction://media"/>
            <a:extLst>
              <a:ext uri="{FF2B5EF4-FFF2-40B4-BE49-F238E27FC236}">
                <a16:creationId xmlns:a16="http://schemas.microsoft.com/office/drawing/2014/main" id="{24B6321F-0C23-3740-AB58-49BE8254D68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10779" y="1317995"/>
            <a:ext cx="8810478" cy="4955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741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840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5B7D0903-CF38-B38E-1343-CEB316AB5CDD}"/>
              </a:ext>
            </a:extLst>
          </p:cNvPr>
          <p:cNvSpPr/>
          <p:nvPr/>
        </p:nvSpPr>
        <p:spPr>
          <a:xfrm>
            <a:off x="9650504" y="5571333"/>
            <a:ext cx="2034531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latin typeface="Arial" pitchFamily="34" charset="0"/>
                <a:cs typeface="Arial" pitchFamily="34" charset="0"/>
              </a:rPr>
              <a:t>Sumber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: </a:t>
            </a:r>
            <a:r>
              <a:rPr lang="id-ID" sz="1200" i="1" dirty="0">
                <a:latin typeface="Arial" pitchFamily="34" charset="0"/>
                <a:cs typeface="Arial" pitchFamily="34" charset="0"/>
              </a:rPr>
              <a:t>dokumen penerbit</a:t>
            </a:r>
            <a:endParaRPr lang="en-US" sz="1200" i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3F6FAEA-0132-A009-ED46-ED113C2DB671}"/>
              </a:ext>
            </a:extLst>
          </p:cNvPr>
          <p:cNvGrpSpPr/>
          <p:nvPr/>
        </p:nvGrpSpPr>
        <p:grpSpPr>
          <a:xfrm>
            <a:off x="0" y="1561823"/>
            <a:ext cx="5689600" cy="4797684"/>
            <a:chOff x="0" y="1847850"/>
            <a:chExt cx="4038600" cy="3598263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CC72A31-61D8-3361-CA1D-C13465408F0E}"/>
                </a:ext>
              </a:extLst>
            </p:cNvPr>
            <p:cNvSpPr/>
            <p:nvPr/>
          </p:nvSpPr>
          <p:spPr>
            <a:xfrm>
              <a:off x="114887" y="2190750"/>
              <a:ext cx="3923713" cy="325536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>
              <a:spAutoFit/>
            </a:bodyPr>
            <a:lstStyle/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Menunjukkan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kemampuan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mempraktikkan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spesifik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menendang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/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mengoper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bola.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Menganalisis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fakta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konsep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prosedur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melakukan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spesifik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menendang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/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mengoper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bola.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Menunjukkan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kemampuan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mempraktikkan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spesifik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menghentikan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bola.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Menganalisis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fakta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konsep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prosedur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melakukan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spesifik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menghentikan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bola.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Menunjukkan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kemampuan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mempraktikkan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spesifik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menggiring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bola.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Menganalisis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fakta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konsep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prosedur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melakukan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spesifik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menggiring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bola.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FFD2C66-8CEC-CBBE-E0CB-7F6BB10E238A}"/>
                </a:ext>
              </a:extLst>
            </p:cNvPr>
            <p:cNvSpPr/>
            <p:nvPr/>
          </p:nvSpPr>
          <p:spPr>
            <a:xfrm>
              <a:off x="0" y="1847850"/>
              <a:ext cx="4038600" cy="3429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BA1DE567-DA1C-5C7F-36FE-182B3F68F8C3}"/>
              </a:ext>
            </a:extLst>
          </p:cNvPr>
          <p:cNvSpPr/>
          <p:nvPr/>
        </p:nvSpPr>
        <p:spPr>
          <a:xfrm>
            <a:off x="280816" y="1502400"/>
            <a:ext cx="2352054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en-US" sz="1867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Tujuan</a:t>
            </a:r>
            <a:r>
              <a:rPr lang="en-US" sz="1867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 </a:t>
            </a:r>
            <a:r>
              <a:rPr lang="en-US" sz="1867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pembelajaran</a:t>
            </a:r>
            <a:r>
              <a:rPr lang="en-US" sz="1867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: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B48EAA3-157A-0143-F8A2-3FC98965C3AF}"/>
              </a:ext>
            </a:extLst>
          </p:cNvPr>
          <p:cNvGrpSpPr/>
          <p:nvPr/>
        </p:nvGrpSpPr>
        <p:grpSpPr>
          <a:xfrm>
            <a:off x="273596" y="260777"/>
            <a:ext cx="1183247" cy="1196122"/>
            <a:chOff x="4328803" y="1954100"/>
            <a:chExt cx="1440091" cy="1491655"/>
          </a:xfrm>
        </p:grpSpPr>
        <p:pic>
          <p:nvPicPr>
            <p:cNvPr id="14" name="Picture 2" descr="E:\ELISA\ERLANGGA LISA\2017\TEMPLATE PPT\SMP Penjaskes Orkes (K13N)\untuk BAB penjas.png">
              <a:extLst>
                <a:ext uri="{FF2B5EF4-FFF2-40B4-BE49-F238E27FC236}">
                  <a16:creationId xmlns:a16="http://schemas.microsoft.com/office/drawing/2014/main" id="{E7EA96A6-C946-16A5-46EB-FD59706E927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0143" y="1954100"/>
              <a:ext cx="1428751" cy="144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E70A27F-D83A-079E-66D7-FF19F9EB7B3A}"/>
                </a:ext>
              </a:extLst>
            </p:cNvPr>
            <p:cNvSpPr/>
            <p:nvPr/>
          </p:nvSpPr>
          <p:spPr>
            <a:xfrm>
              <a:off x="4328803" y="2140542"/>
              <a:ext cx="1428751" cy="1305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BAB </a:t>
              </a:r>
            </a:p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1</a:t>
              </a: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74BE65CE-486A-79B3-C511-6110682F2D82}"/>
              </a:ext>
            </a:extLst>
          </p:cNvPr>
          <p:cNvSpPr txBox="1"/>
          <p:nvPr/>
        </p:nvSpPr>
        <p:spPr>
          <a:xfrm>
            <a:off x="1456843" y="241892"/>
            <a:ext cx="5376262" cy="107804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214176" tIns="107087" rIns="214176" bIns="107087" rtlCol="0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Gerak Spesifik </a:t>
            </a:r>
            <a:r>
              <a:rPr lang="en-US" sz="2800" b="1" dirty="0" err="1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Permainan</a:t>
            </a:r>
            <a:r>
              <a:rPr lang="en-US" sz="2800" b="1" dirty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id-ID" sz="2800" b="1" dirty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Invasi: Sepak Bola</a:t>
            </a:r>
            <a:endParaRPr lang="en-US" sz="2800" b="1" dirty="0">
              <a:solidFill>
                <a:srgbClr val="7030A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EBEC235-A939-D34E-8E99-189C4615B8A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5115" y="1592164"/>
            <a:ext cx="5689600" cy="37930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1622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5EDB966-955C-451A-B458-1075C7065C11}"/>
              </a:ext>
            </a:extLst>
          </p:cNvPr>
          <p:cNvSpPr/>
          <p:nvPr/>
        </p:nvSpPr>
        <p:spPr>
          <a:xfrm>
            <a:off x="152400" y="914621"/>
            <a:ext cx="86099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enggiring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Bola</a:t>
            </a:r>
            <a:r>
              <a:rPr lang="en-US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endParaRPr lang="id-ID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4E8F2B9-F615-D061-A77F-6B263F3D4C64}"/>
              </a:ext>
            </a:extLst>
          </p:cNvPr>
          <p:cNvSpPr txBox="1"/>
          <p:nvPr/>
        </p:nvSpPr>
        <p:spPr>
          <a:xfrm>
            <a:off x="152400" y="258454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b="1" i="0" u="none" strike="noStrike" baseline="0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Pembelajaran</a:t>
            </a:r>
            <a:r>
              <a:rPr lang="id-ID" sz="2800" b="1" i="0" u="none" strike="noStrike" baseline="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  <a:endParaRPr lang="en-ID" sz="28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1E470F-B5A0-FE73-8AB9-B8103E15D9BC}"/>
              </a:ext>
            </a:extLst>
          </p:cNvPr>
          <p:cNvSpPr txBox="1"/>
          <p:nvPr/>
        </p:nvSpPr>
        <p:spPr>
          <a:xfrm>
            <a:off x="2898048" y="5429995"/>
            <a:ext cx="685805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Gerak menggiring bola dapat dilakukan dengan kaki bagian dalam, kaki bagian luar, dan punggung kaki.</a:t>
            </a:r>
            <a:endParaRPr lang="en-US" sz="2000" dirty="0"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BB2AFEF-A182-C073-A0B2-4EE733E6564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8" t="15926" r="7917" b="11481"/>
          <a:stretch/>
        </p:blipFill>
        <p:spPr>
          <a:xfrm>
            <a:off x="2995546" y="1696295"/>
            <a:ext cx="5766764" cy="3496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045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B205627-9279-163F-29B2-61A2D73A7CF4}"/>
              </a:ext>
            </a:extLst>
          </p:cNvPr>
          <p:cNvSpPr/>
          <p:nvPr/>
        </p:nvSpPr>
        <p:spPr>
          <a:xfrm>
            <a:off x="165279" y="680115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 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Menggiring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Bola</a:t>
            </a:r>
            <a:endParaRPr lang="id-ID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C635328-DCF8-E04E-BE2D-81CDCCABB268}"/>
              </a:ext>
            </a:extLst>
          </p:cNvPr>
          <p:cNvSpPr txBox="1"/>
          <p:nvPr/>
        </p:nvSpPr>
        <p:spPr>
          <a:xfrm>
            <a:off x="811368" y="1545758"/>
            <a:ext cx="7848600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Cara menggiring </a:t>
            </a:r>
            <a:r>
              <a:rPr lang="en-ID" sz="2000" dirty="0"/>
              <a:t>bola </a:t>
            </a:r>
            <a:r>
              <a:rPr lang="en-ID" sz="2000" dirty="0" err="1"/>
              <a:t>dengan</a:t>
            </a:r>
            <a:r>
              <a:rPr lang="id-ID" sz="2000" dirty="0"/>
              <a:t> kaki bagian dalam: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Berdiri di belakang bola dengan badan menghadap ke depan.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Kaki tumpu berada di samping bola, lutut sedikit ditekuk.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Kaki yang digunakan untuk menggiring bola menggunakan kaki bagian dalam yang didorongkan ke depan menyentuh bola.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Setiap langkah diupayakan teratur dengan bola selalu disentuh/didorong bergulir ke depan.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Bola bergulir dekat dengan kaki agar bola dapat dikuasai.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Pada saat menggiring bola, kedua lutut sedikit ditekuk untuk mempermudah penguasaan bola, dan pandangan tertuju ke arah bola dan lihatlah situasi di lapangan.</a:t>
            </a:r>
            <a:endParaRPr lang="en-ID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B59550B-EB8C-4033-505E-29F15F2E97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60" t="5126" r="25182" b="5126"/>
          <a:stretch/>
        </p:blipFill>
        <p:spPr>
          <a:xfrm>
            <a:off x="8573038" y="1586431"/>
            <a:ext cx="2807594" cy="377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867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9D0F12F-F758-9E69-0693-252ACD734F8F}"/>
              </a:ext>
            </a:extLst>
          </p:cNvPr>
          <p:cNvSpPr/>
          <p:nvPr/>
        </p:nvSpPr>
        <p:spPr>
          <a:xfrm>
            <a:off x="242552" y="723380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 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Menggiring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Bola</a:t>
            </a:r>
            <a:endParaRPr lang="id-ID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9BA88C6-0250-AFCF-D948-1BBAC6838D67}"/>
              </a:ext>
            </a:extLst>
          </p:cNvPr>
          <p:cNvSpPr txBox="1"/>
          <p:nvPr/>
        </p:nvSpPr>
        <p:spPr>
          <a:xfrm>
            <a:off x="4350167" y="1554377"/>
            <a:ext cx="6725664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Cara menggiring </a:t>
            </a:r>
            <a:r>
              <a:rPr lang="en-ID" sz="2000" dirty="0"/>
              <a:t>bola </a:t>
            </a:r>
            <a:r>
              <a:rPr lang="en-ID" sz="2000" dirty="0" err="1"/>
              <a:t>dengan</a:t>
            </a:r>
            <a:r>
              <a:rPr lang="id-ID" sz="2000" dirty="0"/>
              <a:t> kaki bagian luar: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Berdiri di belakang bola dengan badan menghadap ke arah yang dituju. Kaki tumpu berada di samping bola, lutut sedikit ditekuk.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Kaki yang digunakan untuk menggiring bola menggunakan kaki bagian luar yang diayunkan ke depan menyentuh bola.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sz="2000" b="0" i="0" u="none" strike="noStrike" baseline="0" dirty="0" err="1">
                <a:solidFill>
                  <a:srgbClr val="000000"/>
                </a:solidFill>
                <a:latin typeface="UVUDE Y+ Museo Sans"/>
              </a:rPr>
              <a:t>Setiap</a:t>
            </a:r>
            <a:r>
              <a:rPr lang="en-ID" sz="2000" b="0" i="0" u="none" strike="noStrike" baseline="0" dirty="0">
                <a:solidFill>
                  <a:srgbClr val="000000"/>
                </a:solidFill>
                <a:latin typeface="UVUDE Y+ Museo Sans"/>
              </a:rPr>
              <a:t> </a:t>
            </a:r>
            <a:r>
              <a:rPr lang="en-ID" sz="2000" b="0" i="0" u="none" strike="noStrike" baseline="0" dirty="0" err="1">
                <a:solidFill>
                  <a:srgbClr val="000000"/>
                </a:solidFill>
                <a:latin typeface="UVUDE Y+ Museo Sans"/>
              </a:rPr>
              <a:t>langkah</a:t>
            </a:r>
            <a:r>
              <a:rPr lang="en-ID" sz="2000" b="0" i="0" u="none" strike="noStrike" baseline="0" dirty="0">
                <a:solidFill>
                  <a:srgbClr val="000000"/>
                </a:solidFill>
                <a:latin typeface="UVUDE Y+ Museo Sans"/>
              </a:rPr>
              <a:t> </a:t>
            </a:r>
            <a:r>
              <a:rPr lang="en-ID" sz="2000" b="0" i="0" u="none" strike="noStrike" baseline="0" dirty="0" err="1">
                <a:solidFill>
                  <a:srgbClr val="000000"/>
                </a:solidFill>
                <a:latin typeface="UVUDE Y+ Museo Sans"/>
              </a:rPr>
              <a:t>diupayakan</a:t>
            </a:r>
            <a:r>
              <a:rPr lang="en-ID" sz="2000" b="0" i="0" u="none" strike="noStrike" baseline="0" dirty="0">
                <a:solidFill>
                  <a:srgbClr val="000000"/>
                </a:solidFill>
                <a:latin typeface="UVUDE Y+ Museo Sans"/>
              </a:rPr>
              <a:t> </a:t>
            </a:r>
            <a:r>
              <a:rPr lang="en-ID" sz="2000" b="0" i="0" u="none" strike="noStrike" baseline="0" dirty="0" err="1">
                <a:solidFill>
                  <a:srgbClr val="000000"/>
                </a:solidFill>
                <a:latin typeface="UVUDE Y+ Museo Sans"/>
              </a:rPr>
              <a:t>teratur</a:t>
            </a:r>
            <a:r>
              <a:rPr lang="en-ID" sz="2000" b="0" i="0" u="none" strike="noStrike" baseline="0" dirty="0">
                <a:solidFill>
                  <a:srgbClr val="000000"/>
                </a:solidFill>
                <a:latin typeface="UVUDE Y+ Museo Sans"/>
              </a:rPr>
              <a:t> </a:t>
            </a:r>
            <a:r>
              <a:rPr lang="en-ID" sz="2000" b="0" i="0" u="none" strike="noStrike" baseline="0" dirty="0" err="1">
                <a:solidFill>
                  <a:srgbClr val="000000"/>
                </a:solidFill>
                <a:latin typeface="UVUDE Y+ Museo Sans"/>
              </a:rPr>
              <a:t>dengan</a:t>
            </a:r>
            <a:r>
              <a:rPr lang="en-ID" sz="2000" b="0" i="0" u="none" strike="noStrike" baseline="0" dirty="0">
                <a:solidFill>
                  <a:srgbClr val="000000"/>
                </a:solidFill>
                <a:latin typeface="UVUDE Y+ Museo Sans"/>
              </a:rPr>
              <a:t> bola </a:t>
            </a:r>
            <a:r>
              <a:rPr lang="en-ID" sz="2000" b="0" i="0" u="none" strike="noStrike" baseline="0" dirty="0" err="1">
                <a:solidFill>
                  <a:srgbClr val="000000"/>
                </a:solidFill>
                <a:latin typeface="UVUDE Y+ Museo Sans"/>
              </a:rPr>
              <a:t>selalu</a:t>
            </a:r>
            <a:r>
              <a:rPr lang="en-ID" sz="2000" b="0" i="0" u="none" strike="noStrike" baseline="0" dirty="0">
                <a:solidFill>
                  <a:srgbClr val="000000"/>
                </a:solidFill>
                <a:latin typeface="UVUDE Y+ Museo Sans"/>
              </a:rPr>
              <a:t> </a:t>
            </a:r>
            <a:r>
              <a:rPr lang="en-ID" sz="2000" b="0" i="0" u="none" strike="noStrike" baseline="0" dirty="0" err="1">
                <a:solidFill>
                  <a:srgbClr val="000000"/>
                </a:solidFill>
                <a:latin typeface="UVUDE Y+ Museo Sans"/>
              </a:rPr>
              <a:t>disentuh</a:t>
            </a:r>
            <a:r>
              <a:rPr lang="en-ID" sz="2000" b="0" i="0" u="none" strike="noStrike" baseline="0" dirty="0">
                <a:solidFill>
                  <a:srgbClr val="000000"/>
                </a:solidFill>
                <a:latin typeface="UVUDE Y+ Museo Sans"/>
              </a:rPr>
              <a:t>/</a:t>
            </a:r>
            <a:r>
              <a:rPr lang="en-ID" sz="2000" b="0" i="0" u="none" strike="noStrike" baseline="0" dirty="0" err="1">
                <a:solidFill>
                  <a:srgbClr val="000000"/>
                </a:solidFill>
                <a:latin typeface="UVUDE Y+ Museo Sans"/>
              </a:rPr>
              <a:t>didorong</a:t>
            </a:r>
            <a:r>
              <a:rPr lang="en-ID" sz="2000" b="0" i="0" u="none" strike="noStrike" baseline="0" dirty="0">
                <a:solidFill>
                  <a:srgbClr val="000000"/>
                </a:solidFill>
                <a:latin typeface="UVUDE Y+ Museo Sans"/>
              </a:rPr>
              <a:t> </a:t>
            </a:r>
            <a:r>
              <a:rPr lang="en-ID" sz="2000" b="0" i="0" u="none" strike="noStrike" baseline="0" dirty="0" err="1">
                <a:solidFill>
                  <a:srgbClr val="000000"/>
                </a:solidFill>
                <a:latin typeface="UVUDE Y+ Museo Sans"/>
              </a:rPr>
              <a:t>bergulir</a:t>
            </a:r>
            <a:r>
              <a:rPr lang="en-ID" sz="2000" b="0" i="0" u="none" strike="noStrike" baseline="0" dirty="0">
                <a:solidFill>
                  <a:srgbClr val="000000"/>
                </a:solidFill>
                <a:latin typeface="UVUDE Y+ Museo Sans"/>
              </a:rPr>
              <a:t> </a:t>
            </a:r>
            <a:r>
              <a:rPr lang="en-ID" sz="2000" b="0" i="0" u="none" strike="noStrike" baseline="0" dirty="0" err="1">
                <a:solidFill>
                  <a:srgbClr val="000000"/>
                </a:solidFill>
                <a:latin typeface="UVUDE Y+ Museo Sans"/>
              </a:rPr>
              <a:t>ke</a:t>
            </a:r>
            <a:r>
              <a:rPr lang="en-ID" sz="2000" b="0" i="0" u="none" strike="noStrike" baseline="0" dirty="0">
                <a:solidFill>
                  <a:srgbClr val="000000"/>
                </a:solidFill>
                <a:latin typeface="UVUDE Y+ Museo Sans"/>
              </a:rPr>
              <a:t> </a:t>
            </a:r>
            <a:r>
              <a:rPr lang="en-ID" sz="2000" b="0" i="0" u="none" strike="noStrike" baseline="0" dirty="0" err="1">
                <a:solidFill>
                  <a:srgbClr val="000000"/>
                </a:solidFill>
                <a:latin typeface="UVUDE Y+ Museo Sans"/>
              </a:rPr>
              <a:t>depan</a:t>
            </a:r>
            <a:r>
              <a:rPr lang="en-ID" sz="2000" b="0" i="0" u="none" strike="noStrike" baseline="0" dirty="0">
                <a:solidFill>
                  <a:srgbClr val="000000"/>
                </a:solidFill>
                <a:latin typeface="UVUDE Y+ Museo Sans"/>
              </a:rPr>
              <a:t>. </a:t>
            </a:r>
            <a:endParaRPr lang="id-ID" sz="2000" b="0" i="0" u="none" strike="noStrike" baseline="0" dirty="0">
              <a:solidFill>
                <a:srgbClr val="000000"/>
              </a:solidFill>
              <a:latin typeface="UVUDE Y+ Museo Sans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sv-SE" sz="2000" b="0" i="0" u="none" strike="noStrike" baseline="0" dirty="0">
                <a:solidFill>
                  <a:srgbClr val="000000"/>
                </a:solidFill>
                <a:latin typeface="UVUDE Y+ Museo Sans"/>
              </a:rPr>
              <a:t>Bola bergulir dekat dengan kaki agar bola dapat dikuasai. </a:t>
            </a:r>
            <a:endParaRPr lang="id-ID" sz="2000" b="0" i="0" u="none" strike="noStrike" baseline="0" dirty="0">
              <a:solidFill>
                <a:srgbClr val="000000"/>
              </a:solidFill>
              <a:latin typeface="UVUDE Y+ Museo Sans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sz="2000" b="0" i="0" u="none" strike="noStrike" baseline="0" dirty="0">
                <a:solidFill>
                  <a:srgbClr val="000000"/>
                </a:solidFill>
                <a:latin typeface="UVUDE Y+ Museo Sans"/>
              </a:rPr>
              <a:t>Pada </a:t>
            </a:r>
            <a:r>
              <a:rPr lang="en-ID" sz="2000" b="0" i="0" u="none" strike="noStrike" baseline="0" dirty="0" err="1">
                <a:solidFill>
                  <a:srgbClr val="000000"/>
                </a:solidFill>
                <a:latin typeface="UVUDE Y+ Museo Sans"/>
              </a:rPr>
              <a:t>saat</a:t>
            </a:r>
            <a:r>
              <a:rPr lang="en-ID" sz="2000" b="0" i="0" u="none" strike="noStrike" baseline="0" dirty="0">
                <a:solidFill>
                  <a:srgbClr val="000000"/>
                </a:solidFill>
                <a:latin typeface="UVUDE Y+ Museo Sans"/>
              </a:rPr>
              <a:t> </a:t>
            </a:r>
            <a:r>
              <a:rPr lang="en-ID" sz="2000" b="0" i="0" u="none" strike="noStrike" baseline="0" dirty="0" err="1">
                <a:solidFill>
                  <a:srgbClr val="000000"/>
                </a:solidFill>
                <a:latin typeface="UVUDE Y+ Museo Sans"/>
              </a:rPr>
              <a:t>menggiring</a:t>
            </a:r>
            <a:r>
              <a:rPr lang="en-ID" sz="2000" b="0" i="0" u="none" strike="noStrike" baseline="0" dirty="0">
                <a:solidFill>
                  <a:srgbClr val="000000"/>
                </a:solidFill>
                <a:latin typeface="UVUDE Y+ Museo Sans"/>
              </a:rPr>
              <a:t> bola, </a:t>
            </a:r>
            <a:r>
              <a:rPr lang="en-ID" sz="2000" b="0" i="0" u="none" strike="noStrike" baseline="0" dirty="0" err="1">
                <a:solidFill>
                  <a:srgbClr val="000000"/>
                </a:solidFill>
                <a:latin typeface="UVUDE Y+ Museo Sans"/>
              </a:rPr>
              <a:t>kedua</a:t>
            </a:r>
            <a:r>
              <a:rPr lang="en-ID" sz="2000" b="0" i="0" u="none" strike="noStrike" baseline="0" dirty="0">
                <a:solidFill>
                  <a:srgbClr val="000000"/>
                </a:solidFill>
                <a:latin typeface="UVUDE Y+ Museo Sans"/>
              </a:rPr>
              <a:t> </a:t>
            </a:r>
            <a:r>
              <a:rPr lang="en-ID" sz="2000" b="0" i="0" u="none" strike="noStrike" baseline="0" dirty="0" err="1">
                <a:solidFill>
                  <a:srgbClr val="000000"/>
                </a:solidFill>
                <a:latin typeface="UVUDE Y+ Museo Sans"/>
              </a:rPr>
              <a:t>lutut</a:t>
            </a:r>
            <a:r>
              <a:rPr lang="en-ID" sz="2000" b="0" i="0" u="none" strike="noStrike" baseline="0" dirty="0">
                <a:solidFill>
                  <a:srgbClr val="000000"/>
                </a:solidFill>
                <a:latin typeface="UVUDE Y+ Museo Sans"/>
              </a:rPr>
              <a:t> </a:t>
            </a:r>
            <a:r>
              <a:rPr lang="en-ID" sz="2000" b="0" i="0" u="none" strike="noStrike" baseline="0" dirty="0" err="1">
                <a:solidFill>
                  <a:srgbClr val="000000"/>
                </a:solidFill>
                <a:latin typeface="UVUDE Y+ Museo Sans"/>
              </a:rPr>
              <a:t>sedikit</a:t>
            </a:r>
            <a:r>
              <a:rPr lang="en-ID" sz="2000" b="0" i="0" u="none" strike="noStrike" baseline="0" dirty="0">
                <a:solidFill>
                  <a:srgbClr val="000000"/>
                </a:solidFill>
                <a:latin typeface="UVUDE Y+ Museo Sans"/>
              </a:rPr>
              <a:t> </a:t>
            </a:r>
            <a:r>
              <a:rPr lang="en-ID" sz="2000" b="0" i="0" u="none" strike="noStrike" baseline="0" dirty="0" err="1">
                <a:solidFill>
                  <a:srgbClr val="000000"/>
                </a:solidFill>
                <a:latin typeface="UVUDE Y+ Museo Sans"/>
              </a:rPr>
              <a:t>ditekuk</a:t>
            </a:r>
            <a:r>
              <a:rPr lang="en-ID" sz="2000" b="0" i="0" u="none" strike="noStrike" baseline="0" dirty="0">
                <a:solidFill>
                  <a:srgbClr val="000000"/>
                </a:solidFill>
                <a:latin typeface="UVUDE Y+ Museo Sans"/>
              </a:rPr>
              <a:t> </a:t>
            </a:r>
            <a:r>
              <a:rPr lang="en-ID" sz="2000" b="0" i="0" u="none" strike="noStrike" baseline="0" dirty="0" err="1">
                <a:solidFill>
                  <a:srgbClr val="000000"/>
                </a:solidFill>
                <a:latin typeface="UVUDE Y+ Museo Sans"/>
              </a:rPr>
              <a:t>untuk</a:t>
            </a:r>
            <a:r>
              <a:rPr lang="en-ID" sz="2000" b="0" i="0" u="none" strike="noStrike" baseline="0" dirty="0">
                <a:solidFill>
                  <a:srgbClr val="000000"/>
                </a:solidFill>
                <a:latin typeface="UVUDE Y+ Museo Sans"/>
              </a:rPr>
              <a:t> </a:t>
            </a:r>
            <a:r>
              <a:rPr lang="en-ID" sz="2000" b="0" i="0" u="none" strike="noStrike" baseline="0" dirty="0" err="1">
                <a:solidFill>
                  <a:srgbClr val="000000"/>
                </a:solidFill>
                <a:latin typeface="UVUDE Y+ Museo Sans"/>
              </a:rPr>
              <a:t>mempermudah</a:t>
            </a:r>
            <a:r>
              <a:rPr lang="en-ID" sz="2000" b="0" i="0" u="none" strike="noStrike" baseline="0" dirty="0">
                <a:solidFill>
                  <a:srgbClr val="000000"/>
                </a:solidFill>
                <a:latin typeface="UVUDE Y+ Museo Sans"/>
              </a:rPr>
              <a:t> </a:t>
            </a:r>
            <a:r>
              <a:rPr lang="en-ID" sz="2000" b="0" i="0" u="none" strike="noStrike" baseline="0" dirty="0" err="1">
                <a:solidFill>
                  <a:srgbClr val="000000"/>
                </a:solidFill>
                <a:latin typeface="UVUDE Y+ Museo Sans"/>
              </a:rPr>
              <a:t>penguasaan</a:t>
            </a:r>
            <a:r>
              <a:rPr lang="en-ID" sz="2000" b="0" i="0" u="none" strike="noStrike" baseline="0" dirty="0">
                <a:solidFill>
                  <a:srgbClr val="000000"/>
                </a:solidFill>
                <a:latin typeface="UVUDE Y+ Museo Sans"/>
              </a:rPr>
              <a:t> bola, dan </a:t>
            </a:r>
            <a:r>
              <a:rPr lang="en-ID" sz="2000" b="0" i="0" u="none" strike="noStrike" baseline="0" dirty="0" err="1">
                <a:solidFill>
                  <a:srgbClr val="000000"/>
                </a:solidFill>
                <a:latin typeface="UVUDE Y+ Museo Sans"/>
              </a:rPr>
              <a:t>pandangan</a:t>
            </a:r>
            <a:r>
              <a:rPr lang="en-ID" sz="2000" b="0" i="0" u="none" strike="noStrike" baseline="0" dirty="0">
                <a:solidFill>
                  <a:srgbClr val="000000"/>
                </a:solidFill>
                <a:latin typeface="UVUDE Y+ Museo Sans"/>
              </a:rPr>
              <a:t> </a:t>
            </a:r>
            <a:r>
              <a:rPr lang="en-ID" sz="2000" b="0" i="0" u="none" strike="noStrike" baseline="0" dirty="0" err="1">
                <a:solidFill>
                  <a:srgbClr val="000000"/>
                </a:solidFill>
                <a:latin typeface="UVUDE Y+ Museo Sans"/>
              </a:rPr>
              <a:t>tertuju</a:t>
            </a:r>
            <a:r>
              <a:rPr lang="en-ID" sz="2000" b="0" i="0" u="none" strike="noStrike" baseline="0" dirty="0">
                <a:solidFill>
                  <a:srgbClr val="000000"/>
                </a:solidFill>
                <a:latin typeface="UVUDE Y+ Museo Sans"/>
              </a:rPr>
              <a:t> </a:t>
            </a:r>
            <a:r>
              <a:rPr lang="en-ID" sz="2000" b="0" i="0" u="none" strike="noStrike" baseline="0" dirty="0" err="1">
                <a:solidFill>
                  <a:srgbClr val="000000"/>
                </a:solidFill>
                <a:latin typeface="UVUDE Y+ Museo Sans"/>
              </a:rPr>
              <a:t>ke</a:t>
            </a:r>
            <a:r>
              <a:rPr lang="en-ID" sz="2000" b="0" i="0" u="none" strike="noStrike" baseline="0" dirty="0">
                <a:solidFill>
                  <a:srgbClr val="000000"/>
                </a:solidFill>
                <a:latin typeface="UVUDE Y+ Museo Sans"/>
              </a:rPr>
              <a:t> </a:t>
            </a:r>
            <a:r>
              <a:rPr lang="en-ID" sz="2000" b="0" i="0" u="none" strike="noStrike" baseline="0" dirty="0" err="1">
                <a:solidFill>
                  <a:srgbClr val="000000"/>
                </a:solidFill>
                <a:latin typeface="UVUDE Y+ Museo Sans"/>
              </a:rPr>
              <a:t>arah</a:t>
            </a:r>
            <a:r>
              <a:rPr lang="en-ID" sz="2000" b="0" i="0" u="none" strike="noStrike" baseline="0" dirty="0">
                <a:solidFill>
                  <a:srgbClr val="000000"/>
                </a:solidFill>
                <a:latin typeface="UVUDE Y+ Museo Sans"/>
              </a:rPr>
              <a:t> bola dan </a:t>
            </a:r>
            <a:r>
              <a:rPr lang="en-ID" sz="2000" b="0" i="0" u="none" strike="noStrike" baseline="0" dirty="0" err="1">
                <a:solidFill>
                  <a:srgbClr val="000000"/>
                </a:solidFill>
                <a:latin typeface="UVUDE Y+ Museo Sans"/>
              </a:rPr>
              <a:t>lihatlah</a:t>
            </a:r>
            <a:r>
              <a:rPr lang="en-ID" sz="2000" b="0" i="0" u="none" strike="noStrike" baseline="0" dirty="0">
                <a:solidFill>
                  <a:srgbClr val="000000"/>
                </a:solidFill>
                <a:latin typeface="UVUDE Y+ Museo Sans"/>
              </a:rPr>
              <a:t> </a:t>
            </a:r>
            <a:r>
              <a:rPr lang="en-ID" sz="2000" b="0" i="0" u="none" strike="noStrike" baseline="0" dirty="0" err="1">
                <a:solidFill>
                  <a:srgbClr val="000000"/>
                </a:solidFill>
                <a:latin typeface="UVUDE Y+ Museo Sans"/>
              </a:rPr>
              <a:t>situasi</a:t>
            </a:r>
            <a:r>
              <a:rPr lang="en-ID" sz="2000" b="0" i="0" u="none" strike="noStrike" baseline="0" dirty="0">
                <a:solidFill>
                  <a:srgbClr val="000000"/>
                </a:solidFill>
                <a:latin typeface="UVUDE Y+ Museo Sans"/>
              </a:rPr>
              <a:t> di </a:t>
            </a:r>
            <a:r>
              <a:rPr lang="en-ID" sz="2000" b="0" i="0" u="none" strike="noStrike" baseline="0" dirty="0" err="1">
                <a:solidFill>
                  <a:srgbClr val="000000"/>
                </a:solidFill>
                <a:latin typeface="UVUDE Y+ Museo Sans"/>
              </a:rPr>
              <a:t>lapangan</a:t>
            </a:r>
            <a:r>
              <a:rPr lang="en-ID" sz="2000" b="0" i="0" u="none" strike="noStrike" baseline="0" dirty="0">
                <a:solidFill>
                  <a:srgbClr val="000000"/>
                </a:solidFill>
                <a:latin typeface="UVUDE Y+ Museo Sans"/>
              </a:rPr>
              <a:t>. </a:t>
            </a:r>
            <a:endParaRPr lang="en-ID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430E230-9EB5-EB58-E854-070A348F634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45" t="5126" r="26260" b="5126"/>
          <a:stretch/>
        </p:blipFill>
        <p:spPr>
          <a:xfrm flipH="1">
            <a:off x="1116168" y="1883780"/>
            <a:ext cx="3082344" cy="3890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0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FC387D9-101F-CF93-41B4-9F524E9407BB}"/>
              </a:ext>
            </a:extLst>
          </p:cNvPr>
          <p:cNvSpPr/>
          <p:nvPr/>
        </p:nvSpPr>
        <p:spPr>
          <a:xfrm>
            <a:off x="152400" y="603999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 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Menggiring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Bola</a:t>
            </a:r>
            <a:endParaRPr lang="id-ID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2670E4F-B84C-B856-AFF5-79BECF13D03B}"/>
              </a:ext>
            </a:extLst>
          </p:cNvPr>
          <p:cNvSpPr txBox="1"/>
          <p:nvPr/>
        </p:nvSpPr>
        <p:spPr>
          <a:xfrm>
            <a:off x="3865807" y="1582340"/>
            <a:ext cx="7351691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Cara menggiring </a:t>
            </a:r>
            <a:r>
              <a:rPr lang="en-ID" sz="2000" dirty="0"/>
              <a:t>bola </a:t>
            </a:r>
            <a:r>
              <a:rPr lang="en-ID" sz="2000" dirty="0" err="1"/>
              <a:t>dengan</a:t>
            </a:r>
            <a:r>
              <a:rPr lang="id-ID" sz="2000" dirty="0"/>
              <a:t> punggung kaki: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Berdirilah di belakang bola dengan badan menghadap ke arah yang dituju.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Kaki tumpu berada di samping bola, lutut sedikit ditekuk.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Perkenaan kaki saat menggiring bola menggunakan punggung kaki.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Setiap langkah diupayakan teratur dengan bola selalu disentuh/didorong bergulir ke depan.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Bola bergulir dekat dengan kaki agar bola dapat dikuasai.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Pada saat menggiring bola, kedua lutut sedikit ditekuk untuk mempermudah penguasaan bola, pandangan tertuju ke arah bola, dan lihatlah situasi di lapangan.</a:t>
            </a:r>
            <a:endParaRPr lang="en-ID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6889FB4-7F2A-BA7E-A3BD-E735C4404F6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03" t="8519" r="26260" b="5126"/>
          <a:stretch/>
        </p:blipFill>
        <p:spPr>
          <a:xfrm flipH="1">
            <a:off x="974502" y="1915119"/>
            <a:ext cx="2891306" cy="3663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512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316B8D6-5B70-8519-0E1C-9106EF641CCD}"/>
              </a:ext>
            </a:extLst>
          </p:cNvPr>
          <p:cNvSpPr/>
          <p:nvPr/>
        </p:nvSpPr>
        <p:spPr>
          <a:xfrm>
            <a:off x="139520" y="486998"/>
            <a:ext cx="92749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enggiring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Bola</a:t>
            </a:r>
            <a:r>
              <a:rPr lang="en-US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endParaRPr lang="id-ID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2" name="0036130190.0015.01">
            <a:hlinkClick r:id="" action="ppaction://media"/>
            <a:extLst>
              <a:ext uri="{FF2B5EF4-FFF2-40B4-BE49-F238E27FC236}">
                <a16:creationId xmlns:a16="http://schemas.microsoft.com/office/drawing/2014/main" id="{2F07A745-478C-AD44-52AB-AC9545AB036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41208" y="1429623"/>
            <a:ext cx="9038108" cy="5083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73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56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9EE1BA8-809B-E7FB-1065-4CD61167D626}"/>
              </a:ext>
            </a:extLst>
          </p:cNvPr>
          <p:cNvSpPr/>
          <p:nvPr/>
        </p:nvSpPr>
        <p:spPr>
          <a:xfrm>
            <a:off x="148936" y="889777"/>
            <a:ext cx="86099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enyundul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Bola</a:t>
            </a:r>
            <a:r>
              <a:rPr lang="en-US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endParaRPr lang="id-ID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83EBC96-9D22-1755-FF3F-F1694A0C4786}"/>
              </a:ext>
            </a:extLst>
          </p:cNvPr>
          <p:cNvSpPr txBox="1"/>
          <p:nvPr/>
        </p:nvSpPr>
        <p:spPr>
          <a:xfrm>
            <a:off x="152400" y="258454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b="1" i="0" u="none" strike="noStrike" baseline="0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Pembelajaran</a:t>
            </a:r>
            <a:r>
              <a:rPr lang="id-ID" sz="2800" b="1" i="0" u="none" strike="noStrike" baseline="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</a:t>
            </a:r>
            <a:endParaRPr lang="en-ID" sz="28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58C9C79-2D7F-2CD5-78C5-3C5AF7EA2790}"/>
              </a:ext>
            </a:extLst>
          </p:cNvPr>
          <p:cNvSpPr txBox="1"/>
          <p:nvPr/>
        </p:nvSpPr>
        <p:spPr>
          <a:xfrm>
            <a:off x="3539146" y="5491550"/>
            <a:ext cx="52197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Gerak menyundul bola dapat dilakukan dengan berdiri di tempat atau melompat.</a:t>
            </a:r>
            <a:endParaRPr lang="en-US" sz="2000" dirty="0">
              <a:latin typeface="Arial" panose="020B0604020202020204" pitchFamily="34" charset="0"/>
              <a:cs typeface="Arial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EA56BB2-CA8E-ABDD-63D1-3C82ECCDC243}"/>
              </a:ext>
            </a:extLst>
          </p:cNvPr>
          <p:cNvGrpSpPr/>
          <p:nvPr/>
        </p:nvGrpSpPr>
        <p:grpSpPr>
          <a:xfrm>
            <a:off x="3090930" y="1572357"/>
            <a:ext cx="5667916" cy="4017074"/>
            <a:chOff x="2438400" y="1428005"/>
            <a:chExt cx="3742752" cy="2593816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699D54DB-0C3F-89DE-95C7-29520C592F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858" t="41991" b="2688"/>
            <a:stretch/>
          </p:blipFill>
          <p:spPr>
            <a:xfrm>
              <a:off x="2438400" y="1428005"/>
              <a:ext cx="3742752" cy="2593816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834349C-86F2-6E74-D8B8-1AC157978D85}"/>
                </a:ext>
              </a:extLst>
            </p:cNvPr>
            <p:cNvSpPr/>
            <p:nvPr/>
          </p:nvSpPr>
          <p:spPr>
            <a:xfrm>
              <a:off x="2438400" y="1428005"/>
              <a:ext cx="609600" cy="323166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1059716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6A4E92C-9A13-7480-74EF-298741BA7AB5}"/>
              </a:ext>
            </a:extLst>
          </p:cNvPr>
          <p:cNvSpPr/>
          <p:nvPr/>
        </p:nvSpPr>
        <p:spPr>
          <a:xfrm>
            <a:off x="196876" y="717399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 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Menyundul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Bola</a:t>
            </a:r>
            <a:endParaRPr lang="id-ID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6D557C-481E-ADFD-12E4-0D3B52CE3AB2}"/>
              </a:ext>
            </a:extLst>
          </p:cNvPr>
          <p:cNvSpPr txBox="1"/>
          <p:nvPr/>
        </p:nvSpPr>
        <p:spPr>
          <a:xfrm>
            <a:off x="4121176" y="1681764"/>
            <a:ext cx="6697078" cy="41996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Cara menyundul </a:t>
            </a:r>
            <a:r>
              <a:rPr lang="en-ID" sz="2000" dirty="0"/>
              <a:t>bola d</a:t>
            </a:r>
            <a:r>
              <a:rPr lang="id-ID" sz="2000" dirty="0"/>
              <a:t>i tempat: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Berdiri berhadapan dengan teman berjarak 2-3 m.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Salah satu teman memegang bola, dan bola dilemparkan ke arah atas depan kepala temannya, tepatnya di depan kepala/dahi.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Pandangan tetap ke arah yang sama, yaitu pada arah datangnya bola.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Gunakan kekuatan otot perut untuk melakukan dorongan panggul lalu dorong kedua lutut untuk diluruskan.</a:t>
            </a:r>
            <a:r>
              <a:rPr lang="en-ID" sz="2000" b="0" i="0" u="none" strike="noStrike" baseline="0" dirty="0">
                <a:solidFill>
                  <a:srgbClr val="000000"/>
                </a:solidFill>
                <a:latin typeface="UVUDE Y+ Museo Sans"/>
              </a:rPr>
              <a:t> </a:t>
            </a:r>
            <a:endParaRPr lang="id-ID" sz="2000" b="0" i="0" u="none" strike="noStrike" baseline="0" dirty="0">
              <a:solidFill>
                <a:srgbClr val="000000"/>
              </a:solidFill>
              <a:latin typeface="UVUDE Y+ Museo Sans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2000" b="0" i="0" u="none" strike="noStrike" baseline="0" dirty="0" err="1">
                <a:solidFill>
                  <a:srgbClr val="000000"/>
                </a:solidFill>
                <a:latin typeface="UVUDE Y+ Museo Sans"/>
              </a:rPr>
              <a:t>Begitu</a:t>
            </a:r>
            <a:r>
              <a:rPr lang="en-ID" sz="2000" b="0" i="0" u="none" strike="noStrike" baseline="0" dirty="0">
                <a:solidFill>
                  <a:srgbClr val="000000"/>
                </a:solidFill>
                <a:latin typeface="UVUDE Y+ Museo Sans"/>
              </a:rPr>
              <a:t> bola </a:t>
            </a:r>
            <a:r>
              <a:rPr lang="en-ID" sz="2000" b="0" i="0" u="none" strike="noStrike" baseline="0" dirty="0" err="1">
                <a:solidFill>
                  <a:srgbClr val="000000"/>
                </a:solidFill>
                <a:latin typeface="UVUDE Y+ Museo Sans"/>
              </a:rPr>
              <a:t>dekat</a:t>
            </a:r>
            <a:r>
              <a:rPr lang="en-ID" sz="2000" b="0" i="0" u="none" strike="noStrike" baseline="0" dirty="0">
                <a:solidFill>
                  <a:srgbClr val="000000"/>
                </a:solidFill>
                <a:latin typeface="UVUDE Y+ Museo Sans"/>
              </a:rPr>
              <a:t> </a:t>
            </a:r>
            <a:r>
              <a:rPr lang="en-ID" sz="2000" b="0" i="0" u="none" strike="noStrike" baseline="0" dirty="0" err="1">
                <a:solidFill>
                  <a:srgbClr val="000000"/>
                </a:solidFill>
                <a:latin typeface="UVUDE Y+ Museo Sans"/>
              </a:rPr>
              <a:t>kepala</a:t>
            </a:r>
            <a:r>
              <a:rPr lang="en-ID" sz="2000" b="0" i="0" u="none" strike="noStrike" baseline="0" dirty="0">
                <a:solidFill>
                  <a:srgbClr val="000000"/>
                </a:solidFill>
                <a:latin typeface="UVUDE Y+ Museo Sans"/>
              </a:rPr>
              <a:t>, </a:t>
            </a:r>
            <a:r>
              <a:rPr lang="en-ID" sz="2000" b="0" i="0" u="none" strike="noStrike" baseline="0" dirty="0" err="1">
                <a:solidFill>
                  <a:srgbClr val="000000"/>
                </a:solidFill>
                <a:latin typeface="UVUDE Y+ Museo Sans"/>
              </a:rPr>
              <a:t>sundul</a:t>
            </a:r>
            <a:r>
              <a:rPr lang="en-ID" sz="2000" b="0" i="0" u="none" strike="noStrike" baseline="0" dirty="0">
                <a:solidFill>
                  <a:srgbClr val="000000"/>
                </a:solidFill>
                <a:latin typeface="UVUDE Y+ Museo Sans"/>
              </a:rPr>
              <a:t> bola dan </a:t>
            </a:r>
            <a:r>
              <a:rPr lang="en-ID" sz="2000" b="0" i="0" u="none" strike="noStrike" baseline="0" dirty="0" err="1">
                <a:solidFill>
                  <a:srgbClr val="000000"/>
                </a:solidFill>
                <a:latin typeface="UVUDE Y+ Museo Sans"/>
              </a:rPr>
              <a:t>arahkan</a:t>
            </a:r>
            <a:r>
              <a:rPr lang="en-ID" sz="2000" b="0" i="0" u="none" strike="noStrike" baseline="0" dirty="0">
                <a:solidFill>
                  <a:srgbClr val="000000"/>
                </a:solidFill>
                <a:latin typeface="UVUDE Y+ Museo Sans"/>
              </a:rPr>
              <a:t> </a:t>
            </a:r>
            <a:r>
              <a:rPr lang="en-ID" sz="2000" b="0" i="0" u="none" strike="noStrike" baseline="0" dirty="0" err="1">
                <a:solidFill>
                  <a:srgbClr val="000000"/>
                </a:solidFill>
                <a:latin typeface="UVUDE Y+ Museo Sans"/>
              </a:rPr>
              <a:t>ke</a:t>
            </a:r>
            <a:r>
              <a:rPr lang="en-ID" sz="2000" b="0" i="0" u="none" strike="noStrike" baseline="0" dirty="0">
                <a:solidFill>
                  <a:srgbClr val="000000"/>
                </a:solidFill>
                <a:latin typeface="UVUDE Y+ Museo Sans"/>
              </a:rPr>
              <a:t> </a:t>
            </a:r>
            <a:r>
              <a:rPr lang="en-ID" sz="2000" b="0" i="0" u="none" strike="noStrike" baseline="0" dirty="0" err="1">
                <a:solidFill>
                  <a:srgbClr val="000000"/>
                </a:solidFill>
                <a:latin typeface="UVUDE Y+ Museo Sans"/>
              </a:rPr>
              <a:t>sasaran</a:t>
            </a:r>
            <a:r>
              <a:rPr lang="en-ID" sz="2000" b="0" i="0" u="none" strike="noStrike" baseline="0" dirty="0">
                <a:solidFill>
                  <a:srgbClr val="000000"/>
                </a:solidFill>
                <a:latin typeface="UVUDE Y+ Museo Sans"/>
              </a:rPr>
              <a:t> yang </a:t>
            </a:r>
            <a:r>
              <a:rPr lang="en-ID" sz="2000" b="0" i="0" u="none" strike="noStrike" baseline="0" dirty="0" err="1">
                <a:solidFill>
                  <a:srgbClr val="000000"/>
                </a:solidFill>
                <a:latin typeface="UVUDE Y+ Museo Sans"/>
              </a:rPr>
              <a:t>dituju</a:t>
            </a:r>
            <a:r>
              <a:rPr lang="en-ID" sz="2000" b="0" i="0" u="none" strike="noStrike" baseline="0" dirty="0">
                <a:solidFill>
                  <a:srgbClr val="000000"/>
                </a:solidFill>
                <a:latin typeface="UVUDE Y+ Museo Sans"/>
              </a:rPr>
              <a:t>. </a:t>
            </a:r>
            <a:endParaRPr lang="en-ID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D05DAD7-BECE-8479-47D5-E3947B737E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03" r="26260" b="5127"/>
          <a:stretch/>
        </p:blipFill>
        <p:spPr>
          <a:xfrm>
            <a:off x="798490" y="1548396"/>
            <a:ext cx="3026473" cy="4213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15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7DE4D92-637C-1DF7-313B-8943F4138B5F}"/>
              </a:ext>
            </a:extLst>
          </p:cNvPr>
          <p:cNvSpPr/>
          <p:nvPr/>
        </p:nvSpPr>
        <p:spPr>
          <a:xfrm>
            <a:off x="211965" y="698679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 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Menyundul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Bola</a:t>
            </a:r>
            <a:endParaRPr lang="id-ID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F528A84-876E-01B1-51BD-ED98E5797322}"/>
              </a:ext>
            </a:extLst>
          </p:cNvPr>
          <p:cNvSpPr txBox="1"/>
          <p:nvPr/>
        </p:nvSpPr>
        <p:spPr>
          <a:xfrm>
            <a:off x="4136264" y="1880316"/>
            <a:ext cx="7622147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Cara menyundul </a:t>
            </a:r>
            <a:r>
              <a:rPr lang="en-ID" sz="2000" dirty="0"/>
              <a:t>bola d</a:t>
            </a:r>
            <a:r>
              <a:rPr lang="id-ID" sz="2000" dirty="0"/>
              <a:t>engan melompat: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Berdiri berhadapan dengan teman berjarak 2-3 m.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Salah satu teman memegang bola.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Bola dilemparkan ke arah atas depan kepala teman, tepatnya di depan kepala.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Pandangan tetap ke arah yang sama, yaitu pada arah datangnya bola.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Begitu bola dekat atas kepala, lakukan gerak melompat ke atas dengan dua kaki secara bersamaan untuk menyundul bola dan arahkan ke sasaran yang dituju.</a:t>
            </a:r>
            <a:endParaRPr lang="en-ID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1D8BDE7-319D-560D-8525-B9084CD3377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61" r="29498"/>
          <a:stretch/>
        </p:blipFill>
        <p:spPr>
          <a:xfrm>
            <a:off x="1159098" y="1529676"/>
            <a:ext cx="2744281" cy="4518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727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316B8D6-5B70-8519-0E1C-9106EF641CCD}"/>
              </a:ext>
            </a:extLst>
          </p:cNvPr>
          <p:cNvSpPr/>
          <p:nvPr/>
        </p:nvSpPr>
        <p:spPr>
          <a:xfrm>
            <a:off x="139520" y="486998"/>
            <a:ext cx="92749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enyundul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Bola</a:t>
            </a:r>
            <a:r>
              <a:rPr lang="en-US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endParaRPr lang="id-ID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5" name="0036130190.0019.01">
            <a:hlinkClick r:id="" action="ppaction://media"/>
            <a:extLst>
              <a:ext uri="{FF2B5EF4-FFF2-40B4-BE49-F238E27FC236}">
                <a16:creationId xmlns:a16="http://schemas.microsoft.com/office/drawing/2014/main" id="{70BA905D-EC54-DC8E-30DF-0830E984FA6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94971" y="1341802"/>
            <a:ext cx="89408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005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2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06F6075-978A-7F75-BEA0-1F883025A323}"/>
              </a:ext>
            </a:extLst>
          </p:cNvPr>
          <p:cNvSpPr/>
          <p:nvPr/>
        </p:nvSpPr>
        <p:spPr>
          <a:xfrm>
            <a:off x="152400" y="957514"/>
            <a:ext cx="86099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Melempar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Bola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ke Dalam</a:t>
            </a:r>
            <a:r>
              <a:rPr lang="en-US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endParaRPr lang="id-ID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ACCE28-D5D7-DDB9-4D49-FD6F8696BD40}"/>
              </a:ext>
            </a:extLst>
          </p:cNvPr>
          <p:cNvSpPr txBox="1"/>
          <p:nvPr/>
        </p:nvSpPr>
        <p:spPr>
          <a:xfrm>
            <a:off x="152400" y="258454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b="1" i="0" u="none" strike="noStrike" baseline="0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Pembelajaran</a:t>
            </a:r>
            <a:r>
              <a:rPr lang="id-ID" sz="2800" b="1" i="0" u="none" strike="noStrike" baseline="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</a:t>
            </a:r>
            <a:endParaRPr lang="en-ID" sz="28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A59317-B028-6CAA-742F-B8CA9A1AEF2C}"/>
              </a:ext>
            </a:extLst>
          </p:cNvPr>
          <p:cNvSpPr txBox="1"/>
          <p:nvPr/>
        </p:nvSpPr>
        <p:spPr>
          <a:xfrm>
            <a:off x="5589431" y="1964351"/>
            <a:ext cx="5718220" cy="3728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Lemparan bola ke dalam dilakukan apabila bola keluar lapangan melalui garis samping baik melambung maupun menggelinding.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Tujuan lemparan bola ke dalam adalah melanjutkan kembali permainan akibat bola keluar lapangan.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Pemain yang melempar bola mengambil posisi menghadap lapangan permainan.</a:t>
            </a:r>
            <a:endParaRPr lang="en-US" sz="2000" dirty="0"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0A3BDD0-AE53-0B26-2660-23C9E1B552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29" y="1964351"/>
            <a:ext cx="4676760" cy="3406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229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6FEE153B-6BDE-4898-E115-CECE7A7D8DEE}"/>
              </a:ext>
            </a:extLst>
          </p:cNvPr>
          <p:cNvGrpSpPr/>
          <p:nvPr/>
        </p:nvGrpSpPr>
        <p:grpSpPr>
          <a:xfrm>
            <a:off x="1" y="1459547"/>
            <a:ext cx="5689599" cy="4120447"/>
            <a:chOff x="0" y="1847850"/>
            <a:chExt cx="3769359" cy="3090335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7F69885-469D-CDB3-1F2B-3EF4A584598A}"/>
                </a:ext>
              </a:extLst>
            </p:cNvPr>
            <p:cNvSpPr/>
            <p:nvPr/>
          </p:nvSpPr>
          <p:spPr>
            <a:xfrm>
              <a:off x="114886" y="2190750"/>
              <a:ext cx="3654473" cy="27474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>
              <a:spAutoFit/>
            </a:bodyPr>
            <a:lstStyle/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Menunjukkan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kemampuan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mempraktikkan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spesifik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menyundul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bola.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Menganalisis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fakta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konsep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prosedur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melakukan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spesifik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menyundul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bola.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Menunjukkan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kemampuan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mempraktikkan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spesifik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melempar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bola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Menganalisis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fakta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konsep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prosedur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melakukan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spesifik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melempar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bola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Menunjukkan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kemampuan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mempraktikkan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keterampilan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permainan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sepak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bola,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bentuk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pertandingan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secara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sederhana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7FF821C-D3F7-5AEA-DB3A-2F6E74FA2260}"/>
                </a:ext>
              </a:extLst>
            </p:cNvPr>
            <p:cNvSpPr/>
            <p:nvPr/>
          </p:nvSpPr>
          <p:spPr>
            <a:xfrm>
              <a:off x="0" y="1847850"/>
              <a:ext cx="3769359" cy="3429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68897295-FE54-0AEE-AB79-3573DFFCAA8C}"/>
              </a:ext>
            </a:extLst>
          </p:cNvPr>
          <p:cNvSpPr/>
          <p:nvPr/>
        </p:nvSpPr>
        <p:spPr>
          <a:xfrm>
            <a:off x="280816" y="1502400"/>
            <a:ext cx="2352054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en-US" sz="1867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Tujuan</a:t>
            </a:r>
            <a:r>
              <a:rPr lang="en-US" sz="1867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 </a:t>
            </a:r>
            <a:r>
              <a:rPr lang="en-US" sz="1867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pembelajaran</a:t>
            </a:r>
            <a:r>
              <a:rPr lang="en-US" sz="1867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: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CE75A51-59C7-7AA5-1AAC-EDD17C9D8720}"/>
              </a:ext>
            </a:extLst>
          </p:cNvPr>
          <p:cNvGrpSpPr/>
          <p:nvPr/>
        </p:nvGrpSpPr>
        <p:grpSpPr>
          <a:xfrm>
            <a:off x="273596" y="260777"/>
            <a:ext cx="1183247" cy="1196122"/>
            <a:chOff x="4328803" y="1954100"/>
            <a:chExt cx="1440091" cy="1491655"/>
          </a:xfrm>
        </p:grpSpPr>
        <p:pic>
          <p:nvPicPr>
            <p:cNvPr id="20" name="Picture 2" descr="E:\ELISA\ERLANGGA LISA\2017\TEMPLATE PPT\SMP Penjaskes Orkes (K13N)\untuk BAB penjas.png">
              <a:extLst>
                <a:ext uri="{FF2B5EF4-FFF2-40B4-BE49-F238E27FC236}">
                  <a16:creationId xmlns:a16="http://schemas.microsoft.com/office/drawing/2014/main" id="{47190605-E626-AF7E-B799-B7A140B99E9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0143" y="1954100"/>
              <a:ext cx="1428751" cy="144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AEBC16E-5191-8BCB-425A-FB1450F62CEE}"/>
                </a:ext>
              </a:extLst>
            </p:cNvPr>
            <p:cNvSpPr/>
            <p:nvPr/>
          </p:nvSpPr>
          <p:spPr>
            <a:xfrm>
              <a:off x="4328803" y="2140542"/>
              <a:ext cx="1428751" cy="1305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BAB </a:t>
              </a:r>
            </a:p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1</a:t>
              </a: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71CB3F6B-DB49-E76D-7B07-208693582708}"/>
              </a:ext>
            </a:extLst>
          </p:cNvPr>
          <p:cNvSpPr txBox="1"/>
          <p:nvPr/>
        </p:nvSpPr>
        <p:spPr>
          <a:xfrm>
            <a:off x="1456843" y="241892"/>
            <a:ext cx="5376262" cy="107804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214176" tIns="107087" rIns="214176" bIns="107087" rtlCol="0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Gerak Spesifik </a:t>
            </a:r>
            <a:r>
              <a:rPr lang="en-US" sz="2800" b="1" dirty="0" err="1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Permainan</a:t>
            </a:r>
            <a:r>
              <a:rPr lang="en-US" sz="2800" b="1" dirty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id-ID" sz="2800" b="1" dirty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Invasi: Sepak Bola</a:t>
            </a:r>
            <a:endParaRPr lang="en-US" sz="2800" b="1" dirty="0">
              <a:solidFill>
                <a:srgbClr val="7030A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7C5608A-048F-341B-AB96-DB3E8C6E692A}"/>
              </a:ext>
            </a:extLst>
          </p:cNvPr>
          <p:cNvSpPr/>
          <p:nvPr/>
        </p:nvSpPr>
        <p:spPr>
          <a:xfrm>
            <a:off x="9650504" y="5571333"/>
            <a:ext cx="2034531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latin typeface="Arial" pitchFamily="34" charset="0"/>
                <a:cs typeface="Arial" pitchFamily="34" charset="0"/>
              </a:rPr>
              <a:t>Sumber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: </a:t>
            </a:r>
            <a:r>
              <a:rPr lang="id-ID" sz="1200" i="1" dirty="0">
                <a:latin typeface="Arial" pitchFamily="34" charset="0"/>
                <a:cs typeface="Arial" pitchFamily="34" charset="0"/>
              </a:rPr>
              <a:t>dokumen penerbit</a:t>
            </a:r>
            <a:endParaRPr lang="en-US" sz="1200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E1FE05D6-B58E-300D-7CA4-46A1BB048D2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5115" y="1592164"/>
            <a:ext cx="5689600" cy="37930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92589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63329E2-0066-698B-3A83-CA2D32DDAE27}"/>
              </a:ext>
            </a:extLst>
          </p:cNvPr>
          <p:cNvSpPr/>
          <p:nvPr/>
        </p:nvSpPr>
        <p:spPr>
          <a:xfrm>
            <a:off x="178157" y="702029"/>
            <a:ext cx="85923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 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Melempar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Bola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ke Dalam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9FB93CB-C05B-37B2-56AB-9802B2857B63}"/>
              </a:ext>
            </a:extLst>
          </p:cNvPr>
          <p:cNvSpPr txBox="1"/>
          <p:nvPr/>
        </p:nvSpPr>
        <p:spPr>
          <a:xfrm>
            <a:off x="5254072" y="1533026"/>
            <a:ext cx="6629342" cy="40457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Cara melempar </a:t>
            </a:r>
            <a:r>
              <a:rPr lang="en-ID" sz="2000" dirty="0"/>
              <a:t>bola </a:t>
            </a:r>
            <a:r>
              <a:rPr lang="id-ID" sz="2000" dirty="0"/>
              <a:t>ke dalam: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Bola dipegang dengan seluruh jari-jari dan telapak tangan pada kedua sisi bola atau di belakang bola.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Lemparan dilakukan dari luar garis tepi lapangan permainan.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Saat melempar, kedua kaki harus tetap berpijak ke tanah dan menghadap ke lapangan.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Bola harus dilempar ke arah lapangan permainan dengan kedua tangan, melalui atas belakang kepala.</a:t>
            </a:r>
            <a:endParaRPr lang="en-ID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5307259-DCEA-A6B5-7179-1A8CFF797D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043" y="1828801"/>
            <a:ext cx="4727194" cy="3052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718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316B8D6-5B70-8519-0E1C-9106EF641CCD}"/>
              </a:ext>
            </a:extLst>
          </p:cNvPr>
          <p:cNvSpPr/>
          <p:nvPr/>
        </p:nvSpPr>
        <p:spPr>
          <a:xfrm>
            <a:off x="139520" y="486998"/>
            <a:ext cx="92749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Melempar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Bola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ke Dalam</a:t>
            </a:r>
            <a:r>
              <a:rPr lang="en-US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endParaRPr lang="id-ID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2" name="0036130190.0021.01">
            <a:hlinkClick r:id="" action="ppaction://media"/>
            <a:extLst>
              <a:ext uri="{FF2B5EF4-FFF2-40B4-BE49-F238E27FC236}">
                <a16:creationId xmlns:a16="http://schemas.microsoft.com/office/drawing/2014/main" id="{35254CE0-DC93-E459-A7AC-0773FA75857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94973" y="1374460"/>
            <a:ext cx="9085942" cy="5110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047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4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8A46A4F-2CFC-42BD-698B-3F4241ECA921}"/>
              </a:ext>
            </a:extLst>
          </p:cNvPr>
          <p:cNvSpPr/>
          <p:nvPr/>
        </p:nvSpPr>
        <p:spPr>
          <a:xfrm>
            <a:off x="178157" y="703322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Bermain Bola dengan Benar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A56376-0E24-3CB0-1493-8642C23C2935}"/>
              </a:ext>
            </a:extLst>
          </p:cNvPr>
          <p:cNvSpPr txBox="1"/>
          <p:nvPr/>
        </p:nvSpPr>
        <p:spPr>
          <a:xfrm>
            <a:off x="3821804" y="1808116"/>
            <a:ext cx="6803265" cy="43534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Bermain bola dalam bentuk pertandingan dengan peraturan yang dimodifikasi.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Lakukan latihan dalam bentuk tim. Setiap tim terdiri dari 5 orang, dengan satu orang berperan sebagai penjaga gawang dan 4 orang sebagai penyerang.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Gunakan keterampilan menendang/mengumpan bola, menghentikan bola, mengiring bola, menyundul bola, dan melempar bola ke dalam secara benar dalam bermain.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Kemenangan suatu tim ditentukan dari berapa banyak bola yang dimasukkan ke gawang lawan.</a:t>
            </a:r>
            <a:endParaRPr lang="en-ID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CB92882-3849-9DCC-4B45-0B624B7454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6931" y="2048360"/>
            <a:ext cx="2209800" cy="22098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7359ED1-9394-42C6-954F-836919FDE6AB}"/>
              </a:ext>
            </a:extLst>
          </p:cNvPr>
          <p:cNvSpPr/>
          <p:nvPr/>
        </p:nvSpPr>
        <p:spPr>
          <a:xfrm>
            <a:off x="1818063" y="4258160"/>
            <a:ext cx="1249061" cy="230832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900" dirty="0" err="1">
                <a:latin typeface="Arial" pitchFamily="34" charset="0"/>
                <a:cs typeface="Arial" pitchFamily="34" charset="0"/>
              </a:rPr>
              <a:t>Sumber</a:t>
            </a:r>
            <a:r>
              <a:rPr lang="en-US" sz="900" dirty="0">
                <a:latin typeface="Arial" pitchFamily="34" charset="0"/>
                <a:cs typeface="Arial" pitchFamily="34" charset="0"/>
              </a:rPr>
              <a:t>: </a:t>
            </a:r>
            <a:r>
              <a:rPr lang="id-ID" sz="900" i="1" dirty="0">
                <a:latin typeface="Arial" pitchFamily="34" charset="0"/>
                <a:cs typeface="Arial" pitchFamily="34" charset="0"/>
              </a:rPr>
              <a:t>freepik.com</a:t>
            </a:r>
            <a:endParaRPr lang="en-US" sz="900" i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0346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FCEABBF4-5BB8-AEE1-E03D-5EA5284D3407}"/>
              </a:ext>
            </a:extLst>
          </p:cNvPr>
          <p:cNvGrpSpPr/>
          <p:nvPr/>
        </p:nvGrpSpPr>
        <p:grpSpPr>
          <a:xfrm>
            <a:off x="609600" y="889000"/>
            <a:ext cx="10714616" cy="5171377"/>
            <a:chOff x="0" y="1847850"/>
            <a:chExt cx="4038600" cy="3878532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2552547-371E-D0BB-3BFD-9FFA8F4A29B7}"/>
                </a:ext>
              </a:extLst>
            </p:cNvPr>
            <p:cNvSpPr/>
            <p:nvPr/>
          </p:nvSpPr>
          <p:spPr>
            <a:xfrm>
              <a:off x="114887" y="2190750"/>
              <a:ext cx="3923713" cy="35356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ts val="600"/>
                </a:spcBef>
              </a:pPr>
              <a:r>
                <a:rPr lang="en-US" sz="2000" b="1" dirty="0" err="1">
                  <a:latin typeface="Calibri" pitchFamily="34" charset="0"/>
                  <a:cs typeface="Calibri" pitchFamily="34" charset="0"/>
                </a:rPr>
                <a:t>Mandiri</a:t>
              </a:r>
              <a:r>
                <a:rPr lang="en-US" sz="2000" b="1" dirty="0">
                  <a:latin typeface="Calibri" pitchFamily="34" charset="0"/>
                  <a:cs typeface="Calibri" pitchFamily="34" charset="0"/>
                </a:rPr>
                <a:t>:</a:t>
              </a: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Kesadaran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akan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diri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dan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situasi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yang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dihadapi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(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mengendalikan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emosi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saat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bermain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dan</a:t>
              </a:r>
              <a:r>
                <a:rPr lang="id-ID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berolahraga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membagi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bola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saat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bermain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kepada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teman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yang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memiliki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kesempatan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lebih</a:t>
              </a:r>
              <a:r>
                <a:rPr lang="id-ID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baik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bukan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berdasarkan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suka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atau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tidak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suka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).</a:t>
              </a: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Pengaturan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diri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yaitu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mengatur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kegiatan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dan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beristirahat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serta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membuat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jadwal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eaLnBrk="0" hangingPunct="0">
                <a:spcBef>
                  <a:spcPts val="600"/>
                </a:spcBef>
              </a:pPr>
              <a:r>
                <a:rPr lang="en-US" sz="2000" b="1" dirty="0">
                  <a:latin typeface="Calibri" pitchFamily="34" charset="0"/>
                  <a:cs typeface="Calibri" pitchFamily="34" charset="0"/>
                </a:rPr>
                <a:t>Gotong Royong:</a:t>
              </a: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Berkolaborasi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dengan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baik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seperti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bekerja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bersama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dengan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kelompok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saat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pembelajaran</a:t>
              </a:r>
              <a:r>
                <a:rPr lang="id-ID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atau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bermain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Berbagi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dengan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baik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dan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dapat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menerapkannya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seperti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menggunakan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peralatan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secara</a:t>
              </a:r>
              <a:r>
                <a:rPr lang="id-ID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bergantian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dan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berbagi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area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berlatih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eaLnBrk="0" hangingPunct="0">
                <a:spcBef>
                  <a:spcPts val="600"/>
                </a:spcBef>
              </a:pPr>
              <a:r>
                <a:rPr lang="en-US" sz="2000" b="1" dirty="0" err="1">
                  <a:latin typeface="Calibri" pitchFamily="34" charset="0"/>
                  <a:cs typeface="Calibri" pitchFamily="34" charset="0"/>
                </a:rPr>
                <a:t>Bernalar</a:t>
              </a:r>
              <a:r>
                <a:rPr lang="en-US" sz="2000" b="1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b="1" dirty="0" err="1">
                  <a:latin typeface="Calibri" pitchFamily="34" charset="0"/>
                  <a:cs typeface="Calibri" pitchFamily="34" charset="0"/>
                </a:rPr>
                <a:t>Kritis</a:t>
              </a:r>
              <a:r>
                <a:rPr lang="en-US" sz="2000" b="1" dirty="0">
                  <a:latin typeface="Calibri" pitchFamily="34" charset="0"/>
                  <a:cs typeface="Calibri" pitchFamily="34" charset="0"/>
                </a:rPr>
                <a:t>:</a:t>
              </a: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Memperoleh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dan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memproses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informasi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dan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gagasan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seperti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mengatur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strategi</a:t>
              </a:r>
              <a:r>
                <a:rPr lang="id-ID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permainan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endParaRPr lang="en-US" sz="1867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286B400-5A89-38C7-0E0E-E7D55F339586}"/>
                </a:ext>
              </a:extLst>
            </p:cNvPr>
            <p:cNvSpPr/>
            <p:nvPr/>
          </p:nvSpPr>
          <p:spPr>
            <a:xfrm>
              <a:off x="0" y="1847850"/>
              <a:ext cx="4038600" cy="3429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2791322E-DF5B-DE52-3130-4B9C8AEF8AD6}"/>
              </a:ext>
            </a:extLst>
          </p:cNvPr>
          <p:cNvSpPr/>
          <p:nvPr/>
        </p:nvSpPr>
        <p:spPr>
          <a:xfrm>
            <a:off x="867784" y="894795"/>
            <a:ext cx="4536035" cy="42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id-ID" sz="2133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Profil Pelajar Pancasila</a:t>
            </a:r>
            <a:r>
              <a:rPr lang="en-US" sz="2133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916668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ADE0438-290C-9A7D-E881-80029E6AB97C}"/>
              </a:ext>
            </a:extLst>
          </p:cNvPr>
          <p:cNvSpPr/>
          <p:nvPr/>
        </p:nvSpPr>
        <p:spPr>
          <a:xfrm>
            <a:off x="407320" y="433625"/>
            <a:ext cx="8015463" cy="6667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3733" dirty="0">
                <a:solidFill>
                  <a:srgbClr val="7030A0"/>
                </a:solidFill>
                <a:latin typeface="Arial Rounded MT Bold" pitchFamily="34" charset="0"/>
              </a:rPr>
              <a:t>Mencari dan Menemukan Gerak</a:t>
            </a:r>
            <a:endParaRPr lang="en-US" sz="3733" dirty="0">
              <a:solidFill>
                <a:srgbClr val="7030A0"/>
              </a:solidFill>
              <a:latin typeface="Arial Rounded MT Bold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CC12F8C-B650-D869-FCE2-4D8049AB15CD}"/>
              </a:ext>
            </a:extLst>
          </p:cNvPr>
          <p:cNvSpPr/>
          <p:nvPr/>
        </p:nvSpPr>
        <p:spPr>
          <a:xfrm>
            <a:off x="675064" y="1211856"/>
            <a:ext cx="10375009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Mari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kita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awali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dengan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kegiatan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mencari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dan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menemukan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gerak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yang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ada</a:t>
            </a:r>
            <a:r>
              <a:rPr lang="id-ID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dalam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s</a:t>
            </a:r>
            <a:r>
              <a:rPr lang="id-ID" sz="2400" dirty="0">
                <a:latin typeface="Arial" pitchFamily="34" charset="0"/>
                <a:cs typeface="Arial" pitchFamily="34" charset="0"/>
              </a:rPr>
              <a:t>epak bola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. Amati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gambar-gambar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berikut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001442-02A9-B6B5-5119-2E50ED93DEFC}"/>
              </a:ext>
            </a:extLst>
          </p:cNvPr>
          <p:cNvSpPr txBox="1"/>
          <p:nvPr/>
        </p:nvSpPr>
        <p:spPr>
          <a:xfrm>
            <a:off x="1235941" y="4913260"/>
            <a:ext cx="10853027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2400" dirty="0">
                <a:latin typeface="Arial" panose="020B0604020202020204" pitchFamily="34" charset="0"/>
                <a:cs typeface="Arial" panose="020B0604020202020204" pitchFamily="34" charset="0"/>
              </a:rPr>
              <a:t>Lalu,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tulislah</a:t>
            </a:r>
            <a:r>
              <a:rPr lang="en-ID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gerakan</a:t>
            </a:r>
            <a:r>
              <a:rPr lang="en-ID" sz="2400" dirty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ada</a:t>
            </a:r>
            <a:r>
              <a:rPr lang="en-ID" sz="2400" dirty="0">
                <a:latin typeface="Arial" panose="020B0604020202020204" pitchFamily="34" charset="0"/>
                <a:cs typeface="Arial" panose="020B0604020202020204" pitchFamily="34" charset="0"/>
              </a:rPr>
              <a:t> pada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gambar</a:t>
            </a:r>
            <a:r>
              <a:rPr lang="en-ID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tersebut</a:t>
            </a:r>
            <a:r>
              <a:rPr lang="en-ID" sz="2400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identifikasi</a:t>
            </a:r>
            <a:r>
              <a:rPr lang="id-ID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jenis</a:t>
            </a:r>
            <a:r>
              <a:rPr lang="en-ID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gerak</a:t>
            </a:r>
            <a:r>
              <a:rPr lang="en-ID" sz="2400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bagian</a:t>
            </a:r>
            <a:r>
              <a:rPr lang="en-ID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tubuh</a:t>
            </a:r>
            <a:r>
              <a:rPr lang="en-ID" sz="2400" dirty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digunakan</a:t>
            </a:r>
            <a:r>
              <a:rPr lang="en-ID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Kemudian</a:t>
            </a:r>
            <a:r>
              <a:rPr lang="en-ID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tulis</a:t>
            </a:r>
            <a:r>
              <a:rPr lang="en-ID" sz="2400" dirty="0">
                <a:latin typeface="Arial" panose="020B0604020202020204" pitchFamily="34" charset="0"/>
                <a:cs typeface="Arial" panose="020B0604020202020204" pitchFamily="34" charset="0"/>
              </a:rPr>
              <a:t> pada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buku</a:t>
            </a:r>
            <a:r>
              <a:rPr lang="id-ID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tugasmu</a:t>
            </a:r>
            <a:r>
              <a:rPr lang="id-ID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ID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2F10836-4BA7-84D9-76CC-345F10B6B6AF}"/>
              </a:ext>
            </a:extLst>
          </p:cNvPr>
          <p:cNvGrpSpPr/>
          <p:nvPr/>
        </p:nvGrpSpPr>
        <p:grpSpPr>
          <a:xfrm>
            <a:off x="777534" y="2694213"/>
            <a:ext cx="10676677" cy="2101561"/>
            <a:chOff x="777534" y="2694213"/>
            <a:chExt cx="10676677" cy="210156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2C06C23C-E025-B43B-D21B-655998FD57D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88824" y="2702127"/>
              <a:ext cx="2565387" cy="170686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DE1F1E6-62B1-2E06-6322-9616CEF4C44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7534" y="2694213"/>
              <a:ext cx="2565703" cy="1712328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1A5BA5F9-9B9C-214F-B197-F0DA9BC0EF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85213" y="2699675"/>
              <a:ext cx="2559830" cy="170686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C16BC50-FCCE-87C9-EFA3-7A3BEA723D8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87019" y="2694213"/>
              <a:ext cx="2565703" cy="170707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AF33D28B-9177-04D2-105E-C6D4A6BC6F5B}"/>
                </a:ext>
              </a:extLst>
            </p:cNvPr>
            <p:cNvSpPr/>
            <p:nvPr/>
          </p:nvSpPr>
          <p:spPr>
            <a:xfrm>
              <a:off x="9406856" y="4518775"/>
              <a:ext cx="2047355" cy="276999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</p:spPr>
          <p:txBody>
            <a:bodyPr wrap="none">
              <a:spAutoFit/>
            </a:bodyPr>
            <a:lstStyle/>
            <a:p>
              <a:pPr algn="r"/>
              <a:r>
                <a:rPr lang="en-US" sz="1200" dirty="0" err="1">
                  <a:latin typeface="Arial" pitchFamily="34" charset="0"/>
                  <a:cs typeface="Arial" pitchFamily="34" charset="0"/>
                </a:rPr>
                <a:t>Sumber</a:t>
              </a:r>
              <a:r>
                <a:rPr lang="en-US" sz="1200" dirty="0">
                  <a:latin typeface="Arial" pitchFamily="34" charset="0"/>
                  <a:cs typeface="Arial" pitchFamily="34" charset="0"/>
                </a:rPr>
                <a:t>: </a:t>
              </a:r>
              <a:r>
                <a:rPr lang="id-ID" sz="1200" i="1" dirty="0">
                  <a:latin typeface="Arial" pitchFamily="34" charset="0"/>
                  <a:cs typeface="Arial" pitchFamily="34" charset="0"/>
                </a:rPr>
                <a:t>shutterstock.com</a:t>
              </a:r>
              <a:endParaRPr lang="en-US" sz="1200" i="1" dirty="0"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1697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3384B60D-36C2-6F66-A1A8-72E7AA160ED0}"/>
              </a:ext>
            </a:extLst>
          </p:cNvPr>
          <p:cNvSpPr/>
          <p:nvPr/>
        </p:nvSpPr>
        <p:spPr>
          <a:xfrm>
            <a:off x="152400" y="989042"/>
            <a:ext cx="92234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Menendang/Mengumpan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Bola</a:t>
            </a:r>
            <a:r>
              <a:rPr lang="en-US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endParaRPr lang="id-ID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0908473-9D08-4830-0E1E-B47B0092EFBB}"/>
              </a:ext>
            </a:extLst>
          </p:cNvPr>
          <p:cNvSpPr txBox="1"/>
          <p:nvPr/>
        </p:nvSpPr>
        <p:spPr>
          <a:xfrm>
            <a:off x="152400" y="258454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b="1" i="0" u="none" strike="noStrike" baseline="0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Pembelajaran</a:t>
            </a:r>
            <a:r>
              <a:rPr lang="en-ID" sz="2800" b="1" i="0" u="none" strike="noStrike" baseline="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endParaRPr lang="en-ID" sz="28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1E1196C-4137-0ECE-5D16-0A43A6B7342B}"/>
              </a:ext>
            </a:extLst>
          </p:cNvPr>
          <p:cNvSpPr txBox="1"/>
          <p:nvPr/>
        </p:nvSpPr>
        <p:spPr>
          <a:xfrm>
            <a:off x="4443061" y="4774433"/>
            <a:ext cx="337251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Gerak m</a:t>
            </a:r>
            <a:r>
              <a:rPr lang="en-US" sz="2000" dirty="0" err="1">
                <a:latin typeface="Arial" panose="020B0604020202020204" pitchFamily="34" charset="0"/>
                <a:cs typeface="Arial" pitchFamily="34" charset="0"/>
              </a:rPr>
              <a:t>enendang</a:t>
            </a:r>
            <a:r>
              <a:rPr lang="en-US" sz="2000" dirty="0">
                <a:latin typeface="Arial" panose="020B0604020202020204" pitchFamily="34" charset="0"/>
                <a:cs typeface="Arial" pitchFamily="34" charset="0"/>
              </a:rPr>
              <a:t> bola </a:t>
            </a:r>
            <a:r>
              <a:rPr lang="en-US" sz="2000" dirty="0" err="1">
                <a:latin typeface="Arial" panose="020B0604020202020204" pitchFamily="34" charset="0"/>
                <a:cs typeface="Arial" pitchFamily="34" charset="0"/>
              </a:rPr>
              <a:t>dengan</a:t>
            </a:r>
            <a:r>
              <a:rPr lang="en-US" sz="2000" dirty="0">
                <a:latin typeface="Arial" panose="020B0604020202020204" pitchFamily="34" charset="0"/>
                <a:cs typeface="Arial" pitchFamily="34" charset="0"/>
              </a:rPr>
              <a:t> kaki </a:t>
            </a:r>
            <a:r>
              <a:rPr lang="en-US" sz="2000" dirty="0" err="1">
                <a:latin typeface="Arial" panose="020B0604020202020204" pitchFamily="34" charset="0"/>
                <a:cs typeface="Arial" pitchFamily="34" charset="0"/>
              </a:rPr>
              <a:t>bagian</a:t>
            </a:r>
            <a:r>
              <a:rPr lang="en-US" sz="2000" dirty="0"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luar</a:t>
            </a:r>
            <a:endParaRPr lang="en-US" sz="2000" dirty="0"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E2DF8D4-6FCC-8F00-A7A0-8520CD4133E9}"/>
              </a:ext>
            </a:extLst>
          </p:cNvPr>
          <p:cNvSpPr txBox="1"/>
          <p:nvPr/>
        </p:nvSpPr>
        <p:spPr>
          <a:xfrm>
            <a:off x="553792" y="4759981"/>
            <a:ext cx="337251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Gerak m</a:t>
            </a:r>
            <a:r>
              <a:rPr lang="en-US" sz="2000" dirty="0" err="1">
                <a:latin typeface="Arial" panose="020B0604020202020204" pitchFamily="34" charset="0"/>
                <a:cs typeface="Arial" pitchFamily="34" charset="0"/>
              </a:rPr>
              <a:t>enendang</a:t>
            </a:r>
            <a:r>
              <a:rPr lang="en-US" sz="2000" dirty="0">
                <a:latin typeface="Arial" panose="020B0604020202020204" pitchFamily="34" charset="0"/>
                <a:cs typeface="Arial" pitchFamily="34" charset="0"/>
              </a:rPr>
              <a:t> bola </a:t>
            </a:r>
            <a:r>
              <a:rPr lang="en-US" sz="2000" dirty="0" err="1">
                <a:latin typeface="Arial" panose="020B0604020202020204" pitchFamily="34" charset="0"/>
                <a:cs typeface="Arial" pitchFamily="34" charset="0"/>
              </a:rPr>
              <a:t>dengan</a:t>
            </a:r>
            <a:r>
              <a:rPr lang="en-US" sz="2000" dirty="0">
                <a:latin typeface="Arial" panose="020B0604020202020204" pitchFamily="34" charset="0"/>
                <a:cs typeface="Arial" pitchFamily="34" charset="0"/>
              </a:rPr>
              <a:t> kaki </a:t>
            </a:r>
            <a:r>
              <a:rPr lang="en-US" sz="2000" dirty="0" err="1">
                <a:latin typeface="Arial" panose="020B0604020202020204" pitchFamily="34" charset="0"/>
                <a:cs typeface="Arial" pitchFamily="34" charset="0"/>
              </a:rPr>
              <a:t>bagian</a:t>
            </a:r>
            <a:r>
              <a:rPr lang="en-US" sz="2000" dirty="0"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itchFamily="34" charset="0"/>
              </a:rPr>
              <a:t>dalam</a:t>
            </a:r>
            <a:endParaRPr lang="en-US" sz="2000" dirty="0"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7595D3C-41EB-EC48-8C8B-F66DA5FD96DC}"/>
              </a:ext>
            </a:extLst>
          </p:cNvPr>
          <p:cNvSpPr txBox="1"/>
          <p:nvPr/>
        </p:nvSpPr>
        <p:spPr>
          <a:xfrm>
            <a:off x="8051073" y="4790579"/>
            <a:ext cx="337251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Gerak m</a:t>
            </a:r>
            <a:r>
              <a:rPr lang="en-US" sz="2000" dirty="0" err="1">
                <a:latin typeface="Arial" panose="020B0604020202020204" pitchFamily="34" charset="0"/>
                <a:cs typeface="Arial" pitchFamily="34" charset="0"/>
              </a:rPr>
              <a:t>enendang</a:t>
            </a:r>
            <a:r>
              <a:rPr lang="en-US" sz="2000" dirty="0">
                <a:latin typeface="Arial" panose="020B0604020202020204" pitchFamily="34" charset="0"/>
                <a:cs typeface="Arial" pitchFamily="34" charset="0"/>
              </a:rPr>
              <a:t> bola </a:t>
            </a:r>
            <a:r>
              <a:rPr lang="en-US" sz="2000" dirty="0" err="1">
                <a:latin typeface="Arial" panose="020B0604020202020204" pitchFamily="34" charset="0"/>
                <a:cs typeface="Arial" pitchFamily="34" charset="0"/>
              </a:rPr>
              <a:t>dengan</a:t>
            </a:r>
            <a:r>
              <a:rPr lang="en-US" sz="2000" dirty="0">
                <a:latin typeface="Arial" panose="020B0604020202020204" pitchFamily="34" charset="0"/>
                <a:cs typeface="Arial" pitchFamily="34" charset="0"/>
              </a:rPr>
              <a:t> p</a:t>
            </a:r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unggung kaki</a:t>
            </a:r>
            <a:endParaRPr lang="en-US" sz="2000" dirty="0"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1BF082DC-0E54-CA3D-ED16-880513E3C9F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51" t="51482" r="32662" b="7800"/>
          <a:stretch/>
        </p:blipFill>
        <p:spPr>
          <a:xfrm>
            <a:off x="7899612" y="1889670"/>
            <a:ext cx="3326782" cy="277248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5E9A56A9-1F70-7EC6-F351-94B73EEFE17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34" r="59970" b="48148"/>
          <a:stretch/>
        </p:blipFill>
        <p:spPr>
          <a:xfrm>
            <a:off x="184222" y="1805121"/>
            <a:ext cx="3742083" cy="277248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AD0D62D-F4C0-32C2-0D38-504D0548189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34" r="59970" b="48148"/>
          <a:stretch/>
        </p:blipFill>
        <p:spPr>
          <a:xfrm>
            <a:off x="3992179" y="1770715"/>
            <a:ext cx="3823395" cy="2832725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10E9E006-4662-F32B-E252-E93B1D4686CC}"/>
              </a:ext>
            </a:extLst>
          </p:cNvPr>
          <p:cNvSpPr/>
          <p:nvPr/>
        </p:nvSpPr>
        <p:spPr>
          <a:xfrm>
            <a:off x="5416353" y="3926895"/>
            <a:ext cx="431099" cy="41212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314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47751AED-8053-CA1E-5267-D437B375D88E}"/>
              </a:ext>
            </a:extLst>
          </p:cNvPr>
          <p:cNvSpPr/>
          <p:nvPr/>
        </p:nvSpPr>
        <p:spPr>
          <a:xfrm>
            <a:off x="0" y="911026"/>
            <a:ext cx="96355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Menendang/Mengumpan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Bola</a:t>
            </a:r>
            <a:r>
              <a:rPr lang="en-US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endParaRPr lang="id-ID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66DE4D2-691E-54C4-AE5D-AE4D15B00616}"/>
              </a:ext>
            </a:extLst>
          </p:cNvPr>
          <p:cNvSpPr txBox="1"/>
          <p:nvPr/>
        </p:nvSpPr>
        <p:spPr>
          <a:xfrm>
            <a:off x="4676855" y="1970819"/>
            <a:ext cx="6811100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Cara m</a:t>
            </a:r>
            <a:r>
              <a:rPr lang="en-ID" sz="2000" dirty="0" err="1"/>
              <a:t>enendang</a:t>
            </a:r>
            <a:r>
              <a:rPr lang="en-ID" sz="2000" dirty="0"/>
              <a:t> bola </a:t>
            </a:r>
            <a:r>
              <a:rPr lang="en-ID" sz="2000" dirty="0" err="1"/>
              <a:t>dengan</a:t>
            </a:r>
            <a:r>
              <a:rPr lang="en-ID" sz="2000" dirty="0"/>
              <a:t> kaki </a:t>
            </a:r>
            <a:r>
              <a:rPr lang="en-ID" sz="2000" dirty="0" err="1"/>
              <a:t>bagian</a:t>
            </a:r>
            <a:r>
              <a:rPr lang="en-ID" sz="2000" dirty="0"/>
              <a:t> </a:t>
            </a:r>
            <a:r>
              <a:rPr lang="en-ID" sz="2000" dirty="0" err="1"/>
              <a:t>dalam</a:t>
            </a:r>
            <a:r>
              <a:rPr lang="id-ID" sz="2000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B</a:t>
            </a:r>
            <a:r>
              <a:rPr lang="en-ID" sz="2000" dirty="0" err="1"/>
              <a:t>erdiri</a:t>
            </a:r>
            <a:r>
              <a:rPr lang="en-ID" sz="2000" dirty="0"/>
              <a:t> di </a:t>
            </a:r>
            <a:r>
              <a:rPr lang="en-ID" sz="2000" dirty="0" err="1"/>
              <a:t>belakang</a:t>
            </a:r>
            <a:r>
              <a:rPr lang="en-ID" sz="2000" dirty="0"/>
              <a:t> bola dan </a:t>
            </a:r>
            <a:r>
              <a:rPr lang="en-ID" sz="2000" dirty="0" err="1"/>
              <a:t>menghadap</a:t>
            </a:r>
            <a:r>
              <a:rPr lang="en-ID" sz="2000" dirty="0"/>
              <a:t> </a:t>
            </a:r>
            <a:r>
              <a:rPr lang="en-ID" sz="2000" dirty="0" err="1"/>
              <a:t>ke</a:t>
            </a:r>
            <a:r>
              <a:rPr lang="en-ID" sz="2000" dirty="0"/>
              <a:t> </a:t>
            </a:r>
            <a:r>
              <a:rPr lang="en-ID" sz="2000" dirty="0" err="1"/>
              <a:t>arah</a:t>
            </a:r>
            <a:r>
              <a:rPr lang="id-ID" sz="2000" dirty="0"/>
              <a:t> </a:t>
            </a:r>
            <a:r>
              <a:rPr lang="en-ID" sz="2000" dirty="0" err="1"/>
              <a:t>sasaran</a:t>
            </a:r>
            <a:r>
              <a:rPr lang="en-ID" sz="2000" dirty="0"/>
              <a:t>. </a:t>
            </a:r>
            <a:endParaRPr lang="id-ID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sz="2000" dirty="0" err="1"/>
              <a:t>Letakkan</a:t>
            </a:r>
            <a:r>
              <a:rPr lang="en-ID" sz="2000" dirty="0"/>
              <a:t> kaki </a:t>
            </a:r>
            <a:r>
              <a:rPr lang="en-ID" sz="2000" dirty="0" err="1"/>
              <a:t>tumpu</a:t>
            </a:r>
            <a:r>
              <a:rPr lang="en-ID" sz="2000" dirty="0"/>
              <a:t> di </a:t>
            </a:r>
            <a:r>
              <a:rPr lang="en-ID" sz="2000" dirty="0" err="1"/>
              <a:t>samping</a:t>
            </a:r>
            <a:r>
              <a:rPr lang="en-ID" sz="2000" dirty="0"/>
              <a:t> bola </a:t>
            </a:r>
            <a:r>
              <a:rPr lang="en-ID" sz="2000" dirty="0" err="1"/>
              <a:t>dengan</a:t>
            </a:r>
            <a:r>
              <a:rPr lang="en-ID" sz="2000" dirty="0"/>
              <a:t> </a:t>
            </a:r>
            <a:r>
              <a:rPr lang="en-ID" sz="2000" dirty="0" err="1"/>
              <a:t>telapak</a:t>
            </a:r>
            <a:r>
              <a:rPr lang="en-ID" sz="2000" dirty="0"/>
              <a:t> kaki</a:t>
            </a:r>
            <a:r>
              <a:rPr lang="id-ID" sz="2000" dirty="0"/>
              <a:t> </a:t>
            </a:r>
            <a:r>
              <a:rPr lang="en-ID" sz="2000" dirty="0" err="1"/>
              <a:t>menghadap</a:t>
            </a:r>
            <a:r>
              <a:rPr lang="en-ID" sz="2000" dirty="0"/>
              <a:t> </a:t>
            </a:r>
            <a:r>
              <a:rPr lang="en-ID" sz="2000" dirty="0" err="1"/>
              <a:t>ke</a:t>
            </a:r>
            <a:r>
              <a:rPr lang="en-ID" sz="2000" dirty="0"/>
              <a:t> </a:t>
            </a:r>
            <a:r>
              <a:rPr lang="en-ID" sz="2000" dirty="0" err="1"/>
              <a:t>arah</a:t>
            </a:r>
            <a:r>
              <a:rPr lang="en-ID" sz="2000" dirty="0"/>
              <a:t> </a:t>
            </a:r>
            <a:r>
              <a:rPr lang="en-ID" sz="2000" dirty="0" err="1"/>
              <a:t>teman</a:t>
            </a:r>
            <a:r>
              <a:rPr lang="en-ID" sz="2000" dirty="0"/>
              <a:t> dan </a:t>
            </a:r>
            <a:r>
              <a:rPr lang="en-ID" sz="2000" dirty="0" err="1"/>
              <a:t>lutut</a:t>
            </a:r>
            <a:r>
              <a:rPr lang="en-ID" sz="2000" dirty="0"/>
              <a:t> </a:t>
            </a:r>
            <a:r>
              <a:rPr lang="en-ID" sz="2000" dirty="0" err="1"/>
              <a:t>sedikit</a:t>
            </a:r>
            <a:r>
              <a:rPr lang="en-ID" sz="2000" dirty="0"/>
              <a:t> </a:t>
            </a:r>
            <a:r>
              <a:rPr lang="en-ID" sz="2000" dirty="0" err="1"/>
              <a:t>ditekuk</a:t>
            </a:r>
            <a:r>
              <a:rPr lang="en-ID" sz="2000" dirty="0"/>
              <a:t>. </a:t>
            </a:r>
            <a:endParaRPr lang="id-ID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sz="2000" dirty="0"/>
              <a:t>Badan </a:t>
            </a:r>
            <a:r>
              <a:rPr lang="en-ID" sz="2000" dirty="0" err="1"/>
              <a:t>agak</a:t>
            </a:r>
            <a:r>
              <a:rPr lang="id-ID" sz="2000" dirty="0"/>
              <a:t> </a:t>
            </a:r>
            <a:r>
              <a:rPr lang="en-ID" sz="2000" dirty="0" err="1"/>
              <a:t>condong</a:t>
            </a:r>
            <a:r>
              <a:rPr lang="en-ID" sz="2000" dirty="0"/>
              <a:t> </a:t>
            </a:r>
            <a:r>
              <a:rPr lang="en-ID" sz="2000" dirty="0" err="1"/>
              <a:t>ke</a:t>
            </a:r>
            <a:r>
              <a:rPr lang="en-ID" sz="2000" dirty="0"/>
              <a:t> </a:t>
            </a:r>
            <a:r>
              <a:rPr lang="en-ID" sz="2000" dirty="0" err="1"/>
              <a:t>depan</a:t>
            </a:r>
            <a:r>
              <a:rPr lang="en-ID" sz="2000" dirty="0"/>
              <a:t> dan </a:t>
            </a:r>
            <a:r>
              <a:rPr lang="en-ID" sz="2000" dirty="0" err="1"/>
              <a:t>pandangan</a:t>
            </a:r>
            <a:r>
              <a:rPr lang="en-ID" sz="2000" dirty="0"/>
              <a:t> </a:t>
            </a:r>
            <a:r>
              <a:rPr lang="en-ID" sz="2000" dirty="0" err="1"/>
              <a:t>ke</a:t>
            </a:r>
            <a:r>
              <a:rPr lang="en-ID" sz="2000" dirty="0"/>
              <a:t> </a:t>
            </a:r>
            <a:r>
              <a:rPr lang="en-ID" sz="2000" dirty="0" err="1"/>
              <a:t>arah</a:t>
            </a:r>
            <a:r>
              <a:rPr lang="en-ID" sz="2000" dirty="0"/>
              <a:t> </a:t>
            </a:r>
            <a:r>
              <a:rPr lang="en-ID" sz="2000" dirty="0" err="1"/>
              <a:t>temanmu</a:t>
            </a:r>
            <a:r>
              <a:rPr lang="en-ID" sz="2000" dirty="0"/>
              <a:t>. </a:t>
            </a:r>
            <a:endParaRPr lang="id-ID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sz="2000" dirty="0"/>
              <a:t>Tarik kaki</a:t>
            </a:r>
            <a:r>
              <a:rPr lang="id-ID" sz="2000" dirty="0"/>
              <a:t> </a:t>
            </a:r>
            <a:r>
              <a:rPr lang="en-ID" sz="2000" dirty="0"/>
              <a:t>yang </a:t>
            </a:r>
            <a:r>
              <a:rPr lang="en-ID" sz="2000" dirty="0" err="1"/>
              <a:t>digunakan</a:t>
            </a:r>
            <a:r>
              <a:rPr lang="en-ID" sz="2000" dirty="0"/>
              <a:t> </a:t>
            </a:r>
            <a:r>
              <a:rPr lang="en-ID" sz="2000" dirty="0" err="1"/>
              <a:t>untuk</a:t>
            </a:r>
            <a:r>
              <a:rPr lang="en-ID" sz="2000" dirty="0"/>
              <a:t> </a:t>
            </a:r>
            <a:r>
              <a:rPr lang="en-ID" sz="2000" dirty="0" err="1"/>
              <a:t>menendang</a:t>
            </a:r>
            <a:r>
              <a:rPr lang="en-ID" sz="2000" dirty="0"/>
              <a:t> </a:t>
            </a:r>
            <a:r>
              <a:rPr lang="en-ID" sz="2000" dirty="0" err="1"/>
              <a:t>ke</a:t>
            </a:r>
            <a:r>
              <a:rPr lang="en-ID" sz="2000" dirty="0"/>
              <a:t> </a:t>
            </a:r>
            <a:r>
              <a:rPr lang="en-ID" sz="2000" dirty="0" err="1"/>
              <a:t>belakang</a:t>
            </a:r>
            <a:r>
              <a:rPr lang="en-ID" sz="2000" dirty="0"/>
              <a:t> </a:t>
            </a:r>
            <a:r>
              <a:rPr lang="en-ID" sz="2000" dirty="0" err="1"/>
              <a:t>dengan</a:t>
            </a:r>
            <a:r>
              <a:rPr lang="en-ID" sz="2000" dirty="0"/>
              <a:t> </a:t>
            </a:r>
            <a:r>
              <a:rPr lang="en-ID" sz="2000" dirty="0" err="1"/>
              <a:t>pergelangan</a:t>
            </a:r>
            <a:r>
              <a:rPr lang="id-ID" sz="2000" dirty="0"/>
              <a:t> </a:t>
            </a:r>
            <a:r>
              <a:rPr lang="en-ID" sz="2000" dirty="0"/>
              <a:t>kaki </a:t>
            </a:r>
            <a:r>
              <a:rPr lang="en-ID" sz="2000" dirty="0" err="1"/>
              <a:t>diputar</a:t>
            </a:r>
            <a:r>
              <a:rPr lang="en-ID" sz="2000" dirty="0"/>
              <a:t> </a:t>
            </a:r>
            <a:r>
              <a:rPr lang="en-ID" sz="2000" dirty="0" err="1"/>
              <a:t>keluar</a:t>
            </a:r>
            <a:r>
              <a:rPr lang="en-ID" sz="2000" dirty="0"/>
              <a:t> dan </a:t>
            </a:r>
            <a:r>
              <a:rPr lang="en-ID" sz="2000" dirty="0" err="1"/>
              <a:t>ayunkan</a:t>
            </a:r>
            <a:r>
              <a:rPr lang="en-ID" sz="2000" dirty="0"/>
              <a:t> </a:t>
            </a:r>
            <a:r>
              <a:rPr lang="en-ID" sz="2000" dirty="0" err="1"/>
              <a:t>ke</a:t>
            </a:r>
            <a:r>
              <a:rPr lang="en-ID" sz="2000" dirty="0"/>
              <a:t> </a:t>
            </a:r>
            <a:r>
              <a:rPr lang="en-ID" sz="2000" dirty="0" err="1"/>
              <a:t>depan</a:t>
            </a:r>
            <a:r>
              <a:rPr lang="en-ID" sz="2000" dirty="0"/>
              <a:t> </a:t>
            </a:r>
            <a:r>
              <a:rPr lang="en-ID" sz="2000" dirty="0" err="1"/>
              <a:t>ke</a:t>
            </a:r>
            <a:r>
              <a:rPr lang="en-ID" sz="2000" dirty="0"/>
              <a:t> </a:t>
            </a:r>
            <a:r>
              <a:rPr lang="en-ID" sz="2000" dirty="0" err="1"/>
              <a:t>arah</a:t>
            </a:r>
            <a:r>
              <a:rPr lang="en-ID" sz="2000" dirty="0"/>
              <a:t> bola. </a:t>
            </a:r>
            <a:endParaRPr lang="id-ID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sz="2000" dirty="0" err="1"/>
              <a:t>Setelah</a:t>
            </a:r>
            <a:r>
              <a:rPr lang="id-ID" sz="2000" dirty="0"/>
              <a:t> </a:t>
            </a:r>
            <a:r>
              <a:rPr lang="en-ID" sz="2000" dirty="0"/>
              <a:t>kaki </a:t>
            </a:r>
            <a:r>
              <a:rPr lang="en-ID" sz="2000" dirty="0" err="1"/>
              <a:t>mengenai</a:t>
            </a:r>
            <a:r>
              <a:rPr lang="en-ID" sz="2000" dirty="0"/>
              <a:t> bola, </a:t>
            </a:r>
            <a:r>
              <a:rPr lang="en-ID" sz="2000" dirty="0" err="1"/>
              <a:t>lanjutkan</a:t>
            </a:r>
            <a:r>
              <a:rPr lang="en-ID" sz="2000" dirty="0"/>
              <a:t> </a:t>
            </a:r>
            <a:r>
              <a:rPr lang="en-ID" sz="2000" dirty="0" err="1"/>
              <a:t>dengan</a:t>
            </a:r>
            <a:r>
              <a:rPr lang="en-ID" sz="2000" dirty="0"/>
              <a:t> </a:t>
            </a:r>
            <a:r>
              <a:rPr lang="en-ID" sz="2000" dirty="0" err="1"/>
              <a:t>memindahkan</a:t>
            </a:r>
            <a:r>
              <a:rPr lang="en-ID" sz="2000" dirty="0"/>
              <a:t> </a:t>
            </a:r>
            <a:r>
              <a:rPr lang="en-ID" sz="2000" dirty="0" err="1"/>
              <a:t>berat</a:t>
            </a:r>
            <a:r>
              <a:rPr lang="en-ID" sz="2000" dirty="0"/>
              <a:t> badan</a:t>
            </a:r>
            <a:r>
              <a:rPr lang="id-ID" sz="2000" dirty="0"/>
              <a:t> </a:t>
            </a:r>
            <a:r>
              <a:rPr lang="en-ID" sz="2000" dirty="0" err="1"/>
              <a:t>mengikuti</a:t>
            </a:r>
            <a:r>
              <a:rPr lang="en-ID" sz="2000" dirty="0"/>
              <a:t> </a:t>
            </a:r>
            <a:r>
              <a:rPr lang="en-ID" sz="2000" dirty="0" err="1"/>
              <a:t>gerakan</a:t>
            </a:r>
            <a:r>
              <a:rPr lang="en-ID" sz="2000" dirty="0"/>
              <a:t>.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3894B8A8-B508-E344-E904-D3DA5A44DBC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8889" b="28194"/>
          <a:stretch/>
        </p:blipFill>
        <p:spPr>
          <a:xfrm>
            <a:off x="1134108" y="3709757"/>
            <a:ext cx="3273805" cy="252361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D7E68F9-199E-000D-973F-B284BAA2437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48" r="49466" b="28194"/>
          <a:stretch/>
        </p:blipFill>
        <p:spPr>
          <a:xfrm>
            <a:off x="865166" y="1493950"/>
            <a:ext cx="3529561" cy="235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990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630A332-5956-EA88-457F-C9E2CF7D5AA7}"/>
              </a:ext>
            </a:extLst>
          </p:cNvPr>
          <p:cNvSpPr/>
          <p:nvPr/>
        </p:nvSpPr>
        <p:spPr>
          <a:xfrm>
            <a:off x="211428" y="946244"/>
            <a:ext cx="96613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Menendang/Mengumpan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Bola</a:t>
            </a:r>
            <a:r>
              <a:rPr lang="en-US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endParaRPr lang="id-ID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5A776FB-7100-D3CC-8F72-9ACC1E722411}"/>
              </a:ext>
            </a:extLst>
          </p:cNvPr>
          <p:cNvSpPr txBox="1"/>
          <p:nvPr/>
        </p:nvSpPr>
        <p:spPr>
          <a:xfrm>
            <a:off x="4792056" y="1961599"/>
            <a:ext cx="5572065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Cara m</a:t>
            </a:r>
            <a:r>
              <a:rPr lang="en-ID" sz="2000" dirty="0" err="1"/>
              <a:t>enendang</a:t>
            </a:r>
            <a:r>
              <a:rPr lang="en-ID" sz="2000" dirty="0"/>
              <a:t> bola </a:t>
            </a:r>
            <a:r>
              <a:rPr lang="en-ID" sz="2000" dirty="0" err="1"/>
              <a:t>dengan</a:t>
            </a:r>
            <a:r>
              <a:rPr lang="en-ID" sz="2000" dirty="0"/>
              <a:t> kaki </a:t>
            </a:r>
            <a:r>
              <a:rPr lang="en-ID" sz="2000" dirty="0" err="1"/>
              <a:t>bagian</a:t>
            </a:r>
            <a:r>
              <a:rPr lang="en-ID" sz="2000" dirty="0"/>
              <a:t> </a:t>
            </a:r>
            <a:r>
              <a:rPr lang="id-ID" sz="2000" dirty="0"/>
              <a:t>luar: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Berdiri di belakang bola dan menghadap ke arah sasaran.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Letakkan kaki tumpu di samping bola, ujung kaki menghadap ke sasaran, dan lutut sedikit ditekuk.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Kaki yang digunakan untuk menendang ditarik ke belakang dan ayunkan ke arah bola dengan ujung kaki menghadap ke dalam.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Pandangan tertuju ke arah bola.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Perkenaan bola tepat pada tengah-tengah bola dengan menggunakan kaki bagian luar. </a:t>
            </a:r>
            <a:endParaRPr lang="en-ID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137C70B-769D-499A-FD38-5AA3E215484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45" t="11482" r="23024" b="8518"/>
          <a:stretch/>
        </p:blipFill>
        <p:spPr>
          <a:xfrm>
            <a:off x="1300766" y="1777241"/>
            <a:ext cx="3313147" cy="3508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498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8A2E271-9849-B855-9F61-D14F7773F586}"/>
              </a:ext>
            </a:extLst>
          </p:cNvPr>
          <p:cNvSpPr/>
          <p:nvPr/>
        </p:nvSpPr>
        <p:spPr>
          <a:xfrm>
            <a:off x="216793" y="852443"/>
            <a:ext cx="909463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Menendang/Mengumpan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Bola</a:t>
            </a:r>
            <a:r>
              <a:rPr lang="en-US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endParaRPr lang="id-ID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87E0EC0-5523-7E14-966B-BD9DC9887514}"/>
              </a:ext>
            </a:extLst>
          </p:cNvPr>
          <p:cNvSpPr txBox="1"/>
          <p:nvPr/>
        </p:nvSpPr>
        <p:spPr>
          <a:xfrm>
            <a:off x="1171978" y="1958295"/>
            <a:ext cx="6710771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Cara m</a:t>
            </a:r>
            <a:r>
              <a:rPr lang="en-ID" sz="2000" dirty="0" err="1"/>
              <a:t>enendang</a:t>
            </a:r>
            <a:r>
              <a:rPr lang="en-ID" sz="2000" dirty="0"/>
              <a:t> bola </a:t>
            </a:r>
            <a:r>
              <a:rPr lang="en-ID" sz="2000" dirty="0" err="1"/>
              <a:t>dengan</a:t>
            </a:r>
            <a:r>
              <a:rPr lang="en-ID" sz="2000" dirty="0"/>
              <a:t> p</a:t>
            </a:r>
            <a:r>
              <a:rPr lang="id-ID" sz="2000" dirty="0"/>
              <a:t>unggung kaki: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Berdiri di belakang bola, menghadap ke arah sasaran.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Kaki tumpu diletakkan di samping bola dengan ujung kaki menghadap ke sasaran, lutut sedikit ditekuk.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Kaki yang digunakan untuk menendang berada di belakang bola dengan punggung kaki menghadap ke depan arah sasaran.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Ayun kaki ke depan ke arah bola.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Perkenaan kaki dengan bola tepat di tengah-tengah bola dengan menggunakan punggung kaki, dan gerak lanjutan dengan kaki tendang yang mendarat ke depan.</a:t>
            </a:r>
            <a:endParaRPr lang="en-ID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839ADD2-5B81-6B76-6A8C-D4163BDD3F7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5" t="11404" r="22889" b="8518"/>
          <a:stretch/>
        </p:blipFill>
        <p:spPr>
          <a:xfrm>
            <a:off x="7882749" y="2321293"/>
            <a:ext cx="3301480" cy="3423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534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550</TotalTime>
  <Words>1856</Words>
  <Application>Microsoft Office PowerPoint</Application>
  <PresentationFormat>Widescreen</PresentationFormat>
  <Paragraphs>170</Paragraphs>
  <Slides>32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9" baseType="lpstr">
      <vt:lpstr>Arial</vt:lpstr>
      <vt:lpstr>Arial Rounded MT Bold</vt:lpstr>
      <vt:lpstr>Calibri</vt:lpstr>
      <vt:lpstr>Calibri Light</vt:lpstr>
      <vt:lpstr>UVUDE Y+ Museo Sans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Muhammad Baihaqi</dc:creator>
  <cp:lastModifiedBy>Hadi</cp:lastModifiedBy>
  <cp:revision>23</cp:revision>
  <dcterms:created xsi:type="dcterms:W3CDTF">2022-05-10T01:11:12Z</dcterms:created>
  <dcterms:modified xsi:type="dcterms:W3CDTF">2022-06-29T06:43:51Z</dcterms:modified>
</cp:coreProperties>
</file>