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9" r:id="rId3"/>
    <p:sldId id="261" r:id="rId4"/>
    <p:sldId id="262" r:id="rId5"/>
    <p:sldId id="263" r:id="rId6"/>
    <p:sldId id="267" r:id="rId7"/>
    <p:sldId id="268" r:id="rId8"/>
    <p:sldId id="269" r:id="rId9"/>
    <p:sldId id="270" r:id="rId10"/>
    <p:sldId id="277" r:id="rId11"/>
    <p:sldId id="264" r:id="rId12"/>
    <p:sldId id="271" r:id="rId13"/>
    <p:sldId id="272" r:id="rId14"/>
    <p:sldId id="276" r:id="rId15"/>
    <p:sldId id="275" r:id="rId16"/>
    <p:sldId id="274" r:id="rId17"/>
    <p:sldId id="273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A085"/>
    <a:srgbClr val="2C987E"/>
    <a:srgbClr val="09C7C2"/>
    <a:srgbClr val="1777B9"/>
    <a:srgbClr val="1A86D0"/>
    <a:srgbClr val="0077D0"/>
    <a:srgbClr val="D78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6" autoAdjust="0"/>
    <p:restoredTop sz="89112" autoAdjust="0"/>
  </p:normalViewPr>
  <p:slideViewPr>
    <p:cSldViewPr>
      <p:cViewPr varScale="1">
        <p:scale>
          <a:sx n="87" d="100"/>
          <a:sy n="87" d="100"/>
        </p:scale>
        <p:origin x="78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6D27-DE06-40B4-BEBB-99905555E750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B1283-1CAC-4C22-AE27-57A3D245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3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14451"/>
            <a:ext cx="8229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0EE17-CFAB-4D26-B63C-0014F2997EC4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CEBB-2B45-44E7-9A9C-6831F2A34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4992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19737" y="1733550"/>
            <a:ext cx="4907096" cy="738656"/>
          </a:xfrm>
          <a:prstGeom prst="rect">
            <a:avLst/>
          </a:prstGeom>
          <a:noFill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id-ID" sz="4200" b="1" noProof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Media Pembelajaran</a:t>
            </a:r>
            <a:endParaRPr lang="id-ID" sz="4200" b="1" noProof="1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8645" y="2522494"/>
            <a:ext cx="5669280" cy="1015655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id-ID" sz="36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Pendidikan Pancasila</a:t>
            </a:r>
            <a:endParaRPr lang="id-ID" sz="6000" b="1" noProof="1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  <a:p>
            <a:pPr algn="ctr"/>
            <a:r>
              <a:rPr lang="id-ID" sz="24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untuk SMA/MA Kelas X</a:t>
            </a:r>
            <a:r>
              <a:rPr lang="en-US" sz="24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 Subbab B</a:t>
            </a:r>
            <a:endParaRPr lang="id-ID" sz="24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67245" y="2533650"/>
            <a:ext cx="521208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0003" y="366730"/>
            <a:ext cx="2743200" cy="3957620"/>
          </a:xfrm>
          <a:prstGeom prst="rect">
            <a:avLst/>
          </a:prstGeom>
          <a:noFill/>
          <a:effectLst>
            <a:outerShdw dist="152400" dir="18900000" algn="bl" rotWithShape="0">
              <a:schemeClr val="tx1">
                <a:lumMod val="65000"/>
                <a:lumOff val="3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" name="Group 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2" name="Picture 11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28823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038600" y="125422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Abadi MT"/>
              </a:rPr>
              <a:t>Peran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warga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negara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dalam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bidang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ekonomi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dapat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dilihat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berdasarkan</a:t>
            </a:r>
            <a:r>
              <a:rPr lang="en-US" dirty="0">
                <a:latin typeface="Abadi MT"/>
              </a:rPr>
              <a:t>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Pasal</a:t>
            </a:r>
            <a:r>
              <a:rPr lang="en-US" b="1" dirty="0">
                <a:solidFill>
                  <a:srgbClr val="2C987E"/>
                </a:solidFill>
                <a:latin typeface="Abadi MT"/>
              </a:rPr>
              <a:t> 33 Ayat (1)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hingga</a:t>
            </a:r>
            <a:r>
              <a:rPr lang="en-US" b="1" dirty="0">
                <a:solidFill>
                  <a:srgbClr val="2C987E"/>
                </a:solidFill>
                <a:latin typeface="Abadi MT"/>
              </a:rPr>
              <a:t> (4) UUD NRI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Tahun</a:t>
            </a:r>
            <a:r>
              <a:rPr lang="en-US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1945</a:t>
            </a:r>
            <a:r>
              <a:rPr lang="en-US" dirty="0" smtClean="0">
                <a:latin typeface="Abadi MT"/>
              </a:rPr>
              <a:t>. </a:t>
            </a:r>
            <a:r>
              <a:rPr lang="en-US" dirty="0" err="1" smtClean="0">
                <a:latin typeface="Abadi MT"/>
              </a:rPr>
              <a:t>salah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satunya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adalah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mengembangkan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ekonomi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dengan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asas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kekeluargaan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sehingga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dapat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membantu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banyak</a:t>
            </a:r>
            <a:r>
              <a:rPr lang="en-US" dirty="0">
                <a:latin typeface="Abadi MT"/>
              </a:rPr>
              <a:t> orang.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84" y="742950"/>
            <a:ext cx="2619375" cy="267652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320472" y="3863020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wikipedia</a:t>
            </a:r>
            <a:endParaRPr lang="en-US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3043354798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6172200" y="4077581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wikipedia</a:t>
            </a:r>
            <a:endParaRPr lang="en-US" dirty="0">
              <a:latin typeface="Abadi M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570396"/>
            <a:ext cx="48382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Peran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warga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dalam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bidang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pertahanan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dan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keamanan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tercantum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Pasal</a:t>
            </a:r>
            <a:r>
              <a:rPr lang="en-US" sz="2000" dirty="0">
                <a:latin typeface="Abadi MT"/>
              </a:rPr>
              <a:t> 30 Ayat (1) UUD NRI </a:t>
            </a:r>
            <a:r>
              <a:rPr lang="en-US" sz="2000" dirty="0" err="1">
                <a:latin typeface="Abadi MT"/>
              </a:rPr>
              <a:t>Tahun</a:t>
            </a:r>
            <a:r>
              <a:rPr lang="en-US" sz="2000" dirty="0">
                <a:latin typeface="Abadi MT"/>
              </a:rPr>
              <a:t> 1945 yang </a:t>
            </a:r>
            <a:r>
              <a:rPr lang="en-US" sz="2000" dirty="0" err="1">
                <a:latin typeface="Abadi MT"/>
              </a:rPr>
              <a:t>menyatakan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bahwa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tiap-tiap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berhak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wajib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ikut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serta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usaha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pertahanan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keamanan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6268" y="3374123"/>
            <a:ext cx="4836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latin typeface="Abadi MT"/>
              </a:rPr>
              <a:t>Ikut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serta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menjadi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anggota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Polri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TNI.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4220" y="491532"/>
            <a:ext cx="3285756" cy="24643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3889" y="3067282"/>
            <a:ext cx="1231499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3029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2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Kedudukan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Warga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Negara Indonesia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2000" y="1428750"/>
            <a:ext cx="781343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penerapan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terdapat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dua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pedoman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yaitu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dirty="0" err="1" smtClean="0">
                <a:solidFill>
                  <a:srgbClr val="2C987E"/>
                </a:solidFill>
                <a:latin typeface="Abadi MT"/>
              </a:rPr>
              <a:t>asas</a:t>
            </a:r>
            <a:r>
              <a:rPr lang="en-US" sz="2000" b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 smtClean="0">
                <a:solidFill>
                  <a:srgbClr val="2C987E"/>
                </a:solidFill>
                <a:latin typeface="Abadi MT"/>
              </a:rPr>
              <a:t>kewarganegaraan</a:t>
            </a:r>
            <a:r>
              <a:rPr lang="en-US" sz="2000" b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berdasarkan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kelahiran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dan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naturalisasi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 smtClean="0">
                <a:latin typeface="Abadi MT"/>
              </a:rPr>
              <a:t>Dalam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kelahiran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ada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dua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smtClean="0">
                <a:latin typeface="Abadi MT"/>
              </a:rPr>
              <a:t>yang </a:t>
            </a:r>
            <a:r>
              <a:rPr lang="en-US" sz="2000" dirty="0" err="1" smtClean="0">
                <a:latin typeface="Abadi MT"/>
              </a:rPr>
              <a:t>sering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dijumpai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yaitu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i="1" dirty="0" err="1">
                <a:solidFill>
                  <a:srgbClr val="2C987E"/>
                </a:solidFill>
                <a:latin typeface="Abadi MT"/>
              </a:rPr>
              <a:t>ius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soli </a:t>
            </a:r>
            <a:r>
              <a:rPr lang="en-US" sz="2000" dirty="0">
                <a:latin typeface="Abadi MT"/>
              </a:rPr>
              <a:t>(</a:t>
            </a:r>
            <a:r>
              <a:rPr lang="en-US" sz="2000" dirty="0" err="1">
                <a:latin typeface="Abadi MT"/>
              </a:rPr>
              <a:t>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kelahiran</a:t>
            </a:r>
            <a:r>
              <a:rPr lang="en-US" sz="2000" dirty="0">
                <a:latin typeface="Abadi MT"/>
              </a:rPr>
              <a:t>)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i="1" dirty="0" err="1">
                <a:solidFill>
                  <a:srgbClr val="2C987E"/>
                </a:solidFill>
                <a:latin typeface="Abadi MT"/>
              </a:rPr>
              <a:t>ius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i="1" dirty="0" err="1" smtClean="0">
                <a:solidFill>
                  <a:srgbClr val="2C987E"/>
                </a:solidFill>
                <a:latin typeface="Abadi MT"/>
              </a:rPr>
              <a:t>sanguinis</a:t>
            </a:r>
            <a:r>
              <a:rPr lang="en-US" sz="2000" b="1" i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>
                <a:latin typeface="Abadi MT"/>
              </a:rPr>
              <a:t>(</a:t>
            </a:r>
            <a:r>
              <a:rPr lang="en-US" sz="2000" dirty="0" err="1">
                <a:latin typeface="Abadi MT"/>
              </a:rPr>
              <a:t>keturunan</a:t>
            </a:r>
            <a:r>
              <a:rPr lang="en-US" sz="2000" dirty="0">
                <a:latin typeface="Abadi MT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7651140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Asas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kewarganegaraan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umum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723245"/>
            <a:ext cx="4038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Asas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i="1" dirty="0" err="1">
                <a:solidFill>
                  <a:srgbClr val="2C987E"/>
                </a:solidFill>
                <a:latin typeface="Abadi MT"/>
              </a:rPr>
              <a:t>ius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i="1" dirty="0" err="1">
                <a:solidFill>
                  <a:srgbClr val="2C987E"/>
                </a:solidFill>
                <a:latin typeface="Abadi MT"/>
              </a:rPr>
              <a:t>sanguinis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(law of the blood)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sz="2000" dirty="0" err="1" smtClean="0">
                <a:latin typeface="Abadi MT"/>
              </a:rPr>
              <a:t>asas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>
                <a:latin typeface="Abadi MT"/>
              </a:rPr>
              <a:t>yang </a:t>
            </a:r>
            <a:r>
              <a:rPr lang="en-US" sz="2000" dirty="0" err="1">
                <a:latin typeface="Abadi MT"/>
              </a:rPr>
              <a:t>menentukan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seseorang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keturunan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bukan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kelahiran</a:t>
            </a:r>
            <a:r>
              <a:rPr lang="en-US" sz="2000" dirty="0" smtClean="0">
                <a:latin typeface="Abadi M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Abadi 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 smtClean="0">
                <a:solidFill>
                  <a:srgbClr val="2C987E"/>
                </a:solidFill>
                <a:latin typeface="Abadi MT"/>
              </a:rPr>
              <a:t>Asas</a:t>
            </a:r>
            <a:r>
              <a:rPr lang="en-US" sz="2000" b="1" i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i="1" dirty="0" err="1">
                <a:solidFill>
                  <a:srgbClr val="2C987E"/>
                </a:solidFill>
                <a:latin typeface="Abadi MT"/>
              </a:rPr>
              <a:t>ius</a:t>
            </a:r>
            <a:r>
              <a:rPr lang="en-US" sz="2000" b="1" i="1" dirty="0">
                <a:solidFill>
                  <a:srgbClr val="2C987E"/>
                </a:solidFill>
                <a:latin typeface="Abadi MT"/>
              </a:rPr>
              <a:t> soli (law of the soil</a:t>
            </a:r>
            <a:r>
              <a:rPr lang="en-US" sz="2000" b="1" i="1" dirty="0" smtClean="0">
                <a:solidFill>
                  <a:srgbClr val="2C987E"/>
                </a:solidFill>
                <a:latin typeface="Abadi MT"/>
              </a:rPr>
              <a:t>)</a:t>
            </a:r>
            <a:r>
              <a:rPr lang="en-US" sz="2000" b="1" i="1" dirty="0" smtClean="0">
                <a:latin typeface="Abadi MT"/>
                <a:sym typeface="Wingdings" panose="05000000000000000000" pitchFamily="2" charset="2"/>
              </a:rPr>
              <a:t>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yang </a:t>
            </a:r>
            <a:r>
              <a:rPr lang="en-US" sz="2000" dirty="0" err="1">
                <a:latin typeface="Abadi MT"/>
              </a:rPr>
              <a:t>menentukan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seseorang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kelahiran</a:t>
            </a:r>
            <a:r>
              <a:rPr lang="en-US" sz="2000" dirty="0" smtClean="0">
                <a:latin typeface="Abadi MT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4217624" y="705007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tunggal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sz="2000" dirty="0" err="1" smtClean="0">
                <a:latin typeface="Abadi MT"/>
              </a:rPr>
              <a:t>asas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>
                <a:latin typeface="Abadi MT"/>
              </a:rPr>
              <a:t>yang </a:t>
            </a:r>
            <a:r>
              <a:rPr lang="en-US" sz="2000" dirty="0" err="1">
                <a:latin typeface="Abadi MT"/>
              </a:rPr>
              <a:t>menentukan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satu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bagi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setiap</a:t>
            </a:r>
            <a:r>
              <a:rPr lang="en-US" sz="2000" dirty="0">
                <a:latin typeface="Abadi MT"/>
              </a:rPr>
              <a:t> orang. </a:t>
            </a:r>
            <a:r>
              <a:rPr lang="en-US" sz="2000" dirty="0" err="1">
                <a:latin typeface="Abadi MT"/>
              </a:rPr>
              <a:t>Artinya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seseorang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tidak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menjadi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ganda</a:t>
            </a:r>
            <a:r>
              <a:rPr lang="en-US" sz="2000" dirty="0" smtClean="0">
                <a:latin typeface="Abadi MT"/>
              </a:rPr>
              <a:t>.</a:t>
            </a:r>
          </a:p>
          <a:p>
            <a:endParaRPr lang="en-US" sz="2000" dirty="0" smtClean="0">
              <a:latin typeface="Abadi M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badi MT"/>
              </a:rPr>
              <a:t>Asas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ganda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terbatas</a:t>
            </a:r>
            <a:r>
              <a:rPr lang="en-US" sz="2000" dirty="0" err="1" smtClean="0">
                <a:latin typeface="Abadi MT"/>
                <a:sym typeface="Wingdings" panose="05000000000000000000" pitchFamily="2" charset="2"/>
              </a:rPr>
              <a:t></a:t>
            </a:r>
            <a:r>
              <a:rPr lang="en-US" sz="2000" dirty="0" err="1" smtClean="0">
                <a:latin typeface="Abadi MT"/>
              </a:rPr>
              <a:t>asas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>
                <a:latin typeface="Abadi MT"/>
              </a:rPr>
              <a:t>yang </a:t>
            </a:r>
            <a:r>
              <a:rPr lang="en-US" sz="2000" dirty="0" err="1">
                <a:latin typeface="Abadi MT"/>
              </a:rPr>
              <a:t>menentukan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ganda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bagi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anak-anak</a:t>
            </a:r>
            <a:r>
              <a:rPr lang="en-US" sz="2000" dirty="0" smtClean="0">
                <a:latin typeface="Abadi MT"/>
              </a:rPr>
              <a:t>..</a:t>
            </a:r>
            <a:endParaRPr lang="en-US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64930400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Asas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kewarganegaraan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khusus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26670" y="1051080"/>
            <a:ext cx="35974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badi MT"/>
              </a:rPr>
              <a:t>Asas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kepentingan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nasional</a:t>
            </a:r>
            <a:endParaRPr lang="en-US" sz="2000" dirty="0">
              <a:latin typeface="Abadi M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26670" y="1615799"/>
            <a:ext cx="4036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perlindungan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maksimum</a:t>
            </a:r>
            <a:r>
              <a:rPr lang="en-US" sz="2000" dirty="0">
                <a:latin typeface="Abadi MT"/>
              </a:rPr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06" y="221415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persamaan</a:t>
            </a:r>
            <a:r>
              <a:rPr lang="en-US" sz="2000" dirty="0">
                <a:latin typeface="Abadi MT"/>
              </a:rPr>
              <a:t> di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hukum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pemerintahan</a:t>
            </a:r>
            <a:endParaRPr lang="en-US" sz="2000" dirty="0">
              <a:latin typeface="Abadi M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206" y="3172686"/>
            <a:ext cx="3550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kebenaran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substantif</a:t>
            </a:r>
            <a:endParaRPr lang="en-US" sz="2000" dirty="0">
              <a:latin typeface="Abadi M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446" y="3870285"/>
            <a:ext cx="2954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nondiskriminatif</a:t>
            </a:r>
            <a:endParaRPr lang="en-US" sz="2000" dirty="0">
              <a:latin typeface="Abadi M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19600" y="91530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badi MT"/>
              </a:rPr>
              <a:t>Asas pengakuan dan penghormatan </a:t>
            </a:r>
            <a:r>
              <a:rPr lang="pt-BR" sz="2000" dirty="0">
                <a:latin typeface="Abadi MT"/>
              </a:rPr>
              <a:t>terhadap hak asasi manusia</a:t>
            </a:r>
            <a:endParaRPr lang="en-US" sz="2000" dirty="0">
              <a:latin typeface="Abadi M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19600" y="1972150"/>
            <a:ext cx="2582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keterbukaan</a:t>
            </a:r>
            <a:endParaRPr lang="en-US" sz="2000" dirty="0">
              <a:latin typeface="Abadi M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19600" y="2654846"/>
            <a:ext cx="2242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badi MT"/>
              </a:rPr>
              <a:t>Asas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publisitas</a:t>
            </a:r>
            <a:endParaRPr lang="en-US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356028102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333500" y="786243"/>
            <a:ext cx="6477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Selain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pada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kelahirannya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seseorang</a:t>
            </a:r>
            <a:r>
              <a:rPr lang="en-US" sz="2000" dirty="0">
                <a:latin typeface="Abadi MT"/>
              </a:rPr>
              <a:t> juga </a:t>
            </a:r>
            <a:r>
              <a:rPr lang="en-US" sz="2000" dirty="0" err="1">
                <a:latin typeface="Abadi MT"/>
              </a:rPr>
              <a:t>dapat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memperoleh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melalui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dirty="0" err="1">
                <a:solidFill>
                  <a:srgbClr val="2EA085"/>
                </a:solidFill>
                <a:latin typeface="Abadi MT"/>
              </a:rPr>
              <a:t>naturalisasi</a:t>
            </a:r>
            <a:r>
              <a:rPr lang="en-US" sz="2000" b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EA085"/>
                </a:solidFill>
                <a:latin typeface="Abadi MT"/>
              </a:rPr>
              <a:t>atau</a:t>
            </a:r>
            <a:r>
              <a:rPr lang="en-US" sz="2000" b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EA085"/>
                </a:solidFill>
                <a:latin typeface="Abadi MT"/>
              </a:rPr>
              <a:t>pewarganegaraan</a:t>
            </a:r>
            <a:r>
              <a:rPr lang="en-US" sz="2000" dirty="0">
                <a:latin typeface="Abadi MT"/>
              </a:rPr>
              <a:t>. </a:t>
            </a:r>
            <a:endParaRPr lang="en-US" sz="2000" dirty="0" smtClean="0">
              <a:latin typeface="Abadi MT"/>
            </a:endParaRPr>
          </a:p>
          <a:p>
            <a:endParaRPr lang="en-US" sz="2000" dirty="0">
              <a:latin typeface="Abadi MT"/>
            </a:endParaRPr>
          </a:p>
          <a:p>
            <a:r>
              <a:rPr lang="en-US" sz="2000" dirty="0" smtClean="0">
                <a:latin typeface="Abadi MT"/>
              </a:rPr>
              <a:t>Di </a:t>
            </a:r>
            <a:r>
              <a:rPr lang="en-US" sz="2000" dirty="0">
                <a:latin typeface="Abadi MT"/>
              </a:rPr>
              <a:t>Indonesia, </a:t>
            </a:r>
            <a:r>
              <a:rPr lang="en-US" sz="2000" dirty="0" err="1">
                <a:latin typeface="Abadi MT"/>
              </a:rPr>
              <a:t>ketentuan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terdapat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pada</a:t>
            </a:r>
            <a:r>
              <a:rPr lang="en-US" sz="2000" dirty="0">
                <a:latin typeface="Abadi MT"/>
              </a:rPr>
              <a:t> UU RI No. 12 </a:t>
            </a:r>
            <a:r>
              <a:rPr lang="en-US" sz="2000" dirty="0" err="1">
                <a:latin typeface="Abadi MT"/>
              </a:rPr>
              <a:t>Tahun</a:t>
            </a:r>
            <a:r>
              <a:rPr lang="en-US" sz="2000" dirty="0">
                <a:latin typeface="Abadi MT"/>
              </a:rPr>
              <a:t> 2006 </a:t>
            </a:r>
            <a:r>
              <a:rPr lang="en-US" sz="2000" dirty="0" err="1">
                <a:latin typeface="Abadi MT"/>
              </a:rPr>
              <a:t>tentang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Republik</a:t>
            </a:r>
            <a:r>
              <a:rPr lang="en-US" sz="2000" dirty="0">
                <a:latin typeface="Abadi MT"/>
              </a:rPr>
              <a:t> Indonesia, </a:t>
            </a:r>
            <a:r>
              <a:rPr lang="en-US" sz="2000" dirty="0" err="1">
                <a:latin typeface="Abadi MT"/>
              </a:rPr>
              <a:t>bagian</a:t>
            </a:r>
            <a:r>
              <a:rPr lang="en-US" sz="2000" dirty="0">
                <a:latin typeface="Abadi MT"/>
              </a:rPr>
              <a:t> Bab III </a:t>
            </a:r>
            <a:r>
              <a:rPr lang="en-US" sz="2000" dirty="0" err="1">
                <a:latin typeface="Abadi MT"/>
              </a:rPr>
              <a:t>mengenai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Syarat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Tata Cara </a:t>
            </a:r>
            <a:r>
              <a:rPr lang="en-US" sz="2000" dirty="0" err="1">
                <a:latin typeface="Abadi MT"/>
              </a:rPr>
              <a:t>Memperoleh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Republik</a:t>
            </a:r>
            <a:r>
              <a:rPr lang="en-US" sz="2000" dirty="0">
                <a:latin typeface="Abadi MT"/>
              </a:rPr>
              <a:t> Indonesia.</a:t>
            </a:r>
          </a:p>
        </p:txBody>
      </p:sp>
    </p:spTree>
    <p:extLst>
      <p:ext uri="{BB962C8B-B14F-4D97-AF65-F5344CB8AC3E}">
        <p14:creationId xmlns:p14="http://schemas.microsoft.com/office/powerpoint/2010/main" val="404091586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 smtClean="0">
                <a:latin typeface="Candara" panose="020E0502030303020204" pitchFamily="34" charset="0"/>
              </a:rPr>
              <a:t>Masalah</a:t>
            </a:r>
            <a:r>
              <a:rPr lang="en-US" sz="2000" dirty="0" smtClean="0">
                <a:latin typeface="Candara" panose="020E0502030303020204" pitchFamily="34" charset="0"/>
              </a:rPr>
              <a:t> </a:t>
            </a:r>
            <a:r>
              <a:rPr lang="en-US" sz="2000" b="1" dirty="0" err="1" smtClean="0">
                <a:latin typeface="Candara" panose="020E0502030303020204" pitchFamily="34" charset="0"/>
              </a:rPr>
              <a:t>Kewarganegaraan</a:t>
            </a:r>
            <a:endParaRPr lang="en-US" sz="20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5868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2EA085"/>
                </a:solidFill>
                <a:latin typeface="Abadi MT"/>
              </a:rPr>
              <a:t>Apatride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sz="1600" dirty="0" err="1" smtClean="0">
                <a:latin typeface="Abadi MT"/>
                <a:sym typeface="Wingdings" panose="05000000000000000000" pitchFamily="2" charset="2"/>
              </a:rPr>
              <a:t>s</a:t>
            </a:r>
            <a:r>
              <a:rPr lang="en-US" sz="1600" dirty="0" err="1" smtClean="0">
                <a:latin typeface="Abadi MT"/>
              </a:rPr>
              <a:t>eseorang</a:t>
            </a:r>
            <a:r>
              <a:rPr lang="en-US" sz="1600" dirty="0" smtClean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tidak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memiliki</a:t>
            </a:r>
            <a:r>
              <a:rPr lang="en-US" sz="1600" dirty="0">
                <a:latin typeface="Abadi MT"/>
              </a:rPr>
              <a:t> status </a:t>
            </a:r>
            <a:r>
              <a:rPr lang="en-US" sz="1600" dirty="0" err="1">
                <a:latin typeface="Abadi MT"/>
              </a:rPr>
              <a:t>kewarganegaraan</a:t>
            </a:r>
            <a:r>
              <a:rPr lang="en-US" sz="1600" dirty="0">
                <a:latin typeface="Abadi MT"/>
              </a:rPr>
              <a:t>. </a:t>
            </a:r>
            <a:endParaRPr lang="en-US" sz="1600" dirty="0" smtClean="0">
              <a:latin typeface="Abadi 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badi 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badi MT"/>
              </a:rPr>
              <a:t>Hal </a:t>
            </a:r>
            <a:r>
              <a:rPr lang="en-US" sz="1600" dirty="0" err="1">
                <a:latin typeface="Abadi MT"/>
              </a:rPr>
              <a:t>ini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dapat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terjadi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jika</a:t>
            </a:r>
            <a:r>
              <a:rPr lang="en-US" sz="1600" dirty="0">
                <a:latin typeface="Abadi MT"/>
              </a:rPr>
              <a:t> orang </a:t>
            </a:r>
            <a:r>
              <a:rPr lang="en-US" sz="1600" dirty="0" err="1">
                <a:latin typeface="Abadi MT"/>
              </a:rPr>
              <a:t>tersebut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lahir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dari</a:t>
            </a:r>
            <a:r>
              <a:rPr lang="en-US" sz="1600" dirty="0">
                <a:latin typeface="Abadi MT"/>
              </a:rPr>
              <a:t> orang </a:t>
            </a:r>
            <a:r>
              <a:rPr lang="en-US" sz="1600" dirty="0" err="1">
                <a:latin typeface="Abadi MT"/>
              </a:rPr>
              <a:t>tua</a:t>
            </a:r>
            <a:r>
              <a:rPr lang="en-US" sz="1600" dirty="0">
                <a:latin typeface="Abadi MT"/>
              </a:rPr>
              <a:t> yang </a:t>
            </a:r>
            <a:r>
              <a:rPr lang="en-US" sz="1600" dirty="0" err="1">
                <a:latin typeface="Abadi MT"/>
              </a:rPr>
              <a:t>negaranya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menganut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asas</a:t>
            </a:r>
            <a:r>
              <a:rPr lang="en-US" sz="1600" dirty="0">
                <a:latin typeface="Abadi MT"/>
              </a:rPr>
              <a:t> </a:t>
            </a:r>
            <a:r>
              <a:rPr lang="en-US" sz="1600" b="1" i="1" dirty="0" err="1">
                <a:solidFill>
                  <a:srgbClr val="2EA085"/>
                </a:solidFill>
                <a:latin typeface="Abadi MT"/>
              </a:rPr>
              <a:t>ius</a:t>
            </a:r>
            <a:r>
              <a:rPr lang="en-US" sz="1600" b="1" i="1" dirty="0">
                <a:solidFill>
                  <a:srgbClr val="2EA085"/>
                </a:solidFill>
                <a:latin typeface="Abadi MT"/>
              </a:rPr>
              <a:t> soli</a:t>
            </a:r>
            <a:r>
              <a:rPr lang="en-US" sz="1600" dirty="0">
                <a:latin typeface="Abadi MT"/>
              </a:rPr>
              <a:t>, </a:t>
            </a:r>
            <a:r>
              <a:rPr lang="en-US" sz="1600" dirty="0" err="1">
                <a:latin typeface="Abadi MT"/>
              </a:rPr>
              <a:t>tetapi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lahir</a:t>
            </a:r>
            <a:r>
              <a:rPr lang="en-US" sz="1600" dirty="0">
                <a:latin typeface="Abadi MT"/>
              </a:rPr>
              <a:t> di </a:t>
            </a:r>
            <a:r>
              <a:rPr lang="en-US" sz="1600" dirty="0" err="1">
                <a:latin typeface="Abadi MT"/>
              </a:rPr>
              <a:t>negara</a:t>
            </a:r>
            <a:r>
              <a:rPr lang="en-US" sz="1600" dirty="0">
                <a:latin typeface="Abadi MT"/>
              </a:rPr>
              <a:t> yang </a:t>
            </a:r>
            <a:r>
              <a:rPr lang="en-US" sz="1600" dirty="0" err="1">
                <a:latin typeface="Abadi MT"/>
              </a:rPr>
              <a:t>menganut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asas</a:t>
            </a:r>
            <a:r>
              <a:rPr lang="en-US" sz="1600" dirty="0">
                <a:latin typeface="Abadi MT"/>
              </a:rPr>
              <a:t> </a:t>
            </a:r>
            <a:r>
              <a:rPr lang="en-US" sz="1600" b="1" i="1" dirty="0" err="1">
                <a:solidFill>
                  <a:srgbClr val="2EA085"/>
                </a:solidFill>
                <a:latin typeface="Abadi MT"/>
              </a:rPr>
              <a:t>ius</a:t>
            </a:r>
            <a:r>
              <a:rPr lang="en-US" sz="1600" b="1" i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1600" b="1" i="1" dirty="0" err="1" smtClean="0">
                <a:solidFill>
                  <a:srgbClr val="2EA085"/>
                </a:solidFill>
                <a:latin typeface="Abadi MT"/>
              </a:rPr>
              <a:t>sanguinis</a:t>
            </a:r>
            <a:r>
              <a:rPr lang="en-US" sz="1600" dirty="0" smtClean="0">
                <a:latin typeface="Abadi MT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4400" y="1847792"/>
            <a:ext cx="44195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 err="1" smtClean="0">
                <a:latin typeface="Abadi MT"/>
              </a:rPr>
              <a:t>Multipatride</a:t>
            </a:r>
            <a:r>
              <a:rPr lang="en-US" sz="1600" dirty="0" smtClean="0">
                <a:latin typeface="Abadi MT"/>
              </a:rPr>
              <a:t> </a:t>
            </a:r>
            <a:r>
              <a:rPr lang="en-US" sz="1600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sz="1600" dirty="0" err="1" smtClean="0">
                <a:latin typeface="Abadi MT"/>
              </a:rPr>
              <a:t>seseorang</a:t>
            </a:r>
            <a:r>
              <a:rPr lang="en-US" sz="1600" dirty="0" smtClean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memiliki</a:t>
            </a:r>
            <a:r>
              <a:rPr lang="en-US" sz="1600" dirty="0">
                <a:latin typeface="Abadi MT"/>
              </a:rPr>
              <a:t> </a:t>
            </a:r>
            <a:r>
              <a:rPr lang="en-US" sz="1600" b="1" dirty="0" err="1">
                <a:solidFill>
                  <a:srgbClr val="2EA085"/>
                </a:solidFill>
                <a:latin typeface="Abadi MT"/>
              </a:rPr>
              <a:t>lebih</a:t>
            </a:r>
            <a:r>
              <a:rPr lang="en-US" sz="1600" b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1600" b="1" dirty="0" err="1">
                <a:solidFill>
                  <a:srgbClr val="2EA085"/>
                </a:solidFill>
                <a:latin typeface="Abadi MT"/>
              </a:rPr>
              <a:t>dari</a:t>
            </a:r>
            <a:r>
              <a:rPr lang="en-US" sz="1600" b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1600" b="1" dirty="0" err="1">
                <a:solidFill>
                  <a:srgbClr val="2EA085"/>
                </a:solidFill>
                <a:latin typeface="Abadi MT"/>
              </a:rPr>
              <a:t>dua</a:t>
            </a:r>
            <a:r>
              <a:rPr lang="en-US" sz="1600" b="1" dirty="0">
                <a:solidFill>
                  <a:srgbClr val="2EA085"/>
                </a:solidFill>
                <a:latin typeface="Abadi MT"/>
              </a:rPr>
              <a:t> status </a:t>
            </a:r>
            <a:r>
              <a:rPr lang="en-US" sz="1600" b="1" dirty="0" err="1">
                <a:solidFill>
                  <a:srgbClr val="2EA085"/>
                </a:solidFill>
                <a:latin typeface="Abadi MT"/>
              </a:rPr>
              <a:t>kewarganegaraan</a:t>
            </a:r>
            <a:r>
              <a:rPr lang="en-US" sz="1600" dirty="0">
                <a:latin typeface="Abadi MT"/>
              </a:rPr>
              <a:t>, </a:t>
            </a:r>
            <a:r>
              <a:rPr lang="en-US" sz="1600" dirty="0" err="1">
                <a:latin typeface="Abadi MT"/>
              </a:rPr>
              <a:t>contohnya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seseorang</a:t>
            </a:r>
            <a:r>
              <a:rPr lang="en-US" sz="1600" dirty="0">
                <a:latin typeface="Abadi MT"/>
              </a:rPr>
              <a:t> yang </a:t>
            </a:r>
            <a:r>
              <a:rPr lang="en-US" sz="1600" dirty="0" err="1">
                <a:latin typeface="Abadi MT"/>
              </a:rPr>
              <a:t>tinggal</a:t>
            </a:r>
            <a:r>
              <a:rPr lang="en-US" sz="1600" dirty="0">
                <a:latin typeface="Abadi MT"/>
              </a:rPr>
              <a:t> di </a:t>
            </a:r>
            <a:r>
              <a:rPr lang="en-US" sz="1600" dirty="0" err="1">
                <a:latin typeface="Abadi MT"/>
              </a:rPr>
              <a:t>perbatasan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antara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dua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negara</a:t>
            </a:r>
            <a:r>
              <a:rPr lang="en-US" sz="1600" dirty="0">
                <a:latin typeface="Abadi MT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2740354"/>
            <a:ext cx="47629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b="1" dirty="0" err="1" smtClean="0">
                <a:solidFill>
                  <a:srgbClr val="2EA085"/>
                </a:solidFill>
                <a:latin typeface="Abadi MT"/>
              </a:rPr>
              <a:t>Bipatride</a:t>
            </a:r>
            <a:r>
              <a:rPr lang="en-US" sz="1600" b="1" dirty="0" smtClean="0">
                <a:latin typeface="Abadi MT"/>
              </a:rPr>
              <a:t> </a:t>
            </a:r>
            <a:r>
              <a:rPr lang="en-US" sz="1600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sz="1600" dirty="0" err="1" smtClean="0">
                <a:latin typeface="Abadi MT"/>
              </a:rPr>
              <a:t>seseorang</a:t>
            </a:r>
            <a:r>
              <a:rPr lang="en-US" sz="1600" dirty="0" smtClean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memiliki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dua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 smtClean="0">
                <a:latin typeface="Abadi MT"/>
              </a:rPr>
              <a:t>kewarganegaraan</a:t>
            </a:r>
            <a:r>
              <a:rPr lang="en-US" sz="1600" dirty="0" smtClean="0">
                <a:latin typeface="Abadi MT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latin typeface="Abadi M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badi MT"/>
              </a:rPr>
              <a:t>Hal </a:t>
            </a:r>
            <a:r>
              <a:rPr lang="en-US" sz="1600" dirty="0" err="1">
                <a:latin typeface="Abadi MT"/>
              </a:rPr>
              <a:t>ini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dapat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terjadi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apabila</a:t>
            </a:r>
            <a:r>
              <a:rPr lang="en-US" sz="1600" dirty="0">
                <a:latin typeface="Abadi MT"/>
              </a:rPr>
              <a:t> orang </a:t>
            </a:r>
            <a:r>
              <a:rPr lang="en-US" sz="1600" dirty="0" err="1">
                <a:latin typeface="Abadi MT"/>
              </a:rPr>
              <a:t>tersebut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berasal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dari</a:t>
            </a:r>
            <a:r>
              <a:rPr lang="en-US" sz="1600" dirty="0">
                <a:latin typeface="Abadi MT"/>
              </a:rPr>
              <a:t> orang </a:t>
            </a:r>
            <a:r>
              <a:rPr lang="en-US" sz="1600" dirty="0" err="1">
                <a:latin typeface="Abadi MT"/>
              </a:rPr>
              <a:t>tua</a:t>
            </a:r>
            <a:r>
              <a:rPr lang="en-US" sz="1600" dirty="0">
                <a:latin typeface="Abadi MT"/>
              </a:rPr>
              <a:t> yang </a:t>
            </a:r>
            <a:r>
              <a:rPr lang="en-US" sz="1600" dirty="0" err="1">
                <a:latin typeface="Abadi MT"/>
              </a:rPr>
              <a:t>negaranya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menganut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asas</a:t>
            </a:r>
            <a:r>
              <a:rPr lang="en-US" sz="1600" dirty="0">
                <a:latin typeface="Abadi MT"/>
              </a:rPr>
              <a:t> </a:t>
            </a:r>
            <a:r>
              <a:rPr lang="en-US" sz="1600" b="1" i="1" dirty="0" err="1">
                <a:solidFill>
                  <a:srgbClr val="2EA085"/>
                </a:solidFill>
                <a:latin typeface="Abadi MT"/>
              </a:rPr>
              <a:t>ius</a:t>
            </a:r>
            <a:r>
              <a:rPr lang="en-US" sz="1600" b="1" i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1600" b="1" i="1" dirty="0" err="1">
                <a:solidFill>
                  <a:srgbClr val="2EA085"/>
                </a:solidFill>
                <a:latin typeface="Abadi MT"/>
              </a:rPr>
              <a:t>sanguinis</a:t>
            </a:r>
            <a:r>
              <a:rPr lang="en-US" sz="1600" b="1" i="1" dirty="0">
                <a:solidFill>
                  <a:srgbClr val="2EA085"/>
                </a:solidFill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dan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ia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lahir</a:t>
            </a:r>
            <a:r>
              <a:rPr lang="en-US" sz="1600" dirty="0">
                <a:latin typeface="Abadi MT"/>
              </a:rPr>
              <a:t> di </a:t>
            </a:r>
            <a:r>
              <a:rPr lang="en-US" sz="1600" dirty="0" err="1">
                <a:latin typeface="Abadi MT"/>
              </a:rPr>
              <a:t>negara</a:t>
            </a:r>
            <a:r>
              <a:rPr lang="en-US" sz="1600" dirty="0">
                <a:latin typeface="Abadi MT"/>
              </a:rPr>
              <a:t> yang </a:t>
            </a:r>
            <a:r>
              <a:rPr lang="en-US" sz="1600" dirty="0" err="1">
                <a:latin typeface="Abadi MT"/>
              </a:rPr>
              <a:t>menganut</a:t>
            </a:r>
            <a:r>
              <a:rPr lang="en-US" sz="1600" dirty="0">
                <a:latin typeface="Abadi MT"/>
              </a:rPr>
              <a:t> </a:t>
            </a:r>
            <a:r>
              <a:rPr lang="en-US" sz="1600" dirty="0" err="1">
                <a:latin typeface="Abadi MT"/>
              </a:rPr>
              <a:t>asas</a:t>
            </a:r>
            <a:r>
              <a:rPr lang="en-US" sz="1600" dirty="0">
                <a:latin typeface="Abadi MT"/>
              </a:rPr>
              <a:t> </a:t>
            </a:r>
            <a:r>
              <a:rPr lang="en-US" sz="1600" b="1" i="1" dirty="0" err="1">
                <a:solidFill>
                  <a:srgbClr val="2EA085"/>
                </a:solidFill>
                <a:latin typeface="Abadi MT"/>
              </a:rPr>
              <a:t>ius</a:t>
            </a:r>
            <a:r>
              <a:rPr lang="en-US" sz="1600" b="1" i="1" dirty="0">
                <a:solidFill>
                  <a:srgbClr val="2EA085"/>
                </a:solidFill>
                <a:latin typeface="Abadi MT"/>
              </a:rPr>
              <a:t> soli</a:t>
            </a:r>
            <a:r>
              <a:rPr lang="en-US" sz="1600" dirty="0">
                <a:latin typeface="Abadi MT"/>
              </a:rPr>
              <a:t>.</a:t>
            </a:r>
            <a:endParaRPr lang="en-US" sz="16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458465886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Hilangnya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Kewarganegaraan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Indonesia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" y="651856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Berdasarkan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dirty="0">
                <a:solidFill>
                  <a:srgbClr val="2EA085"/>
                </a:solidFill>
                <a:latin typeface="Abadi MT"/>
              </a:rPr>
              <a:t>UU RI No. 12 </a:t>
            </a:r>
            <a:r>
              <a:rPr lang="en-US" sz="2000" b="1" dirty="0" err="1">
                <a:solidFill>
                  <a:srgbClr val="2EA085"/>
                </a:solidFill>
                <a:latin typeface="Abadi MT"/>
              </a:rPr>
              <a:t>Tahun</a:t>
            </a:r>
            <a:r>
              <a:rPr lang="en-US" sz="2000" b="1" dirty="0">
                <a:solidFill>
                  <a:srgbClr val="2EA085"/>
                </a:solidFill>
                <a:latin typeface="Abadi MT"/>
              </a:rPr>
              <a:t> 2006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Negara Indonesia </a:t>
            </a:r>
            <a:r>
              <a:rPr lang="en-US" sz="2000" dirty="0" err="1">
                <a:latin typeface="Abadi MT"/>
              </a:rPr>
              <a:t>kehilangan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kewarganegaraannya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jika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terjadi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beberapa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hal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berikut</a:t>
            </a:r>
            <a:r>
              <a:rPr lang="en-US" sz="2000" dirty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8106" y="1763372"/>
            <a:ext cx="866109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badi MT"/>
              </a:rPr>
              <a:t>memperoleh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kewarganegaraan</a:t>
            </a:r>
            <a:r>
              <a:rPr lang="en-US" sz="2000" dirty="0" smtClean="0">
                <a:latin typeface="Abadi MT"/>
              </a:rPr>
              <a:t> lain </a:t>
            </a:r>
            <a:r>
              <a:rPr lang="en-US" sz="2000" dirty="0" err="1" smtClean="0">
                <a:latin typeface="Abadi MT"/>
              </a:rPr>
              <a:t>atas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kemauannya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sendiri</a:t>
            </a:r>
            <a:r>
              <a:rPr lang="en-US" sz="2000" dirty="0" smtClean="0">
                <a:latin typeface="Abadi MT"/>
              </a:rPr>
              <a:t>,</a:t>
            </a:r>
            <a:endParaRPr lang="en-US" sz="2000" dirty="0" smtClean="0">
              <a:latin typeface="Abadi M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badi MT"/>
              </a:rPr>
              <a:t>tidak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menolak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atau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tidak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melepaskan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kewarganegaraan</a:t>
            </a:r>
            <a:r>
              <a:rPr lang="en-US" sz="2000" dirty="0" smtClean="0">
                <a:latin typeface="Abadi MT"/>
              </a:rPr>
              <a:t> lain, </a:t>
            </a:r>
            <a:r>
              <a:rPr lang="en-US" sz="2000" dirty="0" err="1" smtClean="0">
                <a:latin typeface="Abadi MT"/>
              </a:rPr>
              <a:t>sedangkan</a:t>
            </a:r>
            <a:r>
              <a:rPr lang="en-US" sz="2000" dirty="0" smtClean="0">
                <a:latin typeface="Abadi MT"/>
              </a:rPr>
              <a:t> orang yang </a:t>
            </a:r>
            <a:r>
              <a:rPr lang="en-US" sz="2000" dirty="0" err="1" smtClean="0">
                <a:latin typeface="Abadi MT"/>
              </a:rPr>
              <a:t>bersangkutan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mendapat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kesempatan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untuk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itu</a:t>
            </a:r>
            <a:r>
              <a:rPr lang="en-US" sz="2000" dirty="0" smtClean="0">
                <a:latin typeface="Abadi MT"/>
              </a:rPr>
              <a:t>,</a:t>
            </a:r>
            <a:endParaRPr lang="en-US" sz="2000" dirty="0" smtClean="0">
              <a:latin typeface="Abadi M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Abadi MT"/>
              </a:rPr>
              <a:t>masuk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dalam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dinas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tentara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asing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tanpa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izin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terlebih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dahulu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dari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presiden</a:t>
            </a:r>
            <a:r>
              <a:rPr lang="en-US" sz="2000" dirty="0" smtClean="0">
                <a:latin typeface="Abadi MT"/>
              </a:rPr>
              <a:t>, </a:t>
            </a:r>
            <a:r>
              <a:rPr lang="en-US" sz="2000" dirty="0" err="1" smtClean="0">
                <a:latin typeface="Abadi MT"/>
              </a:rPr>
              <a:t>dll</a:t>
            </a:r>
            <a:r>
              <a:rPr lang="en-US" sz="2000" dirty="0" smtClean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13851553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1413510"/>
            <a:ext cx="4542830" cy="4883037"/>
            <a:chOff x="0" y="1413510"/>
            <a:chExt cx="4542830" cy="4883037"/>
          </a:xfrm>
        </p:grpSpPr>
        <p:sp>
          <p:nvSpPr>
            <p:cNvPr id="17" name="TextBox 16"/>
            <p:cNvSpPr txBox="1"/>
            <p:nvPr/>
          </p:nvSpPr>
          <p:spPr>
            <a:xfrm>
              <a:off x="0" y="1779051"/>
              <a:ext cx="4542830" cy="451749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lIns="214226" tIns="107113" rIns="214226" bIns="107113" rtlCol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Setelah mempelajari bab ini, peserta didik diharapkan mampu:</a:t>
              </a:r>
            </a:p>
            <a:p>
              <a:pPr marL="285750" indent="-285750"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memberi 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contoh dan memiliki kesadaran akan hak dan kewajibannya sebagai warga </a:t>
              </a: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sekolah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, warga masyarakat, dan warga negara;</a:t>
              </a:r>
            </a:p>
            <a:p>
              <a:pPr marL="285750" indent="-285750"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menjelaskan 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bela negara sebagai hak dan kewajiban warga sekolah, warga </a:t>
              </a: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masyarakat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, dan warga negara;</a:t>
              </a:r>
            </a:p>
            <a:p>
              <a:pPr marL="285750" indent="-285750"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menguraikan 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peran dan kedudukan warga Negara Indonesia;</a:t>
              </a:r>
            </a:p>
            <a:p>
              <a:pPr marL="285750" indent="-285750"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menghargai </a:t>
              </a: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dan menerima adanya persamaan kedudukan warga Negara </a:t>
              </a:r>
              <a:r>
                <a:rPr lang="id-ID" sz="1400" noProof="1" smtClean="0">
                  <a:latin typeface="Calibri Light" pitchFamily="34" charset="0"/>
                  <a:cs typeface="Calibri" pitchFamily="34" charset="0"/>
                </a:rPr>
                <a:t>Indonesia</a:t>
              </a:r>
              <a:r>
                <a:rPr lang="en-US" sz="1400" noProof="1" smtClean="0">
                  <a:latin typeface="Calibri Light" pitchFamily="34" charset="0"/>
                  <a:cs typeface="Calibri" pitchFamily="34" charset="0"/>
                </a:rPr>
                <a:t>.</a:t>
              </a: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 smtClean="0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endParaRPr lang="id-ID" sz="1400" noProof="1">
                <a:latin typeface="Calibri Light" pitchFamily="34" charset="0"/>
                <a:cs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rgbClr val="2C987E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d-ID" b="1" noProof="1" smtClean="0">
                  <a:solidFill>
                    <a:schemeClr val="bg1"/>
                  </a:solidFill>
                  <a:latin typeface="Candara" pitchFamily="34" charset="0"/>
                  <a:ea typeface="Tahoma" pitchFamily="34" charset="0"/>
                  <a:cs typeface="Calibri" pitchFamily="34" charset="0"/>
                </a:rPr>
                <a:t>Tujuan Pembelajaran</a:t>
              </a:r>
              <a:endParaRPr lang="id-ID" noProof="1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2" name="Parallelogram 11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BAB 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4</a:t>
              </a:r>
              <a:endParaRPr lang="en-US" sz="2000" b="1" dirty="0"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Calibri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505" y="666750"/>
            <a:ext cx="6760990" cy="778071"/>
          </a:xfrm>
          <a:prstGeom prst="rect">
            <a:avLst/>
          </a:prstGeom>
        </p:spPr>
        <p:txBody>
          <a:bodyPr wrap="square" lIns="39027" tIns="19513" rIns="39027" bIns="19513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ndara" pitchFamily="34" charset="0"/>
                <a:cs typeface="Calibri" pitchFamily="34" charset="0"/>
              </a:rPr>
              <a:t>NEGARA KESATUAN 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ndara" pitchFamily="34" charset="0"/>
                <a:cs typeface="Calibri" pitchFamily="34" charset="0"/>
              </a:rPr>
              <a:t>REPUBLIK INDONESIA</a:t>
            </a:r>
            <a:endParaRPr lang="en-US" sz="2400" b="1" dirty="0">
              <a:solidFill>
                <a:srgbClr val="002060"/>
              </a:solidFill>
              <a:latin typeface="Candara" pitchFamily="34" charset="0"/>
              <a:cs typeface="Calibri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5" name="Group 2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3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28" name="Picture 2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898" y="1474657"/>
            <a:ext cx="3276600" cy="240502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955718" y="4086872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shutterstock</a:t>
            </a:r>
            <a:r>
              <a:rPr lang="en-US" dirty="0">
                <a:latin typeface="Abadi MT"/>
              </a:rPr>
              <a:t>, 1992374180</a:t>
            </a:r>
          </a:p>
        </p:txBody>
      </p:sp>
    </p:spTree>
    <p:extLst>
      <p:ext uri="{BB962C8B-B14F-4D97-AF65-F5344CB8AC3E}">
        <p14:creationId xmlns:p14="http://schemas.microsoft.com/office/powerpoint/2010/main" val="30562638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 smtClean="0">
                <a:solidFill>
                  <a:schemeClr val="bg1"/>
                </a:solidFill>
                <a:latin typeface="Candara" pitchFamily="34" charset="0"/>
              </a:rPr>
              <a:t>A. </a:t>
            </a:r>
            <a:r>
              <a:rPr lang="fi-FI" sz="2000" b="1" dirty="0">
                <a:solidFill>
                  <a:schemeClr val="bg1"/>
                </a:solidFill>
                <a:latin typeface="Candara" pitchFamily="34" charset="0"/>
              </a:rPr>
              <a:t>Peran dan Kedudukan sebagai Warga Negara </a:t>
            </a:r>
            <a:r>
              <a:rPr lang="fi-FI" sz="2000" b="1" dirty="0" smtClean="0">
                <a:solidFill>
                  <a:schemeClr val="bg1"/>
                </a:solidFill>
                <a:latin typeface="Candara" pitchFamily="34" charset="0"/>
              </a:rPr>
              <a:t>Indonesia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24662"/>
            <a:ext cx="4495800" cy="2862322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Abadi MT"/>
              </a:rPr>
              <a:t>Semua</a:t>
            </a:r>
            <a:r>
              <a:rPr lang="en-US" sz="2000" dirty="0">
                <a:latin typeface="Abadi MT"/>
              </a:rPr>
              <a:t> orang yang </a:t>
            </a:r>
            <a:r>
              <a:rPr lang="en-US" sz="2000" dirty="0" err="1">
                <a:latin typeface="Abadi MT"/>
              </a:rPr>
              <a:t>bertempat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tinggal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atau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mendiami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wilayah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suatu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yang </a:t>
            </a:r>
            <a:r>
              <a:rPr lang="en-US" sz="2000" dirty="0" err="1">
                <a:latin typeface="Abadi MT"/>
              </a:rPr>
              <a:t>tunduk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terhadap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peraturan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dari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kekuasaan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disebut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penduduk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Definisi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penduduk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dikemukakan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oleh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Supomo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sebagai</a:t>
            </a:r>
            <a:r>
              <a:rPr lang="en-US" sz="2000" dirty="0">
                <a:latin typeface="Abadi MT"/>
              </a:rPr>
              <a:t> orang yang </a:t>
            </a:r>
            <a:r>
              <a:rPr lang="en-US" sz="2000" dirty="0" err="1">
                <a:latin typeface="Abadi MT"/>
              </a:rPr>
              <a:t>dengan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sah</a:t>
            </a:r>
            <a:r>
              <a:rPr lang="en-US" sz="2000" dirty="0">
                <a:latin typeface="Abadi MT"/>
              </a:rPr>
              <a:t> (</a:t>
            </a:r>
            <a:r>
              <a:rPr lang="en-US" sz="2000" dirty="0" err="1">
                <a:latin typeface="Abadi MT"/>
              </a:rPr>
              <a:t>tidak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bertentangan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dengan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ketentuan</a:t>
            </a:r>
            <a:r>
              <a:rPr lang="en-US" sz="2000" dirty="0">
                <a:latin typeface="Abadi MT"/>
              </a:rPr>
              <a:t>) </a:t>
            </a:r>
            <a:r>
              <a:rPr lang="en-US" sz="2000" dirty="0" err="1">
                <a:latin typeface="Abadi MT"/>
              </a:rPr>
              <a:t>bertempat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tinggal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suatu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5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2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4" name="Picture 13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12" name="Rectangle 11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995" y="1224662"/>
            <a:ext cx="3919005" cy="287655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955718" y="4086872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shutterstock</a:t>
            </a:r>
            <a:r>
              <a:rPr lang="en-US" dirty="0">
                <a:latin typeface="Abadi MT"/>
              </a:rPr>
              <a:t>, 2139787641</a:t>
            </a:r>
          </a:p>
        </p:txBody>
      </p:sp>
    </p:spTree>
    <p:extLst>
      <p:ext uri="{BB962C8B-B14F-4D97-AF65-F5344CB8AC3E}">
        <p14:creationId xmlns:p14="http://schemas.microsoft.com/office/powerpoint/2010/main" val="14802826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 smtClean="0">
                <a:solidFill>
                  <a:schemeClr val="bg1"/>
                </a:solidFill>
                <a:latin typeface="Candara" pitchFamily="34" charset="0"/>
              </a:rPr>
              <a:t>Hak dan Kewajiban Sebagai Warga Sekolah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446" y="2023291"/>
            <a:ext cx="29803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Abadi MT"/>
              </a:rPr>
              <a:t>Bagan </a:t>
            </a:r>
            <a:r>
              <a:rPr lang="en-US" sz="2000" dirty="0" err="1" smtClean="0">
                <a:latin typeface="Abadi MT"/>
              </a:rPr>
              <a:t>penduduk</a:t>
            </a:r>
            <a:r>
              <a:rPr lang="en-US" sz="2000" dirty="0" smtClean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bukan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penduduk</a:t>
            </a:r>
            <a:r>
              <a:rPr lang="en-US" sz="2000" dirty="0" smtClean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7915" y="874067"/>
            <a:ext cx="41901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Orang-orang yang </a:t>
            </a:r>
            <a:r>
              <a:rPr lang="en-US" dirty="0" err="1"/>
              <a:t>mendiami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wilayah</a:t>
            </a:r>
            <a:endParaRPr lang="en-US" dirty="0"/>
          </a:p>
        </p:txBody>
      </p:sp>
      <p:sp>
        <p:nvSpPr>
          <p:cNvPr id="17" name="Right Brace 16"/>
          <p:cNvSpPr/>
          <p:nvPr/>
        </p:nvSpPr>
        <p:spPr>
          <a:xfrm rot="16200000">
            <a:off x="5580109" y="671899"/>
            <a:ext cx="457200" cy="1600200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444896" y="1757043"/>
            <a:ext cx="112742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Penduduk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08709" y="1735183"/>
            <a:ext cx="176766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Bukan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endParaRPr lang="en-US" dirty="0"/>
          </a:p>
        </p:txBody>
      </p:sp>
      <p:sp>
        <p:nvSpPr>
          <p:cNvPr id="20" name="Right Brace 19"/>
          <p:cNvSpPr/>
          <p:nvPr/>
        </p:nvSpPr>
        <p:spPr>
          <a:xfrm rot="16200000">
            <a:off x="4786105" y="1689157"/>
            <a:ext cx="457200" cy="1600200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505119" y="2765301"/>
            <a:ext cx="15034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Warga</a:t>
            </a:r>
            <a:r>
              <a:rPr lang="en-US" dirty="0" smtClean="0"/>
              <a:t> Negara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495953" y="2774300"/>
            <a:ext cx="2135906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dirty="0" err="1" smtClean="0"/>
              <a:t>Bukan</a:t>
            </a:r>
            <a:r>
              <a:rPr lang="en-US" dirty="0" smtClean="0"/>
              <a:t> </a:t>
            </a:r>
            <a:r>
              <a:rPr lang="en-US" dirty="0" err="1" smtClean="0"/>
              <a:t>Warga</a:t>
            </a:r>
            <a:r>
              <a:rPr lang="en-US" dirty="0" smtClean="0"/>
              <a:t> </a:t>
            </a:r>
            <a:r>
              <a:rPr lang="en-US" dirty="0"/>
              <a:t>Negara</a:t>
            </a:r>
          </a:p>
        </p:txBody>
      </p:sp>
      <p:sp>
        <p:nvSpPr>
          <p:cNvPr id="23" name="Right Brace 22"/>
          <p:cNvSpPr/>
          <p:nvPr/>
        </p:nvSpPr>
        <p:spPr>
          <a:xfrm rot="16200000">
            <a:off x="3986004" y="2579160"/>
            <a:ext cx="457200" cy="1600200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111770" y="3652232"/>
            <a:ext cx="214509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Orang-orang </a:t>
            </a:r>
            <a:r>
              <a:rPr lang="en-US" dirty="0" err="1" smtClean="0"/>
              <a:t>bangsa</a:t>
            </a:r>
            <a:r>
              <a:rPr lang="en-US" dirty="0" smtClean="0"/>
              <a:t> Indonesia </a:t>
            </a:r>
            <a:r>
              <a:rPr lang="en-US" dirty="0" err="1" smtClean="0"/>
              <a:t>asli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774260" y="3635416"/>
            <a:ext cx="351094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Orang-orang </a:t>
            </a:r>
            <a:r>
              <a:rPr lang="en-US" dirty="0" err="1"/>
              <a:t>bangsa</a:t>
            </a:r>
            <a:r>
              <a:rPr lang="en-US" dirty="0"/>
              <a:t> lain yang </a:t>
            </a:r>
            <a:r>
              <a:rPr lang="en-US" dirty="0" err="1"/>
              <a:t>disahkan</a:t>
            </a:r>
            <a:r>
              <a:rPr lang="en-US" dirty="0"/>
              <a:t> UU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warga</a:t>
            </a:r>
            <a:r>
              <a:rPr lang="en-US" dirty="0"/>
              <a:t> </a:t>
            </a:r>
            <a:r>
              <a:rPr lang="en-US" dirty="0" err="1"/>
              <a:t>negara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84860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>
                <a:solidFill>
                  <a:schemeClr val="bg1"/>
                </a:solidFill>
                <a:latin typeface="Candara" pitchFamily="34" charset="0"/>
              </a:rPr>
              <a:t>Peran dan Kedudukan sebagai Warga Negara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6838" y="745659"/>
            <a:ext cx="8430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Abadi MT"/>
              </a:rPr>
              <a:t>Menurut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Cholisin</a:t>
            </a:r>
            <a:r>
              <a:rPr lang="en-US" dirty="0" smtClean="0">
                <a:latin typeface="Abadi MT"/>
              </a:rPr>
              <a:t> (</a:t>
            </a:r>
            <a:r>
              <a:rPr lang="en-US" dirty="0" smtClean="0">
                <a:latin typeface="Abadi MT"/>
              </a:rPr>
              <a:t>1996) </a:t>
            </a:r>
            <a:r>
              <a:rPr lang="en-US" dirty="0" smtClean="0">
                <a:latin typeface="Abadi MT"/>
                <a:sym typeface="Wingdings" panose="05000000000000000000" pitchFamily="2" charset="2"/>
              </a:rPr>
              <a:t> </a:t>
            </a:r>
            <a:r>
              <a:rPr lang="en-US" dirty="0" err="1" smtClean="0">
                <a:latin typeface="Abadi MT"/>
              </a:rPr>
              <a:t>warga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negara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hakikatnya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memiliki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empat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peran</a:t>
            </a:r>
            <a:r>
              <a:rPr lang="en-US" dirty="0" smtClean="0">
                <a:latin typeface="Abadi MT"/>
              </a:rPr>
              <a:t> yang </a:t>
            </a:r>
            <a:r>
              <a:rPr lang="en-US" dirty="0" err="1" smtClean="0">
                <a:latin typeface="Abadi MT"/>
              </a:rPr>
              <a:t>meliputi</a:t>
            </a:r>
            <a:r>
              <a:rPr lang="en-US" dirty="0" smtClean="0">
                <a:latin typeface="Abadi MT"/>
              </a:rPr>
              <a:t> </a:t>
            </a:r>
            <a:r>
              <a:rPr lang="en-US" dirty="0" err="1" smtClean="0">
                <a:latin typeface="Abadi MT"/>
              </a:rPr>
              <a:t>peranan</a:t>
            </a:r>
            <a:r>
              <a:rPr lang="en-US" dirty="0" smtClean="0">
                <a:latin typeface="Abadi MT"/>
              </a:rPr>
              <a:t> yang </a:t>
            </a:r>
            <a:r>
              <a:rPr lang="en-US" b="1" dirty="0" err="1" smtClean="0">
                <a:solidFill>
                  <a:srgbClr val="2C987E"/>
                </a:solidFill>
                <a:latin typeface="Abadi MT"/>
              </a:rPr>
              <a:t>pasif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b="1" dirty="0" err="1" smtClean="0">
                <a:solidFill>
                  <a:srgbClr val="2C987E"/>
                </a:solidFill>
                <a:latin typeface="Abadi MT"/>
              </a:rPr>
              <a:t>aktif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b="1" dirty="0" err="1" smtClean="0">
                <a:solidFill>
                  <a:srgbClr val="2C987E"/>
                </a:solidFill>
                <a:latin typeface="Abadi MT"/>
              </a:rPr>
              <a:t>negatif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b="1" dirty="0" err="1" smtClean="0">
                <a:solidFill>
                  <a:srgbClr val="2C987E"/>
                </a:solidFill>
                <a:latin typeface="Abadi MT"/>
              </a:rPr>
              <a:t>dan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b="1" dirty="0" err="1" smtClean="0">
                <a:solidFill>
                  <a:srgbClr val="2C987E"/>
                </a:solidFill>
                <a:latin typeface="Abadi MT"/>
              </a:rPr>
              <a:t>positif</a:t>
            </a:r>
            <a:r>
              <a:rPr lang="en-US" b="1" dirty="0" smtClean="0">
                <a:solidFill>
                  <a:srgbClr val="2C987E"/>
                </a:solidFill>
                <a:latin typeface="Abadi MT"/>
              </a:rPr>
              <a:t>.</a:t>
            </a:r>
            <a:endParaRPr lang="en-US" b="1" dirty="0">
              <a:solidFill>
                <a:srgbClr val="2C987E"/>
              </a:solidFill>
              <a:latin typeface="Abadi M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67558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Peran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pasif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merupakan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kepatuhan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terhadap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peraturan</a:t>
            </a:r>
            <a:r>
              <a:rPr lang="en-US" sz="2000" dirty="0">
                <a:latin typeface="Abadi MT"/>
              </a:rPr>
              <a:t> yang </a:t>
            </a:r>
            <a:r>
              <a:rPr lang="en-US" sz="2000" dirty="0" err="1">
                <a:latin typeface="Abadi MT"/>
              </a:rPr>
              <a:t>berlaku</a:t>
            </a:r>
            <a:r>
              <a:rPr lang="en-US" sz="2000" dirty="0">
                <a:latin typeface="Abadi MT"/>
              </a:rPr>
              <a:t> di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mereka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tinggal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Contohnya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menaati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peraturan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lalu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lintas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membayar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pajak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waktu</a:t>
            </a:r>
            <a:r>
              <a:rPr lang="en-US" sz="2000" dirty="0" smtClean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62041" y="1639034"/>
            <a:ext cx="43819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Peran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aktif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merupakan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keikutsertaan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atau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partisipasi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untuk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terlibat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atau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kehidupan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bernegara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terutama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memengaruhi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keputusan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publik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Contohnya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memberikan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hak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suara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pada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pemilihan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umum</a:t>
            </a:r>
            <a:r>
              <a:rPr lang="en-US" sz="2000" dirty="0" smtClean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77849534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733800" y="657568"/>
            <a:ext cx="5867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Peran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positif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merupakan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permintaan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dari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atas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pelayanan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dari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untuk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memenuhi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kesejahteraan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hidup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Contohnya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meminta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pemasangan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listrik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kepada</a:t>
            </a:r>
            <a:r>
              <a:rPr lang="en-US" sz="2000" dirty="0">
                <a:latin typeface="Abadi MT"/>
              </a:rPr>
              <a:t> PLN. </a:t>
            </a:r>
          </a:p>
        </p:txBody>
      </p:sp>
      <p:sp>
        <p:nvSpPr>
          <p:cNvPr id="2" name="Rectangle 1"/>
          <p:cNvSpPr/>
          <p:nvPr/>
        </p:nvSpPr>
        <p:spPr>
          <a:xfrm>
            <a:off x="3741145" y="2605744"/>
            <a:ext cx="5257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Peran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negatif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merupakan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permintaan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agar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tidak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turut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campur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kehidupan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pribadinya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Contohnya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bebas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memilih</a:t>
            </a:r>
            <a:r>
              <a:rPr lang="en-US" sz="2000" dirty="0">
                <a:latin typeface="Abadi MT"/>
              </a:rPr>
              <a:t> agama yang </a:t>
            </a:r>
            <a:r>
              <a:rPr lang="en-US" sz="2000" dirty="0" err="1">
                <a:latin typeface="Abadi MT"/>
              </a:rPr>
              <a:t>dianutnya</a:t>
            </a:r>
            <a:r>
              <a:rPr lang="en-US" sz="2000" dirty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81000" y="644945"/>
            <a:ext cx="3352800" cy="316539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150741" y="3963268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freepik</a:t>
            </a:r>
            <a:endParaRPr lang="en-US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304037250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58918" y="1239958"/>
            <a:ext cx="45064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Selain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keempat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utama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tersebut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juga </a:t>
            </a:r>
            <a:r>
              <a:rPr lang="en-US" sz="2000" dirty="0" err="1">
                <a:latin typeface="Abadi MT"/>
              </a:rPr>
              <a:t>memiliki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peran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bidang-bidang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kehidupan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bernegara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yaitu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bidang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hukum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politik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sosial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budaya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,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dan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ekonomi</a:t>
            </a:r>
            <a:r>
              <a:rPr lang="en-US" sz="2000" dirty="0">
                <a:latin typeface="Abadi MT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8918" y="3399993"/>
            <a:ext cx="37969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badi MT"/>
              </a:rPr>
              <a:t>Turut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menghasilkan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aparat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penegak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hukum</a:t>
            </a:r>
            <a:r>
              <a:rPr lang="en-US" sz="2000" dirty="0">
                <a:latin typeface="Abadi MT"/>
              </a:rPr>
              <a:t> yang </a:t>
            </a:r>
            <a:r>
              <a:rPr lang="en-US" sz="2000" dirty="0" err="1">
                <a:latin typeface="Abadi MT"/>
              </a:rPr>
              <a:t>jujur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bertanggung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jawab</a:t>
            </a:r>
            <a:r>
              <a:rPr lang="en-US" sz="2000" dirty="0" smtClean="0">
                <a:latin typeface="Abadi MT"/>
              </a:rPr>
              <a:t>. </a:t>
            </a:r>
            <a:endParaRPr lang="en-US" sz="2000" dirty="0">
              <a:latin typeface="Abadi M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0" y="133350"/>
            <a:ext cx="9143999" cy="709593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Peran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dan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Kedudukan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sebagai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ndara" pitchFamily="34" charset="0"/>
              </a:rPr>
              <a:t>Warga</a:t>
            </a:r>
            <a:r>
              <a:rPr lang="en-US" sz="2000" b="1" dirty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Negara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dalam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Bidang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Sosbud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,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Politik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,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Hukum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, </a:t>
            </a:r>
            <a:r>
              <a:rPr lang="en-US" sz="2000" b="1" dirty="0" err="1" smtClean="0">
                <a:solidFill>
                  <a:schemeClr val="bg1"/>
                </a:solidFill>
                <a:latin typeface="Candara" pitchFamily="34" charset="0"/>
              </a:rPr>
              <a:t>Ekonomi</a:t>
            </a:r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.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180587"/>
            <a:ext cx="3657600" cy="2661675"/>
          </a:xfrm>
          <a:prstGeom prst="rect">
            <a:avLst/>
          </a:prstGeom>
        </p:spPr>
      </p:pic>
      <p:cxnSp>
        <p:nvCxnSpPr>
          <p:cNvPr id="19" name="Curved Connector 18"/>
          <p:cNvCxnSpPr/>
          <p:nvPr/>
        </p:nvCxnSpPr>
        <p:spPr>
          <a:xfrm flipV="1">
            <a:off x="3810000" y="3252631"/>
            <a:ext cx="1066800" cy="91931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172200" y="4077581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wikipedia</a:t>
            </a:r>
            <a:endParaRPr lang="en-US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328466877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392578" y="1211584"/>
            <a:ext cx="544636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2C987E"/>
                </a:solidFill>
                <a:latin typeface="Abadi MT"/>
              </a:rPr>
              <a:t>Peran</a:t>
            </a:r>
            <a:r>
              <a:rPr lang="en-US" sz="2000" b="1" dirty="0" smtClean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dalam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bidang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b="1" dirty="0" err="1">
                <a:solidFill>
                  <a:srgbClr val="2C987E"/>
                </a:solidFill>
                <a:latin typeface="Abadi MT"/>
              </a:rPr>
              <a:t>politik</a:t>
            </a:r>
            <a:r>
              <a:rPr lang="en-US" sz="2000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terkait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partisipasi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politik</a:t>
            </a:r>
            <a:r>
              <a:rPr lang="en-US" sz="2000" dirty="0">
                <a:latin typeface="Abadi MT"/>
              </a:rPr>
              <a:t>. </a:t>
            </a:r>
            <a:r>
              <a:rPr lang="en-US" sz="2000" dirty="0" err="1">
                <a:latin typeface="Abadi MT"/>
              </a:rPr>
              <a:t>Sejatinya</a:t>
            </a:r>
            <a:r>
              <a:rPr lang="en-US" sz="2000" dirty="0">
                <a:latin typeface="Abadi MT"/>
              </a:rPr>
              <a:t>,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dapat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aktif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berpartisipasi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dalam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bidang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politik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karena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kebijakan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politik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memengaruhi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kepentingan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warga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negara</a:t>
            </a:r>
            <a:r>
              <a:rPr lang="en-US" sz="2000" dirty="0">
                <a:latin typeface="Abadi MT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4219" y="380938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err="1">
                <a:latin typeface="Abadi MT"/>
              </a:rPr>
              <a:t>Menjadi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anggota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partai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politik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atau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>
                <a:latin typeface="Abadi MT"/>
              </a:rPr>
              <a:t>organisasi</a:t>
            </a:r>
            <a:r>
              <a:rPr lang="en-US" sz="2000" dirty="0">
                <a:latin typeface="Abadi MT"/>
              </a:rPr>
              <a:t> </a:t>
            </a:r>
            <a:r>
              <a:rPr lang="en-US" sz="2000" dirty="0" err="1" smtClean="0">
                <a:latin typeface="Abadi MT"/>
              </a:rPr>
              <a:t>politik</a:t>
            </a:r>
            <a:r>
              <a:rPr lang="en-US" sz="2000" dirty="0" smtClean="0">
                <a:latin typeface="Abadi MT"/>
              </a:rPr>
              <a:t>.</a:t>
            </a:r>
            <a:endParaRPr lang="en-US" sz="2000" dirty="0">
              <a:latin typeface="Abadi M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075161"/>
            <a:ext cx="2526736" cy="2419350"/>
          </a:xfrm>
          <a:prstGeom prst="rect">
            <a:avLst/>
          </a:prstGeom>
        </p:spPr>
      </p:pic>
      <p:cxnSp>
        <p:nvCxnSpPr>
          <p:cNvPr id="13" name="Curved Connector 12"/>
          <p:cNvCxnSpPr/>
          <p:nvPr/>
        </p:nvCxnSpPr>
        <p:spPr>
          <a:xfrm flipV="1">
            <a:off x="4684006" y="3494511"/>
            <a:ext cx="1154935" cy="56723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172200" y="4077581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wikipedia</a:t>
            </a:r>
            <a:endParaRPr lang="en-US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3346734395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" name="Picture 6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381000" y="89535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Abadi MT"/>
              </a:rPr>
              <a:t>D</a:t>
            </a:r>
            <a:r>
              <a:rPr lang="en-US" dirty="0" err="1" smtClean="0">
                <a:latin typeface="Abadi MT"/>
              </a:rPr>
              <a:t>alam</a:t>
            </a:r>
            <a:r>
              <a:rPr lang="en-US" dirty="0" smtClean="0">
                <a:latin typeface="Abadi MT"/>
              </a:rPr>
              <a:t>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bidang</a:t>
            </a:r>
            <a:r>
              <a:rPr lang="en-US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sosial</a:t>
            </a:r>
            <a:r>
              <a:rPr lang="en-US" b="1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b="1" dirty="0" err="1">
                <a:solidFill>
                  <a:srgbClr val="2C987E"/>
                </a:solidFill>
                <a:latin typeface="Abadi MT"/>
              </a:rPr>
              <a:t>budaya</a:t>
            </a:r>
            <a:r>
              <a:rPr lang="en-US" dirty="0">
                <a:latin typeface="Abadi MT"/>
              </a:rPr>
              <a:t>, </a:t>
            </a:r>
            <a:r>
              <a:rPr lang="en-US" dirty="0" err="1">
                <a:latin typeface="Abadi MT"/>
              </a:rPr>
              <a:t>warga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negara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memiliki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peran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penting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terkait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persamaan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antarwarga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negara</a:t>
            </a:r>
            <a:r>
              <a:rPr lang="en-US" dirty="0">
                <a:latin typeface="Abadi MT"/>
              </a:rPr>
              <a:t>. </a:t>
            </a:r>
            <a:r>
              <a:rPr lang="en-US" dirty="0" err="1">
                <a:latin typeface="Abadi MT"/>
              </a:rPr>
              <a:t>Warga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negara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berperan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dalam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menghapus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berbagai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bentuk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diskriminasi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terhadap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warga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</a:t>
            </a:r>
            <a:r>
              <a:rPr lang="en-US" dirty="0" err="1">
                <a:solidFill>
                  <a:srgbClr val="2C987E"/>
                </a:solidFill>
                <a:latin typeface="Abadi MT"/>
              </a:rPr>
              <a:t>negara</a:t>
            </a:r>
            <a:r>
              <a:rPr lang="en-US" dirty="0">
                <a:solidFill>
                  <a:srgbClr val="2C987E"/>
                </a:solidFill>
                <a:latin typeface="Abadi MT"/>
              </a:rPr>
              <a:t> lain</a:t>
            </a:r>
            <a:r>
              <a:rPr lang="en-US" dirty="0">
                <a:latin typeface="Abadi MT"/>
              </a:rPr>
              <a:t>, </a:t>
            </a:r>
            <a:r>
              <a:rPr lang="en-US" dirty="0" err="1">
                <a:latin typeface="Abadi MT"/>
              </a:rPr>
              <a:t>baik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dari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segi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suku</a:t>
            </a:r>
            <a:r>
              <a:rPr lang="en-US" dirty="0">
                <a:latin typeface="Abadi MT"/>
              </a:rPr>
              <a:t>, agama, </a:t>
            </a:r>
            <a:r>
              <a:rPr lang="en-US" dirty="0" err="1">
                <a:latin typeface="Abadi MT"/>
              </a:rPr>
              <a:t>ras</a:t>
            </a:r>
            <a:r>
              <a:rPr lang="en-US" dirty="0">
                <a:latin typeface="Abadi MT"/>
              </a:rPr>
              <a:t>, </a:t>
            </a:r>
            <a:r>
              <a:rPr lang="en-US" dirty="0" err="1">
                <a:latin typeface="Abadi MT"/>
              </a:rPr>
              <a:t>dan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golongan</a:t>
            </a:r>
            <a:r>
              <a:rPr lang="en-US" dirty="0" smtClean="0">
                <a:latin typeface="Abadi MT"/>
              </a:rPr>
              <a:t>.</a:t>
            </a:r>
            <a:endParaRPr lang="en-US" dirty="0" smtClean="0">
              <a:latin typeface="Abadi M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970443" y="895350"/>
            <a:ext cx="3810000" cy="271080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22693" y="3877930"/>
            <a:ext cx="342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badi MT"/>
              </a:rPr>
              <a:t>Ikut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serta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dalam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kegiatan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sosial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budaya</a:t>
            </a:r>
            <a:r>
              <a:rPr lang="en-US" dirty="0">
                <a:latin typeface="Abadi MT"/>
              </a:rPr>
              <a:t> di </a:t>
            </a:r>
            <a:r>
              <a:rPr lang="en-US" dirty="0" err="1">
                <a:latin typeface="Abadi MT"/>
              </a:rPr>
              <a:t>wilayah</a:t>
            </a:r>
            <a:r>
              <a:rPr lang="en-US" dirty="0">
                <a:latin typeface="Abadi MT"/>
              </a:rPr>
              <a:t> </a:t>
            </a:r>
            <a:r>
              <a:rPr lang="en-US" dirty="0" err="1">
                <a:latin typeface="Abadi MT"/>
              </a:rPr>
              <a:t>sekitar</a:t>
            </a:r>
            <a:r>
              <a:rPr lang="en-US" dirty="0">
                <a:latin typeface="Abadi MT"/>
              </a:rPr>
              <a:t>.</a:t>
            </a:r>
            <a:endParaRPr lang="en-US" dirty="0">
              <a:latin typeface="Abadi MT"/>
            </a:endParaRPr>
          </a:p>
        </p:txBody>
      </p:sp>
      <p:cxnSp>
        <p:nvCxnSpPr>
          <p:cNvPr id="14" name="Curved Connector 13"/>
          <p:cNvCxnSpPr/>
          <p:nvPr/>
        </p:nvCxnSpPr>
        <p:spPr>
          <a:xfrm flipV="1">
            <a:off x="5051693" y="3808309"/>
            <a:ext cx="1034667" cy="364211"/>
          </a:xfrm>
          <a:prstGeom prst="curvedConnector3">
            <a:avLst>
              <a:gd name="adj1" fmla="val 100044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710646" y="3828720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badi MT"/>
              </a:rPr>
              <a:t>Sumber</a:t>
            </a:r>
            <a:r>
              <a:rPr lang="en-US" dirty="0">
                <a:latin typeface="Abadi MT"/>
              </a:rPr>
              <a:t>: </a:t>
            </a:r>
            <a:r>
              <a:rPr lang="en-US" dirty="0" err="1" smtClean="0">
                <a:latin typeface="Abadi MT"/>
              </a:rPr>
              <a:t>wikipedia</a:t>
            </a:r>
            <a:endParaRPr lang="en-US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1767728867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981</Words>
  <Application>Microsoft Office PowerPoint</Application>
  <PresentationFormat>On-screen Show (16:9)</PresentationFormat>
  <Paragraphs>123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Abadi MT</vt:lpstr>
      <vt:lpstr>Arial</vt:lpstr>
      <vt:lpstr>Batang</vt:lpstr>
      <vt:lpstr>Calibri</vt:lpstr>
      <vt:lpstr>Calibri Light</vt:lpstr>
      <vt:lpstr>Cambria</vt:lpstr>
      <vt:lpstr>Candara</vt:lpstr>
      <vt:lpstr>Courier New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Marsella Putri</dc:creator>
  <cp:lastModifiedBy>IT</cp:lastModifiedBy>
  <cp:revision>38</cp:revision>
  <dcterms:created xsi:type="dcterms:W3CDTF">2006-08-16T00:00:00Z</dcterms:created>
  <dcterms:modified xsi:type="dcterms:W3CDTF">2022-05-26T15:33:05Z</dcterms:modified>
</cp:coreProperties>
</file>