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386" r:id="rId3"/>
    <p:sldId id="444" r:id="rId4"/>
    <p:sldId id="388" r:id="rId5"/>
    <p:sldId id="389" r:id="rId6"/>
    <p:sldId id="392" r:id="rId7"/>
    <p:sldId id="445" r:id="rId8"/>
    <p:sldId id="446" r:id="rId9"/>
    <p:sldId id="401" r:id="rId10"/>
    <p:sldId id="447" r:id="rId11"/>
    <p:sldId id="448" r:id="rId12"/>
    <p:sldId id="449" r:id="rId13"/>
    <p:sldId id="450" r:id="rId14"/>
    <p:sldId id="451" r:id="rId15"/>
    <p:sldId id="452" r:id="rId16"/>
    <p:sldId id="454" r:id="rId17"/>
    <p:sldId id="455" r:id="rId18"/>
    <p:sldId id="456" r:id="rId19"/>
    <p:sldId id="459" r:id="rId20"/>
    <p:sldId id="457" r:id="rId21"/>
    <p:sldId id="460" r:id="rId22"/>
    <p:sldId id="463" r:id="rId23"/>
    <p:sldId id="461" r:id="rId24"/>
    <p:sldId id="464" r:id="rId2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3" autoAdjust="0"/>
    <p:restoredTop sz="94660"/>
  </p:normalViewPr>
  <p:slideViewPr>
    <p:cSldViewPr snapToGrid="0">
      <p:cViewPr>
        <p:scale>
          <a:sx n="72" d="100"/>
          <a:sy n="72" d="100"/>
        </p:scale>
        <p:origin x="-365" y="-29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22F4C-B8EE-451C-BB94-135B49F6E734}" type="datetimeFigureOut">
              <a:rPr lang="en-US" smtClean="0"/>
              <a:t>1/25/2023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83FA13-21EC-42E1-A201-EB329F776C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4720391"/>
      </p:ext>
    </p:extLst>
  </p:cSld>
  <p:clrMapOvr>
    <a:masterClrMapping/>
  </p:clrMapOvr>
  <p:transition spd="slow">
    <p:push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22F4C-B8EE-451C-BB94-135B49F6E734}" type="datetimeFigureOut">
              <a:rPr lang="en-US" smtClean="0"/>
              <a:t>1/25/2023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83FA13-21EC-42E1-A201-EB329F776C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7628916"/>
      </p:ext>
    </p:extLst>
  </p:cSld>
  <p:clrMapOvr>
    <a:masterClrMapping/>
  </p:clrMapOvr>
  <p:transition spd="slow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22F4C-B8EE-451C-BB94-135B49F6E734}" type="datetimeFigureOut">
              <a:rPr lang="en-US" smtClean="0"/>
              <a:t>1/25/2023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83FA13-21EC-42E1-A201-EB329F776C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0942210"/>
      </p:ext>
    </p:extLst>
  </p:cSld>
  <p:clrMapOvr>
    <a:masterClrMapping/>
  </p:clrMapOvr>
  <p:transition spd="slow">
    <p:push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22F4C-B8EE-451C-BB94-135B49F6E734}" type="datetimeFigureOut">
              <a:rPr lang="en-US" smtClean="0"/>
              <a:t>1/25/2023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83FA13-21EC-42E1-A201-EB329F776C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3256339"/>
      </p:ext>
    </p:extLst>
  </p:cSld>
  <p:clrMapOvr>
    <a:masterClrMapping/>
  </p:clrMapOvr>
  <p:transition spd="slow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22F4C-B8EE-451C-BB94-135B49F6E734}" type="datetimeFigureOut">
              <a:rPr lang="en-US" smtClean="0"/>
              <a:t>1/25/2023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83FA13-21EC-42E1-A201-EB329F776C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3992244"/>
      </p:ext>
    </p:extLst>
  </p:cSld>
  <p:clrMapOvr>
    <a:masterClrMapping/>
  </p:clrMapOvr>
  <p:transition spd="slow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22F4C-B8EE-451C-BB94-135B49F6E734}" type="datetimeFigureOut">
              <a:rPr lang="en-US" smtClean="0"/>
              <a:t>1/25/2023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83FA13-21EC-42E1-A201-EB329F776C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9308040"/>
      </p:ext>
    </p:extLst>
  </p:cSld>
  <p:clrMapOvr>
    <a:masterClrMapping/>
  </p:clrMapOvr>
  <p:transition spd="slow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22F4C-B8EE-451C-BB94-135B49F6E734}" type="datetimeFigureOut">
              <a:rPr lang="en-US" smtClean="0"/>
              <a:t>1/25/2023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83FA13-21EC-42E1-A201-EB329F776C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4283043"/>
      </p:ext>
    </p:extLst>
  </p:cSld>
  <p:clrMapOvr>
    <a:masterClrMapping/>
  </p:clrMapOvr>
  <p:transition spd="slow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22F4C-B8EE-451C-BB94-135B49F6E734}" type="datetimeFigureOut">
              <a:rPr lang="en-US" smtClean="0"/>
              <a:t>1/25/2023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83FA13-21EC-42E1-A201-EB329F776C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9706512"/>
      </p:ext>
    </p:extLst>
  </p:cSld>
  <p:clrMapOvr>
    <a:masterClrMapping/>
  </p:clrMapOvr>
  <p:transition spd="slow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22F4C-B8EE-451C-BB94-135B49F6E734}" type="datetimeFigureOut">
              <a:rPr lang="en-US" smtClean="0"/>
              <a:t>1/25/2023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83FA13-21EC-42E1-A201-EB329F776C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3657623"/>
      </p:ext>
    </p:extLst>
  </p:cSld>
  <p:clrMapOvr>
    <a:masterClrMapping/>
  </p:clrMapOvr>
  <p:transition spd="slow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22F4C-B8EE-451C-BB94-135B49F6E734}" type="datetimeFigureOut">
              <a:rPr lang="en-US" smtClean="0"/>
              <a:t>1/25/2023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83FA13-21EC-42E1-A201-EB329F776C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9802634"/>
      </p:ext>
    </p:extLst>
  </p:cSld>
  <p:clrMapOvr>
    <a:masterClrMapping/>
  </p:clrMapOvr>
  <p:transition spd="slow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22F4C-B8EE-451C-BB94-135B49F6E734}" type="datetimeFigureOut">
              <a:rPr lang="en-US" smtClean="0"/>
              <a:t>1/25/2023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83FA13-21EC-42E1-A201-EB329F776C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8173720"/>
      </p:ext>
    </p:extLst>
  </p:cSld>
  <p:clrMapOvr>
    <a:masterClrMapping/>
  </p:clrMapOvr>
  <p:transition spd="slow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E22F4C-B8EE-451C-BB94-135B49F6E734}" type="datetimeFigureOut">
              <a:rPr lang="en-US" smtClean="0"/>
              <a:t>1/25/2023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83FA13-21EC-42E1-A201-EB329F776C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21456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push dir="u"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5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="" xmlns:a16="http://schemas.microsoft.com/office/drawing/2014/main" id="{C09DC8E8-E537-0427-DFFB-D43A547D8E8E}"/>
              </a:ext>
            </a:extLst>
          </p:cNvPr>
          <p:cNvSpPr/>
          <p:nvPr/>
        </p:nvSpPr>
        <p:spPr>
          <a:xfrm>
            <a:off x="5270703" y="1252332"/>
            <a:ext cx="5513622" cy="779733"/>
          </a:xfrm>
          <a:prstGeom prst="rect">
            <a:avLst/>
          </a:prstGeom>
          <a:noFill/>
        </p:spPr>
        <p:txBody>
          <a:bodyPr wrap="none" lIns="121887" tIns="60944" rIns="121887" bIns="60944">
            <a:spAutoFit/>
          </a:bodyPr>
          <a:lstStyle/>
          <a:p>
            <a:pPr algn="ctr"/>
            <a:r>
              <a:rPr lang="en-US" sz="4267" b="1" dirty="0">
                <a:ln w="0"/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Media </a:t>
            </a:r>
            <a:r>
              <a:rPr lang="en-US" sz="4267" b="1" dirty="0" err="1">
                <a:ln w="0"/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Pembelajaran</a:t>
            </a:r>
            <a:endParaRPr lang="en-US" sz="4267" b="1" dirty="0">
              <a:ln w="0"/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="" xmlns:a16="http://schemas.microsoft.com/office/drawing/2014/main" id="{64FCCB8F-3B9B-D4FD-1E58-9EAE43377F2A}"/>
              </a:ext>
            </a:extLst>
          </p:cNvPr>
          <p:cNvSpPr/>
          <p:nvPr/>
        </p:nvSpPr>
        <p:spPr>
          <a:xfrm>
            <a:off x="5277650" y="2370312"/>
            <a:ext cx="5615476" cy="2667301"/>
          </a:xfrm>
          <a:prstGeom prst="rect">
            <a:avLst/>
          </a:prstGeom>
          <a:noFill/>
        </p:spPr>
        <p:txBody>
          <a:bodyPr wrap="square" lIns="121887" tIns="60944" rIns="121887" bIns="60944">
            <a:spAutoFit/>
          </a:bodyPr>
          <a:lstStyle/>
          <a:p>
            <a:pPr algn="ctr"/>
            <a:r>
              <a:rPr lang="en-US" sz="3733" b="1" dirty="0" err="1">
                <a:ln w="0"/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Pendidikan</a:t>
            </a:r>
            <a:r>
              <a:rPr lang="en-US" sz="3733" b="1" dirty="0">
                <a:ln w="0"/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733" b="1" dirty="0" err="1">
                <a:ln w="0"/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Jasmani</a:t>
            </a:r>
            <a:r>
              <a:rPr lang="en-US" sz="3733" b="1" dirty="0">
                <a:ln w="0"/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3733" b="1" dirty="0" err="1">
                <a:ln w="0"/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Olahraga</a:t>
            </a:r>
            <a:r>
              <a:rPr lang="en-US" sz="3733" b="1" dirty="0">
                <a:ln w="0"/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3733" b="1" dirty="0" err="1">
                <a:ln w="0"/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dan</a:t>
            </a:r>
            <a:r>
              <a:rPr lang="en-US" sz="3733" b="1" dirty="0">
                <a:ln w="0"/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733" b="1" dirty="0" err="1">
                <a:ln w="0"/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Kesehatan</a:t>
            </a:r>
            <a:endParaRPr lang="en-US" sz="3733" b="1" dirty="0">
              <a:ln w="0"/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en-US" sz="2667" b="1" dirty="0">
              <a:ln w="0"/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2667" b="1" dirty="0" smtClean="0">
                <a:ln w="0"/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untuk </a:t>
            </a:r>
            <a:r>
              <a:rPr lang="en-US" sz="2667" b="1" dirty="0">
                <a:ln w="0"/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SMP/MTs Kelas </a:t>
            </a:r>
            <a:r>
              <a:rPr lang="en-US" sz="2667" b="1" dirty="0" smtClean="0">
                <a:ln w="0"/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VII</a:t>
            </a:r>
            <a:r>
              <a:rPr lang="id-ID" sz="2667" b="1" dirty="0" smtClean="0">
                <a:ln w="0"/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lang="en-US" sz="2667" b="1" dirty="0" smtClean="0">
                <a:ln w="0"/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n-US" sz="2667" b="1" dirty="0">
              <a:ln w="0"/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Cube 6">
            <a:extLst>
              <a:ext uri="{FF2B5EF4-FFF2-40B4-BE49-F238E27FC236}">
                <a16:creationId xmlns="" xmlns:a16="http://schemas.microsoft.com/office/drawing/2014/main" id="{98160949-CF98-7040-1529-8D42B690ED18}"/>
              </a:ext>
            </a:extLst>
          </p:cNvPr>
          <p:cNvSpPr/>
          <p:nvPr/>
        </p:nvSpPr>
        <p:spPr>
          <a:xfrm>
            <a:off x="864760" y="542637"/>
            <a:ext cx="3860800" cy="5105036"/>
          </a:xfrm>
          <a:prstGeom prst="cube">
            <a:avLst>
              <a:gd name="adj" fmla="val 3711"/>
            </a:avLst>
          </a:prstGeom>
          <a:gradFill flip="none" rotWithShape="1">
            <a:gsLst>
              <a:gs pos="0">
                <a:schemeClr val="bg1">
                  <a:lumMod val="75000"/>
                  <a:shade val="30000"/>
                  <a:satMod val="115000"/>
                </a:schemeClr>
              </a:gs>
              <a:gs pos="50000">
                <a:schemeClr val="bg1">
                  <a:lumMod val="75000"/>
                  <a:shade val="67500"/>
                  <a:satMod val="115000"/>
                </a:schemeClr>
              </a:gs>
              <a:gs pos="100000">
                <a:schemeClr val="bg1">
                  <a:lumMod val="75000"/>
                  <a:shade val="100000"/>
                  <a:satMod val="115000"/>
                </a:schemeClr>
              </a:gs>
            </a:gsLst>
            <a:lin ang="0" scaled="1"/>
            <a:tileRect/>
          </a:gra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87" tIns="60944" rIns="121887" bIns="60944" rtlCol="0" anchor="ctr"/>
          <a:lstStyle/>
          <a:p>
            <a:pPr algn="ctr"/>
            <a:endParaRPr lang="en-US" sz="24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4122" y="656823"/>
            <a:ext cx="3710756" cy="49908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91807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0"/>
            <a:ext cx="12192000" cy="685800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="" xmlns:a16="http://schemas.microsoft.com/office/drawing/2014/main" id="{58C22683-9FC9-E58D-7754-E6B3F9504B77}"/>
              </a:ext>
            </a:extLst>
          </p:cNvPr>
          <p:cNvSpPr/>
          <p:nvPr/>
        </p:nvSpPr>
        <p:spPr>
          <a:xfrm>
            <a:off x="113763" y="149340"/>
            <a:ext cx="856659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2800" b="1" dirty="0">
                <a:solidFill>
                  <a:srgbClr val="7030A0"/>
                </a:solidFill>
                <a:cs typeface="Arial" panose="020B0604020202020204" pitchFamily="34" charset="0"/>
              </a:rPr>
              <a:t>2. </a:t>
            </a:r>
            <a:r>
              <a:rPr lang="id-ID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Menganalisis</a:t>
            </a:r>
            <a:r>
              <a:rPr lang="id-ID" sz="2800" b="1" dirty="0">
                <a:solidFill>
                  <a:srgbClr val="7030A0"/>
                </a:solidFill>
                <a:cs typeface="Arial" panose="020B0604020202020204" pitchFamily="34" charset="0"/>
              </a:rPr>
              <a:t> </a:t>
            </a:r>
            <a:r>
              <a:rPr lang="nb-NO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Gerak Spesifik</a:t>
            </a:r>
            <a:r>
              <a:rPr lang="id-ID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 Kombinasi Keseimbangan Senam Lantai</a:t>
            </a:r>
            <a:endParaRPr lang="id-ID" sz="2800" b="1" dirty="0">
              <a:solidFill>
                <a:srgbClr val="7030A0"/>
              </a:solidFill>
              <a:cs typeface="Arial" panose="020B060402020202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AAFC1F48-EDE1-E909-56FD-1EF50EB01D1D}"/>
              </a:ext>
            </a:extLst>
          </p:cNvPr>
          <p:cNvSpPr txBox="1"/>
          <p:nvPr/>
        </p:nvSpPr>
        <p:spPr>
          <a:xfrm>
            <a:off x="1170813" y="3952680"/>
            <a:ext cx="11240128" cy="28007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2200" dirty="0"/>
              <a:t>Cara </a:t>
            </a:r>
            <a:r>
              <a:rPr lang="id-ID" sz="2200" dirty="0" smtClean="0"/>
              <a:t>melakukan </a:t>
            </a:r>
            <a:r>
              <a:rPr lang="id-ID" sz="2200" dirty="0"/>
              <a:t>kombinasi keseimbangan yang </a:t>
            </a:r>
            <a:r>
              <a:rPr lang="id-ID" sz="2200" dirty="0" smtClean="0"/>
              <a:t>bertumpu pada </a:t>
            </a:r>
            <a:r>
              <a:rPr lang="id-ID" sz="2200" dirty="0"/>
              <a:t>kedua tangan (</a:t>
            </a:r>
            <a:r>
              <a:rPr lang="id-ID" sz="2200" i="1" dirty="0"/>
              <a:t>handstand</a:t>
            </a:r>
            <a:r>
              <a:rPr lang="id-ID" sz="2200" dirty="0"/>
              <a:t>) dan guling </a:t>
            </a:r>
            <a:r>
              <a:rPr lang="id-ID" sz="2200" dirty="0" smtClean="0"/>
              <a:t>depan:</a:t>
            </a:r>
            <a:endParaRPr lang="id-ID" sz="22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200" dirty="0"/>
              <a:t>Kedua kaki rapat. Condongkan badan </a:t>
            </a:r>
            <a:r>
              <a:rPr lang="id-ID" sz="2200" dirty="0" smtClean="0"/>
              <a:t>ke depan</a:t>
            </a:r>
            <a:r>
              <a:rPr lang="id-ID" sz="2200" dirty="0"/>
              <a:t>, tangan </a:t>
            </a:r>
            <a:r>
              <a:rPr lang="id-ID" sz="2200" dirty="0" smtClean="0"/>
              <a:t>lurus bertumpu </a:t>
            </a:r>
            <a:r>
              <a:rPr lang="id-ID" sz="2200" dirty="0"/>
              <a:t>pada </a:t>
            </a:r>
            <a:r>
              <a:rPr lang="id-ID" sz="2200" dirty="0" smtClean="0"/>
              <a:t>matras. Pandangan </a:t>
            </a:r>
            <a:r>
              <a:rPr lang="id-ID" sz="2200" dirty="0"/>
              <a:t>ke arah lutut (lihat gambar 1</a:t>
            </a:r>
            <a:r>
              <a:rPr lang="id-ID" sz="2200" dirty="0" smtClean="0"/>
              <a:t>).</a:t>
            </a:r>
            <a:endParaRPr lang="id-ID" sz="22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200" dirty="0" smtClean="0"/>
              <a:t>Ayunkan </a:t>
            </a:r>
            <a:r>
              <a:rPr lang="id-ID" sz="2200" dirty="0"/>
              <a:t>satu kaki ke atas, sedangkan </a:t>
            </a:r>
            <a:r>
              <a:rPr lang="id-ID" sz="2200" dirty="0" smtClean="0"/>
              <a:t>kaki lainnya </a:t>
            </a:r>
            <a:r>
              <a:rPr lang="id-ID" sz="2200" dirty="0"/>
              <a:t>merapat </a:t>
            </a:r>
            <a:r>
              <a:rPr lang="id-ID" sz="2200" dirty="0" smtClean="0"/>
              <a:t>di kaki </a:t>
            </a:r>
            <a:r>
              <a:rPr lang="id-ID" sz="2200" dirty="0"/>
              <a:t>ayun, pandangan ke ujung jari tangan (lihat gambar 2</a:t>
            </a:r>
            <a:r>
              <a:rPr lang="id-ID" sz="2200" dirty="0" smtClean="0"/>
              <a:t>).</a:t>
            </a:r>
            <a:endParaRPr lang="id-ID" sz="22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200" dirty="0" smtClean="0"/>
              <a:t>Tekuklah </a:t>
            </a:r>
            <a:r>
              <a:rPr lang="id-ID" sz="2200" dirty="0"/>
              <a:t>kedua siku tangan sehingga </a:t>
            </a:r>
            <a:r>
              <a:rPr lang="id-ID" sz="2200" dirty="0" smtClean="0"/>
              <a:t>tengkuk bertumpu pada matras </a:t>
            </a:r>
            <a:r>
              <a:rPr lang="id-ID" sz="2200" dirty="0"/>
              <a:t>(lihat gambar 3</a:t>
            </a:r>
            <a:r>
              <a:rPr lang="id-ID" sz="2200" dirty="0" smtClean="0"/>
              <a:t>).</a:t>
            </a:r>
            <a:endParaRPr lang="id-ID" sz="22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200" dirty="0" smtClean="0"/>
              <a:t>Lakukan </a:t>
            </a:r>
            <a:r>
              <a:rPr lang="id-ID" sz="2200" dirty="0"/>
              <a:t>gerak guling depan (lihat gambar 3, </a:t>
            </a:r>
            <a:r>
              <a:rPr lang="id-ID" sz="2200" dirty="0" smtClean="0"/>
              <a:t>4, 5</a:t>
            </a:r>
            <a:r>
              <a:rPr lang="id-ID" sz="2200" dirty="0"/>
              <a:t>, dan 6</a:t>
            </a:r>
            <a:r>
              <a:rPr lang="id-ID" sz="2200" dirty="0" smtClean="0"/>
              <a:t>).</a:t>
            </a:r>
            <a:endParaRPr lang="en-ID" sz="2200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91890" y="333968"/>
            <a:ext cx="6288471" cy="45804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89546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0"/>
            <a:ext cx="12192000" cy="685800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="" xmlns:a16="http://schemas.microsoft.com/office/drawing/2014/main" id="{58C22683-9FC9-E58D-7754-E6B3F9504B77}"/>
              </a:ext>
            </a:extLst>
          </p:cNvPr>
          <p:cNvSpPr/>
          <p:nvPr/>
        </p:nvSpPr>
        <p:spPr>
          <a:xfrm>
            <a:off x="152399" y="105024"/>
            <a:ext cx="856659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2800" b="1" dirty="0">
                <a:solidFill>
                  <a:srgbClr val="7030A0"/>
                </a:solidFill>
                <a:cs typeface="Arial" panose="020B0604020202020204" pitchFamily="34" charset="0"/>
              </a:rPr>
              <a:t>2. </a:t>
            </a:r>
            <a:r>
              <a:rPr lang="id-ID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Menganalisis</a:t>
            </a:r>
            <a:r>
              <a:rPr lang="id-ID" sz="2800" b="1" dirty="0">
                <a:solidFill>
                  <a:srgbClr val="7030A0"/>
                </a:solidFill>
                <a:cs typeface="Arial" panose="020B0604020202020204" pitchFamily="34" charset="0"/>
              </a:rPr>
              <a:t> </a:t>
            </a:r>
            <a:r>
              <a:rPr lang="nb-NO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Gerak Spesifik</a:t>
            </a:r>
            <a:r>
              <a:rPr lang="id-ID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 Kombinasi Keseimbangan Senam Lantai</a:t>
            </a:r>
            <a:endParaRPr lang="id-ID" sz="2800" b="1" dirty="0">
              <a:solidFill>
                <a:srgbClr val="7030A0"/>
              </a:solidFill>
              <a:cs typeface="Arial" panose="020B060402020202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AAFC1F48-EDE1-E909-56FD-1EF50EB01D1D}"/>
              </a:ext>
            </a:extLst>
          </p:cNvPr>
          <p:cNvSpPr txBox="1"/>
          <p:nvPr/>
        </p:nvSpPr>
        <p:spPr>
          <a:xfrm>
            <a:off x="1300791" y="3687901"/>
            <a:ext cx="11165983" cy="31700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2000" dirty="0"/>
              <a:t>Cara </a:t>
            </a:r>
            <a:r>
              <a:rPr lang="id-ID" sz="2000" dirty="0" smtClean="0"/>
              <a:t>melakukan </a:t>
            </a:r>
            <a:r>
              <a:rPr lang="id-ID" sz="2000" dirty="0"/>
              <a:t>kombinasi </a:t>
            </a:r>
            <a:r>
              <a:rPr lang="id-ID" sz="2000" dirty="0" smtClean="0"/>
              <a:t>keseimbangan bertumpu pada kening </a:t>
            </a:r>
            <a:r>
              <a:rPr lang="id-ID" sz="2000" dirty="0"/>
              <a:t>(</a:t>
            </a:r>
            <a:r>
              <a:rPr lang="id-ID" sz="2000" i="1" dirty="0"/>
              <a:t>kopstand</a:t>
            </a:r>
            <a:r>
              <a:rPr lang="id-ID" sz="2000" dirty="0"/>
              <a:t>), tangan, dan guling </a:t>
            </a:r>
            <a:r>
              <a:rPr lang="id-ID" sz="2000" dirty="0" smtClean="0"/>
              <a:t>depan:</a:t>
            </a:r>
            <a:endParaRPr lang="id-ID" sz="20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000" dirty="0"/>
              <a:t>Awali dengan sikap jongkok. </a:t>
            </a:r>
            <a:r>
              <a:rPr lang="id-ID" sz="2000" dirty="0" smtClean="0"/>
              <a:t>Perhatikan gambar </a:t>
            </a:r>
            <a:r>
              <a:rPr lang="id-ID" sz="2000" dirty="0"/>
              <a:t>di atas. </a:t>
            </a:r>
            <a:r>
              <a:rPr lang="id-ID" sz="2000" dirty="0" smtClean="0"/>
              <a:t>Kedua telapak </a:t>
            </a:r>
            <a:r>
              <a:rPr lang="id-ID" sz="2000" dirty="0"/>
              <a:t>tangan berada pada posisi seperti di gambar nomor </a:t>
            </a:r>
            <a:r>
              <a:rPr lang="id-ID" sz="2000" dirty="0" smtClean="0"/>
              <a:t>1 dan </a:t>
            </a:r>
            <a:r>
              <a:rPr lang="id-ID" sz="2000" dirty="0"/>
              <a:t>2. Lalu, letakkan kening seperti di gambar </a:t>
            </a:r>
            <a:r>
              <a:rPr lang="id-ID" sz="2000" dirty="0" smtClean="0"/>
              <a:t>nomor 3.</a:t>
            </a:r>
            <a:endParaRPr lang="id-ID" sz="20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000" dirty="0" smtClean="0"/>
              <a:t>Kedua </a:t>
            </a:r>
            <a:r>
              <a:rPr lang="id-ID" sz="2000" dirty="0"/>
              <a:t>kaki diangkat lurus ke atas </a:t>
            </a:r>
            <a:r>
              <a:rPr lang="id-ID" sz="2000" dirty="0" smtClean="0"/>
              <a:t>sehingga badan mengikuti kaki </a:t>
            </a:r>
            <a:r>
              <a:rPr lang="id-ID" sz="2000" dirty="0"/>
              <a:t>(lihat gambar 1). Dengan demikian, posisi badan, </a:t>
            </a:r>
            <a:r>
              <a:rPr lang="id-ID" sz="2000" dirty="0" smtClean="0"/>
              <a:t>leher, dan </a:t>
            </a:r>
            <a:r>
              <a:rPr lang="id-ID" sz="2000" dirty="0"/>
              <a:t>kepala belakang berada pada satu garis </a:t>
            </a:r>
            <a:r>
              <a:rPr lang="id-ID" sz="2000" dirty="0" smtClean="0"/>
              <a:t>lurus.</a:t>
            </a:r>
            <a:endParaRPr lang="id-ID" sz="20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000" dirty="0" smtClean="0"/>
              <a:t>Angkat </a:t>
            </a:r>
            <a:r>
              <a:rPr lang="id-ID" sz="2000" dirty="0"/>
              <a:t>badan secara perlahan sehingga </a:t>
            </a:r>
            <a:r>
              <a:rPr lang="id-ID" sz="2000" dirty="0" smtClean="0"/>
              <a:t>sejajar dengan leher.</a:t>
            </a:r>
            <a:endParaRPr lang="id-ID" sz="20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000" dirty="0" smtClean="0"/>
              <a:t>Luruskan </a:t>
            </a:r>
            <a:r>
              <a:rPr lang="id-ID" sz="2000" dirty="0"/>
              <a:t>kedua kaki ke atas sehingga </a:t>
            </a:r>
            <a:r>
              <a:rPr lang="id-ID" sz="2000" dirty="0" smtClean="0"/>
              <a:t>badan dan </a:t>
            </a:r>
            <a:r>
              <a:rPr lang="id-ID" sz="2000" dirty="0"/>
              <a:t>kaki </a:t>
            </a:r>
            <a:r>
              <a:rPr lang="id-ID" sz="2000" dirty="0" smtClean="0"/>
              <a:t>berada pada </a:t>
            </a:r>
            <a:r>
              <a:rPr lang="id-ID" sz="2000" dirty="0"/>
              <a:t>satu garis lurus (</a:t>
            </a:r>
            <a:r>
              <a:rPr lang="id-ID" sz="2000" dirty="0" smtClean="0"/>
              <a:t>lihat gambar </a:t>
            </a:r>
            <a:r>
              <a:rPr lang="id-ID" sz="2000" dirty="0"/>
              <a:t>2</a:t>
            </a:r>
            <a:r>
              <a:rPr lang="id-ID" sz="2000" dirty="0" smtClean="0"/>
              <a:t>).</a:t>
            </a:r>
            <a:endParaRPr lang="id-ID" sz="20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000" dirty="0" smtClean="0"/>
              <a:t>Dorong </a:t>
            </a:r>
            <a:r>
              <a:rPr lang="id-ID" sz="2000" dirty="0"/>
              <a:t>kedua tangan ke atas sehingga </a:t>
            </a:r>
            <a:r>
              <a:rPr lang="id-ID" sz="2000" dirty="0" smtClean="0"/>
              <a:t>siku sedikit lurus.</a:t>
            </a:r>
            <a:endParaRPr lang="id-ID" sz="20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000" dirty="0" smtClean="0"/>
              <a:t>Masukkan </a:t>
            </a:r>
            <a:r>
              <a:rPr lang="id-ID" sz="2000" dirty="0"/>
              <a:t>kepala mendekat ke dada (</a:t>
            </a:r>
            <a:r>
              <a:rPr lang="id-ID" sz="2000" dirty="0" smtClean="0"/>
              <a:t>lihat gambar </a:t>
            </a:r>
            <a:r>
              <a:rPr lang="id-ID" sz="2000" dirty="0"/>
              <a:t>2</a:t>
            </a:r>
            <a:r>
              <a:rPr lang="id-ID" sz="2000" dirty="0" smtClean="0"/>
              <a:t>).</a:t>
            </a:r>
            <a:endParaRPr lang="id-ID" sz="20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000" dirty="0" smtClean="0"/>
              <a:t>Lakukan </a:t>
            </a:r>
            <a:r>
              <a:rPr lang="id-ID" sz="2000" dirty="0"/>
              <a:t>gerak guling depan (lihat gambar 3, 4, 5</a:t>
            </a:r>
            <a:r>
              <a:rPr lang="id-ID" sz="2000" dirty="0" smtClean="0"/>
              <a:t>).</a:t>
            </a:r>
            <a:endParaRPr lang="en-ID" sz="20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6859" y="-489397"/>
            <a:ext cx="7221025" cy="52594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08287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362"/>
            <a:ext cx="12192000" cy="685800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="" xmlns:a16="http://schemas.microsoft.com/office/drawing/2014/main" id="{41548962-069A-51C9-F8A3-D09B990BAC30}"/>
              </a:ext>
            </a:extLst>
          </p:cNvPr>
          <p:cNvSpPr/>
          <p:nvPr/>
        </p:nvSpPr>
        <p:spPr>
          <a:xfrm>
            <a:off x="203915" y="683832"/>
            <a:ext cx="78486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id-ID" sz="2400" b="1" dirty="0">
              <a:solidFill>
                <a:srgbClr val="7030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="" xmlns:a16="http://schemas.microsoft.com/office/drawing/2014/main" id="{3384B60D-36C2-6F66-A1A8-72E7AA160ED0}"/>
              </a:ext>
            </a:extLst>
          </p:cNvPr>
          <p:cNvSpPr/>
          <p:nvPr/>
        </p:nvSpPr>
        <p:spPr>
          <a:xfrm>
            <a:off x="130126" y="1003109"/>
            <a:ext cx="922342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nb-NO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Keterampilan Gerak K</a:t>
            </a:r>
            <a:r>
              <a:rPr lang="id-ID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ombin</a:t>
            </a:r>
            <a:r>
              <a:rPr lang="nb-NO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a</a:t>
            </a:r>
            <a:r>
              <a:rPr lang="id-ID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si</a:t>
            </a:r>
            <a:endParaRPr lang="id-ID" sz="2800" b="1" dirty="0">
              <a:solidFill>
                <a:srgbClr val="7030A0"/>
              </a:solidFill>
              <a:cs typeface="Arial" panose="020B0604020202020204" pitchFamily="34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30126" y="100669"/>
            <a:ext cx="773886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B</a:t>
            </a:r>
            <a:r>
              <a:rPr lang="da-DK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. </a:t>
            </a:r>
            <a:r>
              <a:rPr lang="da-DK" sz="2800" b="1" dirty="0">
                <a:solidFill>
                  <a:srgbClr val="7030A0"/>
                </a:solidFill>
                <a:cs typeface="Arial" panose="020B0604020202020204" pitchFamily="34" charset="0"/>
              </a:rPr>
              <a:t>Keterampilan Gerak Kombinasi </a:t>
            </a:r>
            <a:r>
              <a:rPr lang="id-ID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Guling ke Dep</a:t>
            </a:r>
            <a:r>
              <a:rPr lang="da-DK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a</a:t>
            </a:r>
            <a:r>
              <a:rPr lang="id-ID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n d</a:t>
            </a:r>
            <a:r>
              <a:rPr lang="da-DK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a</a:t>
            </a:r>
            <a:r>
              <a:rPr lang="id-ID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n Guling Lenting</a:t>
            </a:r>
            <a:endParaRPr lang="id-ID" sz="2800" dirty="0">
              <a:solidFill>
                <a:srgbClr val="7030A0"/>
              </a:solidFill>
              <a:cs typeface="Arial" panose="020B0604020202020204" pitchFamily="34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="" xmlns:a16="http://schemas.microsoft.com/office/drawing/2014/main" id="{AAFC1F48-EDE1-E909-56FD-1EF50EB01D1D}"/>
              </a:ext>
            </a:extLst>
          </p:cNvPr>
          <p:cNvSpPr txBox="1"/>
          <p:nvPr/>
        </p:nvSpPr>
        <p:spPr>
          <a:xfrm>
            <a:off x="3735541" y="2008928"/>
            <a:ext cx="7578548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2400" dirty="0"/>
              <a:t>Cara </a:t>
            </a:r>
            <a:r>
              <a:rPr lang="id-ID" sz="2400" dirty="0" smtClean="0"/>
              <a:t>melakukan </a:t>
            </a:r>
            <a:r>
              <a:rPr lang="id-ID" sz="2400" dirty="0"/>
              <a:t>kombinasi guling depan </a:t>
            </a:r>
            <a:r>
              <a:rPr lang="id-ID" sz="2400" dirty="0" smtClean="0"/>
              <a:t>dan guling lenting:</a:t>
            </a:r>
            <a:endParaRPr lang="id-ID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sv-SE" sz="2400" dirty="0"/>
              <a:t>Berdiri tegak, kedua kaki rapat, kedua tangan lurus </a:t>
            </a:r>
            <a:r>
              <a:rPr lang="sv-SE" sz="2400" dirty="0" smtClean="0"/>
              <a:t>ke</a:t>
            </a:r>
            <a:r>
              <a:rPr lang="id-ID" sz="2400" dirty="0" smtClean="0"/>
              <a:t> </a:t>
            </a:r>
            <a:r>
              <a:rPr lang="sv-SE" sz="2400" dirty="0" smtClean="0"/>
              <a:t>atas</a:t>
            </a:r>
            <a:r>
              <a:rPr lang="sv-SE" sz="2400" dirty="0"/>
              <a:t>, dan telapak tangan </a:t>
            </a:r>
            <a:r>
              <a:rPr lang="sv-SE" sz="2400" dirty="0" smtClean="0"/>
              <a:t>terbuka.</a:t>
            </a:r>
            <a:endParaRPr lang="id-ID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sv-SE" sz="2400" dirty="0" smtClean="0"/>
              <a:t>Pandangan </a:t>
            </a:r>
            <a:r>
              <a:rPr lang="sv-SE" sz="2400" dirty="0"/>
              <a:t>ke tempat kedua tangan akan </a:t>
            </a:r>
            <a:r>
              <a:rPr lang="sv-SE" sz="2400" dirty="0" smtClean="0"/>
              <a:t>bertumpu</a:t>
            </a:r>
            <a:r>
              <a:rPr lang="id-ID" sz="2400" dirty="0" smtClean="0"/>
              <a:t>.</a:t>
            </a:r>
            <a:endParaRPr lang="en-ID" sz="2400" dirty="0"/>
          </a:p>
        </p:txBody>
      </p:sp>
      <p:sp>
        <p:nvSpPr>
          <p:cNvPr id="13" name="TextBox 12">
            <a:extLst>
              <a:ext uri="{FF2B5EF4-FFF2-40B4-BE49-F238E27FC236}">
                <a16:creationId xmlns="" xmlns:a16="http://schemas.microsoft.com/office/drawing/2014/main" id="{AAFC1F48-EDE1-E909-56FD-1EF50EB01D1D}"/>
              </a:ext>
            </a:extLst>
          </p:cNvPr>
          <p:cNvSpPr txBox="1"/>
          <p:nvPr/>
        </p:nvSpPr>
        <p:spPr>
          <a:xfrm>
            <a:off x="3735541" y="4324460"/>
            <a:ext cx="8119461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2400" dirty="0"/>
              <a:t>Cara </a:t>
            </a:r>
            <a:r>
              <a:rPr lang="id-ID" sz="2400" dirty="0" smtClean="0"/>
              <a:t>melakukan sikap bertumpu pada tangan:</a:t>
            </a:r>
            <a:endParaRPr lang="id-ID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400" dirty="0"/>
              <a:t>Turunkan kedua tangan diikuti dengan gerak </a:t>
            </a:r>
            <a:r>
              <a:rPr lang="id-ID" sz="2400" dirty="0" smtClean="0"/>
              <a:t>tubuh.</a:t>
            </a:r>
            <a:endParaRPr lang="id-ID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400" dirty="0" smtClean="0"/>
              <a:t>Pastikan </a:t>
            </a:r>
            <a:r>
              <a:rPr lang="id-ID" sz="2400" dirty="0"/>
              <a:t>kedua telapak tangan bertumpu pada </a:t>
            </a:r>
            <a:r>
              <a:rPr lang="id-ID" sz="2400" dirty="0" smtClean="0"/>
              <a:t>atas matras.</a:t>
            </a:r>
            <a:endParaRPr lang="id-ID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400" dirty="0" smtClean="0"/>
              <a:t>Tempelkan </a:t>
            </a:r>
            <a:r>
              <a:rPr lang="id-ID" sz="2400" dirty="0"/>
              <a:t>dagu ke dada, pandangan ke perut, </a:t>
            </a:r>
            <a:r>
              <a:rPr lang="id-ID" sz="2400" dirty="0" smtClean="0"/>
              <a:t>lutut tetap </a:t>
            </a:r>
            <a:r>
              <a:rPr lang="id-ID" sz="2400" dirty="0"/>
              <a:t>lurus, dorong tubuh sedikit ke depan </a:t>
            </a:r>
            <a:r>
              <a:rPr lang="id-ID" sz="2400" dirty="0" smtClean="0"/>
              <a:t>sehingga tumpuan </a:t>
            </a:r>
            <a:r>
              <a:rPr lang="id-ID" sz="2400" dirty="0"/>
              <a:t>berada pada kedua telapak tangan dan </a:t>
            </a:r>
            <a:r>
              <a:rPr lang="id-ID" sz="2400" dirty="0" smtClean="0"/>
              <a:t>ujung jari kaki.</a:t>
            </a:r>
            <a:endParaRPr lang="en-ID" sz="24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6524" y="1258143"/>
            <a:ext cx="2162171" cy="3283958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8591" y="4410173"/>
            <a:ext cx="1789952" cy="25484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03747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="" xmlns:a16="http://schemas.microsoft.com/office/drawing/2014/main" id="{41548962-069A-51C9-F8A3-D09B990BAC30}"/>
              </a:ext>
            </a:extLst>
          </p:cNvPr>
          <p:cNvSpPr/>
          <p:nvPr/>
        </p:nvSpPr>
        <p:spPr>
          <a:xfrm>
            <a:off x="203915" y="683832"/>
            <a:ext cx="78486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id-ID" sz="2400" b="1" dirty="0">
              <a:solidFill>
                <a:srgbClr val="7030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="" xmlns:a16="http://schemas.microsoft.com/office/drawing/2014/main" id="{3384B60D-36C2-6F66-A1A8-72E7AA160ED0}"/>
              </a:ext>
            </a:extLst>
          </p:cNvPr>
          <p:cNvSpPr/>
          <p:nvPr/>
        </p:nvSpPr>
        <p:spPr>
          <a:xfrm>
            <a:off x="203915" y="243318"/>
            <a:ext cx="922342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nb-NO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Keterampilan Gerak K</a:t>
            </a:r>
            <a:r>
              <a:rPr lang="id-ID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ombin</a:t>
            </a:r>
            <a:r>
              <a:rPr lang="nb-NO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a</a:t>
            </a:r>
            <a:r>
              <a:rPr lang="id-ID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si</a:t>
            </a:r>
            <a:endParaRPr lang="id-ID" sz="2800" b="1" dirty="0">
              <a:solidFill>
                <a:srgbClr val="7030A0"/>
              </a:solidFill>
              <a:cs typeface="Arial" panose="020B0604020202020204" pitchFamily="34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="" xmlns:a16="http://schemas.microsoft.com/office/drawing/2014/main" id="{AAFC1F48-EDE1-E909-56FD-1EF50EB01D1D}"/>
              </a:ext>
            </a:extLst>
          </p:cNvPr>
          <p:cNvSpPr txBox="1"/>
          <p:nvPr/>
        </p:nvSpPr>
        <p:spPr>
          <a:xfrm>
            <a:off x="3853598" y="1373389"/>
            <a:ext cx="8338402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2400" dirty="0"/>
              <a:t>Cara </a:t>
            </a:r>
            <a:r>
              <a:rPr lang="id-ID" sz="2400" dirty="0" smtClean="0"/>
              <a:t>melakukan sikap</a:t>
            </a:r>
            <a:r>
              <a:rPr lang="id-ID" sz="2400" dirty="0"/>
              <a:t> </a:t>
            </a:r>
            <a:r>
              <a:rPr lang="id-ID" sz="2400" dirty="0" smtClean="0"/>
              <a:t>bertumpu </a:t>
            </a:r>
            <a:r>
              <a:rPr lang="id-ID" sz="2400" dirty="0"/>
              <a:t>pada </a:t>
            </a:r>
            <a:r>
              <a:rPr lang="id-ID" sz="2400" dirty="0" smtClean="0"/>
              <a:t>kepala:</a:t>
            </a:r>
            <a:endParaRPr lang="id-ID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400" dirty="0"/>
              <a:t>Tekuk/lipat kedua siku tangan sehingga </a:t>
            </a:r>
            <a:r>
              <a:rPr lang="id-ID" sz="2400" dirty="0" smtClean="0"/>
              <a:t>tengkuk bertumpu </a:t>
            </a:r>
            <a:r>
              <a:rPr lang="id-ID" sz="2400" dirty="0"/>
              <a:t>di </a:t>
            </a:r>
            <a:r>
              <a:rPr lang="id-ID" sz="2400" dirty="0" smtClean="0"/>
              <a:t>matras.</a:t>
            </a:r>
            <a:endParaRPr lang="id-ID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400" dirty="0" smtClean="0"/>
              <a:t>Tundukkan </a:t>
            </a:r>
            <a:r>
              <a:rPr lang="id-ID" sz="2400" dirty="0"/>
              <a:t>kepala hingga dagu menyentuh </a:t>
            </a:r>
            <a:r>
              <a:rPr lang="id-ID" sz="2400" dirty="0" smtClean="0"/>
              <a:t>dada.</a:t>
            </a:r>
            <a:endParaRPr lang="id-ID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400" dirty="0" smtClean="0"/>
              <a:t>Saat </a:t>
            </a:r>
            <a:r>
              <a:rPr lang="id-ID" sz="2400" dirty="0"/>
              <a:t>kepala belakang menyentuh matras, </a:t>
            </a:r>
            <a:r>
              <a:rPr lang="id-ID" sz="2400" dirty="0" smtClean="0"/>
              <a:t>pertahankan posisi </a:t>
            </a:r>
            <a:r>
              <a:rPr lang="id-ID" sz="2400" dirty="0"/>
              <a:t>tubuh dengan </a:t>
            </a:r>
            <a:r>
              <a:rPr lang="id-ID" sz="2400" dirty="0" smtClean="0"/>
              <a:t>seimbang.</a:t>
            </a:r>
            <a:endParaRPr lang="en-ID" sz="2400" dirty="0"/>
          </a:p>
        </p:txBody>
      </p:sp>
      <p:sp>
        <p:nvSpPr>
          <p:cNvPr id="13" name="TextBox 12">
            <a:extLst>
              <a:ext uri="{FF2B5EF4-FFF2-40B4-BE49-F238E27FC236}">
                <a16:creationId xmlns="" xmlns:a16="http://schemas.microsoft.com/office/drawing/2014/main" id="{AAFC1F48-EDE1-E909-56FD-1EF50EB01D1D}"/>
              </a:ext>
            </a:extLst>
          </p:cNvPr>
          <p:cNvSpPr txBox="1"/>
          <p:nvPr/>
        </p:nvSpPr>
        <p:spPr>
          <a:xfrm>
            <a:off x="3853598" y="4455327"/>
            <a:ext cx="8119461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2400" dirty="0"/>
              <a:t>Cara </a:t>
            </a:r>
            <a:r>
              <a:rPr lang="id-ID" sz="2400" dirty="0" smtClean="0"/>
              <a:t>melakukan </a:t>
            </a:r>
            <a:r>
              <a:rPr lang="id-ID" sz="2400" dirty="0"/>
              <a:t>sikap bertumpu pada </a:t>
            </a:r>
            <a:r>
              <a:rPr lang="id-ID" sz="2400" dirty="0" smtClean="0"/>
              <a:t>tengkuk:</a:t>
            </a:r>
            <a:endParaRPr lang="id-ID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sz="2400" dirty="0" err="1"/>
              <a:t>Kedua</a:t>
            </a:r>
            <a:r>
              <a:rPr lang="es-ES" sz="2400" dirty="0"/>
              <a:t> </a:t>
            </a:r>
            <a:r>
              <a:rPr lang="es-ES" sz="2400" dirty="0" err="1"/>
              <a:t>siku</a:t>
            </a:r>
            <a:r>
              <a:rPr lang="es-ES" sz="2400" dirty="0"/>
              <a:t> tangan dan </a:t>
            </a:r>
            <a:r>
              <a:rPr lang="es-ES" sz="2400" dirty="0" err="1"/>
              <a:t>tengkuk</a:t>
            </a:r>
            <a:r>
              <a:rPr lang="es-ES" sz="2400" dirty="0"/>
              <a:t> </a:t>
            </a:r>
            <a:r>
              <a:rPr lang="es-ES" sz="2400" dirty="0" err="1"/>
              <a:t>bertumpu</a:t>
            </a:r>
            <a:r>
              <a:rPr lang="es-ES" sz="2400" dirty="0"/>
              <a:t> pada </a:t>
            </a:r>
            <a:r>
              <a:rPr lang="es-ES" sz="2400" dirty="0" err="1" smtClean="0"/>
              <a:t>matras</a:t>
            </a:r>
            <a:r>
              <a:rPr lang="id-ID" sz="2400" dirty="0" smtClean="0"/>
              <a:t>.</a:t>
            </a:r>
            <a:endParaRPr lang="en-ID" sz="240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3075" y="1346463"/>
            <a:ext cx="3429630" cy="23602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182" y="3823655"/>
            <a:ext cx="4141416" cy="24433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1412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="" xmlns:a16="http://schemas.microsoft.com/office/drawing/2014/main" id="{41548962-069A-51C9-F8A3-D09B990BAC30}"/>
              </a:ext>
            </a:extLst>
          </p:cNvPr>
          <p:cNvSpPr/>
          <p:nvPr/>
        </p:nvSpPr>
        <p:spPr>
          <a:xfrm>
            <a:off x="203915" y="683832"/>
            <a:ext cx="78486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id-ID" sz="2400" b="1" dirty="0">
              <a:solidFill>
                <a:srgbClr val="7030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="" xmlns:a16="http://schemas.microsoft.com/office/drawing/2014/main" id="{3384B60D-36C2-6F66-A1A8-72E7AA160ED0}"/>
              </a:ext>
            </a:extLst>
          </p:cNvPr>
          <p:cNvSpPr/>
          <p:nvPr/>
        </p:nvSpPr>
        <p:spPr>
          <a:xfrm>
            <a:off x="203915" y="80306"/>
            <a:ext cx="514081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nb-NO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Keterampilan Gerak K</a:t>
            </a:r>
            <a:r>
              <a:rPr lang="id-ID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ombin</a:t>
            </a:r>
            <a:r>
              <a:rPr lang="nb-NO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a</a:t>
            </a:r>
            <a:r>
              <a:rPr lang="id-ID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si</a:t>
            </a:r>
            <a:endParaRPr lang="id-ID" sz="2800" b="1" dirty="0">
              <a:solidFill>
                <a:srgbClr val="7030A0"/>
              </a:solidFill>
              <a:cs typeface="Arial" panose="020B0604020202020204" pitchFamily="34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="" xmlns:a16="http://schemas.microsoft.com/office/drawing/2014/main" id="{AAFC1F48-EDE1-E909-56FD-1EF50EB01D1D}"/>
              </a:ext>
            </a:extLst>
          </p:cNvPr>
          <p:cNvSpPr txBox="1"/>
          <p:nvPr/>
        </p:nvSpPr>
        <p:spPr>
          <a:xfrm>
            <a:off x="3172274" y="1018023"/>
            <a:ext cx="8338402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2400" dirty="0"/>
              <a:t>Cara </a:t>
            </a:r>
            <a:r>
              <a:rPr lang="id-ID" sz="2400" dirty="0" smtClean="0"/>
              <a:t>melakukan gerak menolak </a:t>
            </a:r>
            <a:r>
              <a:rPr lang="id-ID" sz="2400" dirty="0"/>
              <a:t>dan </a:t>
            </a:r>
            <a:r>
              <a:rPr lang="id-ID" sz="2400" dirty="0" smtClean="0"/>
              <a:t>mengayun:</a:t>
            </a:r>
            <a:endParaRPr lang="id-ID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400" dirty="0"/>
              <a:t>Saat tengkuk menyentuh lantai, kedua kaki </a:t>
            </a:r>
            <a:r>
              <a:rPr lang="id-ID" sz="2400" dirty="0" smtClean="0"/>
              <a:t>segera diayun </a:t>
            </a:r>
            <a:r>
              <a:rPr lang="id-ID" sz="2400" dirty="0"/>
              <a:t>ke atas depan bersamaan dengan </a:t>
            </a:r>
            <a:r>
              <a:rPr lang="id-ID" sz="2400" dirty="0" smtClean="0"/>
              <a:t>mendorong kedua </a:t>
            </a:r>
            <a:r>
              <a:rPr lang="id-ID" sz="2400" dirty="0"/>
              <a:t>telapak tangan dengan </a:t>
            </a:r>
            <a:r>
              <a:rPr lang="id-ID" sz="2400" dirty="0" smtClean="0"/>
              <a:t>kuat.</a:t>
            </a:r>
            <a:endParaRPr lang="en-ID" sz="2400" dirty="0"/>
          </a:p>
        </p:txBody>
      </p:sp>
      <p:sp>
        <p:nvSpPr>
          <p:cNvPr id="13" name="TextBox 12">
            <a:extLst>
              <a:ext uri="{FF2B5EF4-FFF2-40B4-BE49-F238E27FC236}">
                <a16:creationId xmlns="" xmlns:a16="http://schemas.microsoft.com/office/drawing/2014/main" id="{AAFC1F48-EDE1-E909-56FD-1EF50EB01D1D}"/>
              </a:ext>
            </a:extLst>
          </p:cNvPr>
          <p:cNvSpPr txBox="1"/>
          <p:nvPr/>
        </p:nvSpPr>
        <p:spPr>
          <a:xfrm>
            <a:off x="3172275" y="3047441"/>
            <a:ext cx="6113394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2400" dirty="0"/>
              <a:t>Cara </a:t>
            </a:r>
            <a:r>
              <a:rPr lang="id-ID" sz="2400" dirty="0" smtClean="0"/>
              <a:t>melakukan gerak melenting:</a:t>
            </a:r>
            <a:endParaRPr lang="id-ID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400" dirty="0"/>
              <a:t>Dorong kedua tangan </a:t>
            </a:r>
            <a:r>
              <a:rPr lang="id-ID" sz="2400" dirty="0" smtClean="0"/>
              <a:t>sekuat-kuatnya.</a:t>
            </a:r>
            <a:endParaRPr lang="id-ID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400" dirty="0" smtClean="0"/>
              <a:t>Saat </a:t>
            </a:r>
            <a:r>
              <a:rPr lang="id-ID" sz="2400" dirty="0"/>
              <a:t>tubuh melenting, tetap jaga keseimbangan </a:t>
            </a:r>
            <a:r>
              <a:rPr lang="id-ID" sz="2400" dirty="0" smtClean="0"/>
              <a:t>tubuh hingga mendarat.</a:t>
            </a:r>
            <a:endParaRPr lang="en-ID" sz="2400" dirty="0"/>
          </a:p>
        </p:txBody>
      </p:sp>
      <p:sp>
        <p:nvSpPr>
          <p:cNvPr id="11" name="TextBox 10">
            <a:extLst>
              <a:ext uri="{FF2B5EF4-FFF2-40B4-BE49-F238E27FC236}">
                <a16:creationId xmlns="" xmlns:a16="http://schemas.microsoft.com/office/drawing/2014/main" id="{AAFC1F48-EDE1-E909-56FD-1EF50EB01D1D}"/>
              </a:ext>
            </a:extLst>
          </p:cNvPr>
          <p:cNvSpPr txBox="1"/>
          <p:nvPr/>
        </p:nvSpPr>
        <p:spPr>
          <a:xfrm>
            <a:off x="3172274" y="5092321"/>
            <a:ext cx="8119461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2400" dirty="0"/>
              <a:t>Cara </a:t>
            </a:r>
            <a:r>
              <a:rPr lang="id-ID" sz="2400" dirty="0" smtClean="0"/>
              <a:t>melakukan gerak pendaratan:</a:t>
            </a:r>
            <a:endParaRPr lang="id-ID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400" dirty="0"/>
              <a:t>Dorong kedua tangan sekuat-kuatnya secara </a:t>
            </a:r>
            <a:r>
              <a:rPr lang="id-ID" sz="2400" dirty="0" smtClean="0"/>
              <a:t>maksimal.</a:t>
            </a:r>
            <a:endParaRPr lang="id-ID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400" dirty="0" smtClean="0"/>
              <a:t>Saat </a:t>
            </a:r>
            <a:r>
              <a:rPr lang="id-ID" sz="2400" dirty="0"/>
              <a:t>tubuh melenting, tetap jaga keseimbangan </a:t>
            </a:r>
            <a:r>
              <a:rPr lang="id-ID" sz="2400" dirty="0" smtClean="0"/>
              <a:t>hingga mendarat.</a:t>
            </a:r>
            <a:endParaRPr lang="en-ID" sz="24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8830" y="417510"/>
            <a:ext cx="2804239" cy="2240899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506" y="2346458"/>
            <a:ext cx="2905555" cy="2015544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3341" y="3891360"/>
            <a:ext cx="1906764" cy="2966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48186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1635" y="387174"/>
            <a:ext cx="8641098" cy="6294133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="" xmlns:a16="http://schemas.microsoft.com/office/drawing/2014/main" id="{41548962-069A-51C9-F8A3-D09B990BAC30}"/>
              </a:ext>
            </a:extLst>
          </p:cNvPr>
          <p:cNvSpPr/>
          <p:nvPr/>
        </p:nvSpPr>
        <p:spPr>
          <a:xfrm>
            <a:off x="203915" y="683832"/>
            <a:ext cx="78486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id-ID" sz="2400" b="1" dirty="0">
              <a:solidFill>
                <a:srgbClr val="7030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="" xmlns:a16="http://schemas.microsoft.com/office/drawing/2014/main" id="{3384B60D-36C2-6F66-A1A8-72E7AA160ED0}"/>
              </a:ext>
            </a:extLst>
          </p:cNvPr>
          <p:cNvSpPr/>
          <p:nvPr/>
        </p:nvSpPr>
        <p:spPr>
          <a:xfrm>
            <a:off x="203915" y="387174"/>
            <a:ext cx="922342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nb-NO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Keterampilan Gerak K</a:t>
            </a:r>
            <a:r>
              <a:rPr lang="id-ID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ombin</a:t>
            </a:r>
            <a:r>
              <a:rPr lang="nb-NO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a</a:t>
            </a:r>
            <a:r>
              <a:rPr lang="id-ID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si</a:t>
            </a:r>
            <a:endParaRPr lang="id-ID" sz="2800" b="1" dirty="0">
              <a:solidFill>
                <a:srgbClr val="7030A0"/>
              </a:solidFill>
              <a:cs typeface="Arial" panose="020B0604020202020204" pitchFamily="34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="" xmlns:a16="http://schemas.microsoft.com/office/drawing/2014/main" id="{AAFC1F48-EDE1-E909-56FD-1EF50EB01D1D}"/>
              </a:ext>
            </a:extLst>
          </p:cNvPr>
          <p:cNvSpPr txBox="1"/>
          <p:nvPr/>
        </p:nvSpPr>
        <p:spPr>
          <a:xfrm>
            <a:off x="1722803" y="5824169"/>
            <a:ext cx="833840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d-ID" sz="2400" dirty="0"/>
              <a:t>g</a:t>
            </a:r>
            <a:r>
              <a:rPr lang="id-ID" sz="2400" dirty="0" smtClean="0"/>
              <a:t>erak </a:t>
            </a:r>
            <a:r>
              <a:rPr lang="id-ID" sz="2400" dirty="0"/>
              <a:t>kombinasi guling </a:t>
            </a:r>
            <a:r>
              <a:rPr lang="id-ID" sz="2400" dirty="0" smtClean="0"/>
              <a:t>ke depan </a:t>
            </a:r>
            <a:r>
              <a:rPr lang="id-ID" sz="2400" dirty="0"/>
              <a:t>dan guling </a:t>
            </a:r>
            <a:r>
              <a:rPr lang="id-ID" sz="2400" dirty="0" smtClean="0"/>
              <a:t>lenting</a:t>
            </a:r>
            <a:endParaRPr lang="en-ID" sz="2400" dirty="0"/>
          </a:p>
        </p:txBody>
      </p:sp>
    </p:spTree>
    <p:extLst>
      <p:ext uri="{BB962C8B-B14F-4D97-AF65-F5344CB8AC3E}">
        <p14:creationId xmlns:p14="http://schemas.microsoft.com/office/powerpoint/2010/main" val="38322895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="" xmlns:a16="http://schemas.microsoft.com/office/drawing/2014/main" id="{41548962-069A-51C9-F8A3-D09B990BAC30}"/>
              </a:ext>
            </a:extLst>
          </p:cNvPr>
          <p:cNvSpPr/>
          <p:nvPr/>
        </p:nvSpPr>
        <p:spPr>
          <a:xfrm>
            <a:off x="203915" y="683832"/>
            <a:ext cx="78486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id-ID" sz="2400" b="1" dirty="0">
              <a:solidFill>
                <a:srgbClr val="7030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30126" y="166738"/>
            <a:ext cx="773886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C</a:t>
            </a:r>
            <a:r>
              <a:rPr lang="da-DK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. </a:t>
            </a:r>
            <a:r>
              <a:rPr lang="da-DK" sz="2800" b="1" dirty="0">
                <a:solidFill>
                  <a:srgbClr val="7030A0"/>
                </a:solidFill>
                <a:cs typeface="Arial" panose="020B0604020202020204" pitchFamily="34" charset="0"/>
              </a:rPr>
              <a:t>Keterampilan Gerak Kombinasi </a:t>
            </a:r>
            <a:r>
              <a:rPr lang="nl-NL" sz="2800" b="1" dirty="0">
                <a:solidFill>
                  <a:srgbClr val="7030A0"/>
                </a:solidFill>
                <a:cs typeface="Arial" panose="020B0604020202020204" pitchFamily="34" charset="0"/>
              </a:rPr>
              <a:t>Guling </a:t>
            </a:r>
            <a:r>
              <a:rPr lang="nl-NL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Belakang</a:t>
            </a:r>
            <a:r>
              <a:rPr lang="id-ID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 </a:t>
            </a:r>
            <a:r>
              <a:rPr lang="nl-NL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Jongkok </a:t>
            </a:r>
            <a:r>
              <a:rPr lang="nl-NL" sz="2800" b="1" dirty="0">
                <a:solidFill>
                  <a:srgbClr val="7030A0"/>
                </a:solidFill>
                <a:cs typeface="Arial" panose="020B0604020202020204" pitchFamily="34" charset="0"/>
              </a:rPr>
              <a:t>dan Guling Belakang Kaki </a:t>
            </a:r>
            <a:r>
              <a:rPr lang="nl-NL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Lurus</a:t>
            </a:r>
            <a:endParaRPr lang="id-ID" sz="2800" dirty="0">
              <a:solidFill>
                <a:srgbClr val="7030A0"/>
              </a:solidFill>
              <a:cs typeface="Arial" panose="020B0604020202020204" pitchFamily="34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="" xmlns:a16="http://schemas.microsoft.com/office/drawing/2014/main" id="{AAFC1F48-EDE1-E909-56FD-1EF50EB01D1D}"/>
              </a:ext>
            </a:extLst>
          </p:cNvPr>
          <p:cNvSpPr txBox="1"/>
          <p:nvPr/>
        </p:nvSpPr>
        <p:spPr>
          <a:xfrm>
            <a:off x="1288822" y="5089190"/>
            <a:ext cx="10309815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2400" dirty="0"/>
              <a:t>Gerak kombinasi guling belakang jongkok dan </a:t>
            </a:r>
            <a:r>
              <a:rPr lang="id-ID" sz="2400" dirty="0" smtClean="0"/>
              <a:t>guling belakang</a:t>
            </a:r>
            <a:r>
              <a:rPr lang="id-ID" sz="2400" dirty="0"/>
              <a:t> </a:t>
            </a:r>
            <a:r>
              <a:rPr lang="id-ID" sz="2400" dirty="0" smtClean="0"/>
              <a:t>kaki </a:t>
            </a:r>
            <a:r>
              <a:rPr lang="id-ID" sz="2400" dirty="0"/>
              <a:t>lurus dilakukan secara bertahap, dari </a:t>
            </a:r>
            <a:r>
              <a:rPr lang="id-ID" sz="2400" dirty="0" smtClean="0"/>
              <a:t>sikap awal</a:t>
            </a:r>
            <a:r>
              <a:rPr lang="id-ID" sz="2400" dirty="0"/>
              <a:t>, </a:t>
            </a:r>
            <a:r>
              <a:rPr lang="id-ID" sz="2400" dirty="0" smtClean="0"/>
              <a:t>pelaksanaan atau </a:t>
            </a:r>
            <a:r>
              <a:rPr lang="id-ID" sz="2400" dirty="0"/>
              <a:t>berguling, dan </a:t>
            </a:r>
            <a:r>
              <a:rPr lang="id-ID" sz="2400" dirty="0" smtClean="0"/>
              <a:t>pendaratan.</a:t>
            </a:r>
            <a:endParaRPr lang="en-ID" sz="24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915" y="1287583"/>
            <a:ext cx="5905588" cy="4301601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44352" y="864367"/>
            <a:ext cx="6186140" cy="45059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80483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="" xmlns:a16="http://schemas.microsoft.com/office/drawing/2014/main" id="{41548962-069A-51C9-F8A3-D09B990BAC30}"/>
              </a:ext>
            </a:extLst>
          </p:cNvPr>
          <p:cNvSpPr/>
          <p:nvPr/>
        </p:nvSpPr>
        <p:spPr>
          <a:xfrm>
            <a:off x="203915" y="683832"/>
            <a:ext cx="78486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id-ID" sz="2400" b="1" dirty="0">
              <a:solidFill>
                <a:srgbClr val="7030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="" xmlns:a16="http://schemas.microsoft.com/office/drawing/2014/main" id="{58C22683-9FC9-E58D-7754-E6B3F9504B77}"/>
              </a:ext>
            </a:extLst>
          </p:cNvPr>
          <p:cNvSpPr/>
          <p:nvPr/>
        </p:nvSpPr>
        <p:spPr>
          <a:xfrm>
            <a:off x="132811" y="133075"/>
            <a:ext cx="856659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Menganalisis </a:t>
            </a:r>
            <a:r>
              <a:rPr lang="da-DK" sz="2800" b="1" dirty="0">
                <a:solidFill>
                  <a:srgbClr val="7030A0"/>
                </a:solidFill>
                <a:cs typeface="Arial" panose="020B0604020202020204" pitchFamily="34" charset="0"/>
              </a:rPr>
              <a:t>Gerak Kombinasi </a:t>
            </a:r>
            <a:r>
              <a:rPr lang="nl-NL" sz="2800" b="1" dirty="0">
                <a:solidFill>
                  <a:srgbClr val="7030A0"/>
                </a:solidFill>
                <a:cs typeface="Arial" panose="020B0604020202020204" pitchFamily="34" charset="0"/>
              </a:rPr>
              <a:t>Guling Belakang</a:t>
            </a:r>
            <a:r>
              <a:rPr lang="id-ID" sz="2800" b="1" dirty="0">
                <a:solidFill>
                  <a:srgbClr val="7030A0"/>
                </a:solidFill>
                <a:cs typeface="Arial" panose="020B0604020202020204" pitchFamily="34" charset="0"/>
              </a:rPr>
              <a:t> </a:t>
            </a:r>
            <a:r>
              <a:rPr lang="nl-NL" sz="2800" b="1" dirty="0">
                <a:solidFill>
                  <a:srgbClr val="7030A0"/>
                </a:solidFill>
                <a:cs typeface="Arial" panose="020B0604020202020204" pitchFamily="34" charset="0"/>
              </a:rPr>
              <a:t>Jongkok dan Guling Belakang Kaki Lurus</a:t>
            </a:r>
            <a:endParaRPr lang="id-ID" sz="2800" b="1" dirty="0">
              <a:solidFill>
                <a:srgbClr val="7030A0"/>
              </a:solidFill>
              <a:cs typeface="Arial" panose="020B060402020202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="" xmlns:a16="http://schemas.microsoft.com/office/drawing/2014/main" id="{AAFC1F48-EDE1-E909-56FD-1EF50EB01D1D}"/>
              </a:ext>
            </a:extLst>
          </p:cNvPr>
          <p:cNvSpPr txBox="1"/>
          <p:nvPr/>
        </p:nvSpPr>
        <p:spPr>
          <a:xfrm>
            <a:off x="4131972" y="1751372"/>
            <a:ext cx="8186670" cy="48320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2200" dirty="0"/>
              <a:t>Cara </a:t>
            </a:r>
            <a:r>
              <a:rPr lang="id-ID" sz="2200" dirty="0" smtClean="0"/>
              <a:t>melakukan gerak </a:t>
            </a:r>
            <a:r>
              <a:rPr lang="id-ID" sz="2200" dirty="0"/>
              <a:t>kombinasi guling belakang jongkok </a:t>
            </a:r>
            <a:r>
              <a:rPr lang="id-ID" sz="2200" dirty="0" smtClean="0"/>
              <a:t>dan berguling </a:t>
            </a:r>
            <a:r>
              <a:rPr lang="id-ID" sz="2200" dirty="0"/>
              <a:t>belakang </a:t>
            </a:r>
            <a:r>
              <a:rPr lang="id-ID" sz="2200" dirty="0" smtClean="0"/>
              <a:t>lurus:</a:t>
            </a:r>
            <a:endParaRPr lang="id-ID" sz="22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200" dirty="0"/>
              <a:t>Berdiri tegak dengan kedua kaki </a:t>
            </a:r>
            <a:r>
              <a:rPr lang="id-ID" sz="2200" dirty="0" smtClean="0"/>
              <a:t>rapat.</a:t>
            </a:r>
            <a:endParaRPr lang="id-ID" sz="22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200" dirty="0" smtClean="0"/>
              <a:t>Kedua </a:t>
            </a:r>
            <a:r>
              <a:rPr lang="id-ID" sz="2200" dirty="0"/>
              <a:t>tangan lurus ke atas, telapak tangan terbuka (</a:t>
            </a:r>
            <a:r>
              <a:rPr lang="id-ID" sz="2200" dirty="0" smtClean="0"/>
              <a:t>perhatikan</a:t>
            </a:r>
            <a:r>
              <a:rPr lang="id-ID" sz="2200" dirty="0"/>
              <a:t> </a:t>
            </a:r>
            <a:r>
              <a:rPr lang="id-ID" sz="2200" dirty="0" smtClean="0"/>
              <a:t>gambar </a:t>
            </a:r>
            <a:r>
              <a:rPr lang="id-ID" sz="2200" dirty="0"/>
              <a:t>8.16</a:t>
            </a:r>
            <a:r>
              <a:rPr lang="id-ID" sz="2200" dirty="0" smtClean="0"/>
              <a:t>).</a:t>
            </a:r>
            <a:endParaRPr lang="id-ID" sz="22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200" dirty="0" smtClean="0"/>
              <a:t>Pandangan </a:t>
            </a:r>
            <a:r>
              <a:rPr lang="id-ID" sz="2200" dirty="0"/>
              <a:t>tertuju ke tempat kedua </a:t>
            </a:r>
            <a:r>
              <a:rPr lang="id-ID" sz="2200" dirty="0" smtClean="0"/>
              <a:t>tangan akan bertumpu.</a:t>
            </a:r>
            <a:endParaRPr lang="id-ID" sz="22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200" dirty="0" smtClean="0"/>
              <a:t>Turunkan </a:t>
            </a:r>
            <a:r>
              <a:rPr lang="id-ID" sz="2200" dirty="0"/>
              <a:t>kedua tangan diikuti gerak </a:t>
            </a:r>
            <a:r>
              <a:rPr lang="id-ID" sz="2200" dirty="0" smtClean="0"/>
              <a:t>tubuh.Pastikan kedua telapak </a:t>
            </a:r>
            <a:r>
              <a:rPr lang="id-ID" sz="2200" dirty="0"/>
              <a:t>tangan bertumpu di atas </a:t>
            </a:r>
            <a:r>
              <a:rPr lang="id-ID" sz="2200" dirty="0" smtClean="0"/>
              <a:t>matras.</a:t>
            </a:r>
            <a:endParaRPr lang="id-ID" sz="22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200" dirty="0" smtClean="0"/>
              <a:t>Tempelkan </a:t>
            </a:r>
            <a:r>
              <a:rPr lang="id-ID" sz="2200" dirty="0"/>
              <a:t>dagu ke dada, pandangan ke arah </a:t>
            </a:r>
            <a:r>
              <a:rPr lang="id-ID" sz="2200" dirty="0" smtClean="0"/>
              <a:t>perut.</a:t>
            </a:r>
            <a:endParaRPr lang="id-ID" sz="22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200" dirty="0" smtClean="0"/>
              <a:t>Lutut </a:t>
            </a:r>
            <a:r>
              <a:rPr lang="id-ID" sz="2200" dirty="0"/>
              <a:t>tetap lurus, dorong tubuh sedikit ke belakang </a:t>
            </a:r>
            <a:r>
              <a:rPr lang="id-ID" sz="2200" dirty="0" smtClean="0"/>
              <a:t>sehingga tumpuan </a:t>
            </a:r>
            <a:r>
              <a:rPr lang="id-ID" sz="2200" dirty="0"/>
              <a:t>ada pada kedua telapak tangan dan tumit (</a:t>
            </a:r>
            <a:r>
              <a:rPr lang="id-ID" sz="2200" dirty="0" smtClean="0"/>
              <a:t>perhatikan gambar </a:t>
            </a:r>
            <a:r>
              <a:rPr lang="id-ID" sz="2200" dirty="0"/>
              <a:t>8.17</a:t>
            </a:r>
            <a:r>
              <a:rPr lang="id-ID" sz="2200" dirty="0" smtClean="0"/>
              <a:t>).</a:t>
            </a:r>
            <a:endParaRPr lang="id-ID" sz="22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200" dirty="0" smtClean="0"/>
              <a:t>Rebahkan </a:t>
            </a:r>
            <a:r>
              <a:rPr lang="id-ID" sz="2200" dirty="0"/>
              <a:t>tubuh ke belakang dengan duduk selonjor, </a:t>
            </a:r>
            <a:r>
              <a:rPr lang="id-ID" sz="2200" dirty="0" smtClean="0"/>
              <a:t>kedua tangan </a:t>
            </a:r>
            <a:r>
              <a:rPr lang="id-ID" sz="2200" dirty="0"/>
              <a:t>menumpu (perhatikan gambar 8.18</a:t>
            </a:r>
            <a:r>
              <a:rPr lang="id-ID" sz="2200" dirty="0" smtClean="0"/>
              <a:t>).</a:t>
            </a:r>
            <a:endParaRPr lang="en-ID" sz="2200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0139" y="4380500"/>
            <a:ext cx="3656944" cy="2780438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82" y="819107"/>
            <a:ext cx="2297807" cy="3897731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5917" y="1917398"/>
            <a:ext cx="2045387" cy="28538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37767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="" xmlns:a16="http://schemas.microsoft.com/office/drawing/2014/main" id="{41548962-069A-51C9-F8A3-D09B990BAC30}"/>
              </a:ext>
            </a:extLst>
          </p:cNvPr>
          <p:cNvSpPr/>
          <p:nvPr/>
        </p:nvSpPr>
        <p:spPr>
          <a:xfrm>
            <a:off x="203915" y="683832"/>
            <a:ext cx="78486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id-ID" sz="2400" b="1" dirty="0">
              <a:solidFill>
                <a:srgbClr val="7030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="" xmlns:a16="http://schemas.microsoft.com/office/drawing/2014/main" id="{58C22683-9FC9-E58D-7754-E6B3F9504B77}"/>
              </a:ext>
            </a:extLst>
          </p:cNvPr>
          <p:cNvSpPr/>
          <p:nvPr/>
        </p:nvSpPr>
        <p:spPr>
          <a:xfrm>
            <a:off x="126642" y="272450"/>
            <a:ext cx="856659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Menganalisis </a:t>
            </a:r>
            <a:r>
              <a:rPr lang="da-DK" sz="2800" b="1" dirty="0">
                <a:solidFill>
                  <a:srgbClr val="7030A0"/>
                </a:solidFill>
                <a:cs typeface="Arial" panose="020B0604020202020204" pitchFamily="34" charset="0"/>
              </a:rPr>
              <a:t>Gerak Kombinasi </a:t>
            </a:r>
            <a:r>
              <a:rPr lang="nl-NL" sz="2800" b="1" dirty="0">
                <a:solidFill>
                  <a:srgbClr val="7030A0"/>
                </a:solidFill>
                <a:cs typeface="Arial" panose="020B0604020202020204" pitchFamily="34" charset="0"/>
              </a:rPr>
              <a:t>Guling Belakang</a:t>
            </a:r>
            <a:r>
              <a:rPr lang="id-ID" sz="2800" b="1" dirty="0">
                <a:solidFill>
                  <a:srgbClr val="7030A0"/>
                </a:solidFill>
                <a:cs typeface="Arial" panose="020B0604020202020204" pitchFamily="34" charset="0"/>
              </a:rPr>
              <a:t> </a:t>
            </a:r>
            <a:r>
              <a:rPr lang="nl-NL" sz="2800" b="1" dirty="0">
                <a:solidFill>
                  <a:srgbClr val="7030A0"/>
                </a:solidFill>
                <a:cs typeface="Arial" panose="020B0604020202020204" pitchFamily="34" charset="0"/>
              </a:rPr>
              <a:t>Jongkok dan Guling Belakang Kaki Lurus</a:t>
            </a:r>
            <a:endParaRPr lang="id-ID" sz="2800" b="1" dirty="0">
              <a:solidFill>
                <a:srgbClr val="7030A0"/>
              </a:solidFill>
              <a:cs typeface="Arial" panose="020B0604020202020204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4558" y="914664"/>
            <a:ext cx="7982441" cy="58143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94030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="" xmlns:a16="http://schemas.microsoft.com/office/drawing/2014/main" id="{41548962-069A-51C9-F8A3-D09B990BAC30}"/>
              </a:ext>
            </a:extLst>
          </p:cNvPr>
          <p:cNvSpPr/>
          <p:nvPr/>
        </p:nvSpPr>
        <p:spPr>
          <a:xfrm>
            <a:off x="203915" y="683832"/>
            <a:ext cx="78486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id-ID" sz="2400" b="1" dirty="0">
              <a:solidFill>
                <a:srgbClr val="7030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5451" y="683832"/>
            <a:ext cx="8641098" cy="6294133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130126" y="166738"/>
            <a:ext cx="773886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2800" b="1" dirty="0">
                <a:solidFill>
                  <a:srgbClr val="7030A0"/>
                </a:solidFill>
                <a:cs typeface="Arial" panose="020B0604020202020204" pitchFamily="34" charset="0"/>
              </a:rPr>
              <a:t>D</a:t>
            </a:r>
            <a:r>
              <a:rPr lang="da-DK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. </a:t>
            </a:r>
            <a:r>
              <a:rPr lang="da-DK" sz="2800" b="1" dirty="0">
                <a:solidFill>
                  <a:srgbClr val="7030A0"/>
                </a:solidFill>
                <a:cs typeface="Arial" panose="020B0604020202020204" pitchFamily="34" charset="0"/>
              </a:rPr>
              <a:t>Keterampilan Gerak Kombinasi </a:t>
            </a:r>
            <a:r>
              <a:rPr lang="nl-NL" sz="2800" b="1" dirty="0">
                <a:solidFill>
                  <a:srgbClr val="7030A0"/>
                </a:solidFill>
                <a:cs typeface="Arial" panose="020B0604020202020204" pitchFamily="34" charset="0"/>
              </a:rPr>
              <a:t>Guling </a:t>
            </a:r>
            <a:r>
              <a:rPr lang="id-ID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Lenting d</a:t>
            </a:r>
            <a:r>
              <a:rPr lang="nl-NL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an</a:t>
            </a:r>
            <a:r>
              <a:rPr lang="id-ID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 </a:t>
            </a:r>
            <a:r>
              <a:rPr lang="nl-NL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Guling </a:t>
            </a:r>
            <a:r>
              <a:rPr lang="id-ID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ke </a:t>
            </a:r>
            <a:r>
              <a:rPr lang="nl-NL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Belakang</a:t>
            </a:r>
            <a:endParaRPr lang="id-ID" sz="2800" dirty="0">
              <a:solidFill>
                <a:srgbClr val="7030A0"/>
              </a:solidFill>
              <a:cs typeface="Arial" panose="020B0604020202020204" pitchFamily="34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="" xmlns:a16="http://schemas.microsoft.com/office/drawing/2014/main" id="{AAFC1F48-EDE1-E909-56FD-1EF50EB01D1D}"/>
              </a:ext>
            </a:extLst>
          </p:cNvPr>
          <p:cNvSpPr txBox="1"/>
          <p:nvPr/>
        </p:nvSpPr>
        <p:spPr>
          <a:xfrm>
            <a:off x="1043874" y="5855307"/>
            <a:ext cx="10309815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d-ID" sz="2400" dirty="0" smtClean="0"/>
              <a:t>gerak </a:t>
            </a:r>
            <a:r>
              <a:rPr lang="id-ID" sz="2400" dirty="0"/>
              <a:t>kombinasi guling lenting dan guling </a:t>
            </a:r>
            <a:r>
              <a:rPr lang="id-ID" sz="2400" dirty="0" smtClean="0"/>
              <a:t>ke depan</a:t>
            </a:r>
            <a:endParaRPr lang="en-ID" sz="2400" dirty="0"/>
          </a:p>
        </p:txBody>
      </p:sp>
      <p:sp>
        <p:nvSpPr>
          <p:cNvPr id="10" name="Rectangle 9"/>
          <p:cNvSpPr/>
          <p:nvPr/>
        </p:nvSpPr>
        <p:spPr>
          <a:xfrm>
            <a:off x="130125" y="1201151"/>
            <a:ext cx="1122356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1</a:t>
            </a:r>
            <a:r>
              <a:rPr lang="da-DK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. </a:t>
            </a:r>
            <a:r>
              <a:rPr lang="da-DK" sz="2800" b="1" dirty="0">
                <a:solidFill>
                  <a:srgbClr val="7030A0"/>
                </a:solidFill>
                <a:cs typeface="Arial" panose="020B0604020202020204" pitchFamily="34" charset="0"/>
              </a:rPr>
              <a:t>Keterampilan Gerak Kombinasi </a:t>
            </a:r>
            <a:r>
              <a:rPr lang="nl-NL" sz="2800" b="1" dirty="0">
                <a:solidFill>
                  <a:srgbClr val="7030A0"/>
                </a:solidFill>
                <a:cs typeface="Arial" panose="020B0604020202020204" pitchFamily="34" charset="0"/>
              </a:rPr>
              <a:t>Guling </a:t>
            </a:r>
            <a:r>
              <a:rPr lang="id-ID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Lenting d</a:t>
            </a:r>
            <a:r>
              <a:rPr lang="nl-NL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an</a:t>
            </a:r>
            <a:r>
              <a:rPr lang="id-ID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 </a:t>
            </a:r>
            <a:r>
              <a:rPr lang="nl-NL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Guling </a:t>
            </a:r>
            <a:r>
              <a:rPr lang="id-ID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ke Dep</a:t>
            </a:r>
            <a:r>
              <a:rPr lang="nl-NL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a</a:t>
            </a:r>
            <a:r>
              <a:rPr lang="id-ID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n</a:t>
            </a:r>
            <a:endParaRPr lang="id-ID" sz="2800" dirty="0">
              <a:solidFill>
                <a:srgbClr val="7030A0"/>
              </a:solidFill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401596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6" name="Rectangle 15">
            <a:extLst>
              <a:ext uri="{FF2B5EF4-FFF2-40B4-BE49-F238E27FC236}">
                <a16:creationId xmlns="" xmlns:a16="http://schemas.microsoft.com/office/drawing/2014/main" id="{5B7D0903-CF38-B38E-1343-CEB316AB5CDD}"/>
              </a:ext>
            </a:extLst>
          </p:cNvPr>
          <p:cNvSpPr/>
          <p:nvPr/>
        </p:nvSpPr>
        <p:spPr>
          <a:xfrm>
            <a:off x="9983203" y="5943368"/>
            <a:ext cx="1810303" cy="276999"/>
          </a:xfrm>
          <a:prstGeom prst="rect">
            <a:avLst/>
          </a:prstGeom>
          <a:solidFill>
            <a:schemeClr val="bg1">
              <a:alpha val="54000"/>
            </a:schemeClr>
          </a:solidFill>
        </p:spPr>
        <p:txBody>
          <a:bodyPr wrap="none">
            <a:spAutoFit/>
          </a:bodyPr>
          <a:lstStyle/>
          <a:p>
            <a:pPr algn="r"/>
            <a:r>
              <a:rPr lang="en-US" sz="1200" dirty="0" err="1">
                <a:cs typeface="Arial" pitchFamily="34" charset="0"/>
              </a:rPr>
              <a:t>Sumber</a:t>
            </a:r>
            <a:r>
              <a:rPr lang="en-US" sz="1200" dirty="0">
                <a:cs typeface="Arial" pitchFamily="34" charset="0"/>
              </a:rPr>
              <a:t>: </a:t>
            </a:r>
            <a:r>
              <a:rPr lang="id-ID" sz="1200" i="1" dirty="0">
                <a:cs typeface="Arial" pitchFamily="34" charset="0"/>
              </a:rPr>
              <a:t>shutterstock.com</a:t>
            </a:r>
            <a:endParaRPr lang="en-US" sz="1200" i="1" dirty="0">
              <a:cs typeface="Arial" pitchFamily="34" charset="0"/>
            </a:endParaRPr>
          </a:p>
        </p:txBody>
      </p:sp>
      <p:grpSp>
        <p:nvGrpSpPr>
          <p:cNvPr id="18" name="Group 17">
            <a:extLst>
              <a:ext uri="{FF2B5EF4-FFF2-40B4-BE49-F238E27FC236}">
                <a16:creationId xmlns="" xmlns:a16="http://schemas.microsoft.com/office/drawing/2014/main" id="{E3F6FAEA-0132-A009-ED46-ED113C2DB671}"/>
              </a:ext>
            </a:extLst>
          </p:cNvPr>
          <p:cNvGrpSpPr/>
          <p:nvPr/>
        </p:nvGrpSpPr>
        <p:grpSpPr>
          <a:xfrm>
            <a:off x="-1" y="1561823"/>
            <a:ext cx="5937164" cy="4550628"/>
            <a:chOff x="0" y="1847850"/>
            <a:chExt cx="3587275" cy="3412972"/>
          </a:xfrm>
        </p:grpSpPr>
        <p:sp>
          <p:nvSpPr>
            <p:cNvPr id="19" name="Rectangle 18">
              <a:extLst>
                <a:ext uri="{FF2B5EF4-FFF2-40B4-BE49-F238E27FC236}">
                  <a16:creationId xmlns="" xmlns:a16="http://schemas.microsoft.com/office/drawing/2014/main" id="{6CC72A31-61D8-3361-CA1D-C13465408F0E}"/>
                </a:ext>
              </a:extLst>
            </p:cNvPr>
            <p:cNvSpPr/>
            <p:nvPr/>
          </p:nvSpPr>
          <p:spPr>
            <a:xfrm>
              <a:off x="0" y="2190750"/>
              <a:ext cx="3587275" cy="3070072"/>
            </a:xfrm>
            <a:prstGeom prst="rect">
              <a:avLst/>
            </a:prstGeom>
            <a:solidFill>
              <a:schemeClr val="accent3">
                <a:lumMod val="20000"/>
                <a:lumOff val="80000"/>
              </a:schemeClr>
            </a:solidFill>
          </p:spPr>
          <p:txBody>
            <a:bodyPr wrap="square">
              <a:spAutoFit/>
            </a:bodyPr>
            <a:lstStyle/>
            <a:p>
              <a:pPr marL="423143" indent="-423143" eaLnBrk="0" hangingPunct="0">
                <a:spcBef>
                  <a:spcPts val="800"/>
                </a:spcBef>
                <a:buFont typeface="Wingdings" pitchFamily="2" charset="2"/>
                <a:buChar char="§"/>
              </a:pPr>
              <a:r>
                <a:rPr lang="id-ID" sz="2000" dirty="0" smtClean="0"/>
                <a:t>Menunjukkan </a:t>
              </a:r>
              <a:r>
                <a:rPr lang="id-ID" sz="2000" dirty="0"/>
                <a:t>kemampuan dalam mempraktikkan keterampilan gerak kombinasi keseimbangan dan guling depan dengan </a:t>
              </a:r>
              <a:r>
                <a:rPr lang="id-ID" sz="2000" dirty="0" smtClean="0"/>
                <a:t>benar.</a:t>
              </a:r>
            </a:p>
            <a:p>
              <a:pPr marL="423143" indent="-423143" eaLnBrk="0" hangingPunct="0">
                <a:spcBef>
                  <a:spcPts val="800"/>
                </a:spcBef>
                <a:buFont typeface="Wingdings" pitchFamily="2" charset="2"/>
                <a:buChar char="§"/>
              </a:pPr>
              <a:r>
                <a:rPr lang="id-ID" sz="2000" dirty="0" smtClean="0"/>
                <a:t>Menganalisis </a:t>
              </a:r>
              <a:r>
                <a:rPr lang="id-ID" sz="2000" dirty="0"/>
                <a:t>fakta, konsep, dan prosedur dalam melakukan keterampilan gerak kombinasi keseimbangan dan guling depan dengan </a:t>
              </a:r>
              <a:r>
                <a:rPr lang="id-ID" sz="2000" dirty="0" smtClean="0"/>
                <a:t>benar.</a:t>
              </a:r>
            </a:p>
            <a:p>
              <a:pPr marL="423143" indent="-423143" eaLnBrk="0" hangingPunct="0">
                <a:spcBef>
                  <a:spcPts val="800"/>
                </a:spcBef>
                <a:buFont typeface="Wingdings" pitchFamily="2" charset="2"/>
                <a:buChar char="§"/>
              </a:pPr>
              <a:r>
                <a:rPr lang="id-ID" sz="2000" dirty="0" smtClean="0"/>
                <a:t>Menunjukkan </a:t>
              </a:r>
              <a:r>
                <a:rPr lang="id-ID" sz="2000" dirty="0"/>
                <a:t>kemampuan dalam mempraktikkan keterampilan gerak kombinasi guling depan dan guling lenting dengan </a:t>
              </a:r>
              <a:r>
                <a:rPr lang="id-ID" sz="2000" dirty="0" smtClean="0"/>
                <a:t>benar.</a:t>
              </a:r>
            </a:p>
            <a:p>
              <a:pPr marL="423143" indent="-423143" eaLnBrk="0" hangingPunct="0">
                <a:spcBef>
                  <a:spcPts val="800"/>
                </a:spcBef>
                <a:buFont typeface="Wingdings" pitchFamily="2" charset="2"/>
                <a:buChar char="§"/>
              </a:pPr>
              <a:r>
                <a:rPr lang="id-ID" sz="2000" dirty="0" smtClean="0"/>
                <a:t>Menganalisis </a:t>
              </a:r>
              <a:r>
                <a:rPr lang="id-ID" sz="2000" dirty="0"/>
                <a:t>fakta, konsep, dan prosedur dalam melakukan keterampilan gerak kombinasi guling ke depan dan guling lenting dengan </a:t>
              </a:r>
              <a:r>
                <a:rPr lang="id-ID" sz="2000" dirty="0" smtClean="0"/>
                <a:t>benar.</a:t>
              </a:r>
            </a:p>
          </p:txBody>
        </p:sp>
        <p:sp>
          <p:nvSpPr>
            <p:cNvPr id="20" name="Rectangle 19">
              <a:extLst>
                <a:ext uri="{FF2B5EF4-FFF2-40B4-BE49-F238E27FC236}">
                  <a16:creationId xmlns="" xmlns:a16="http://schemas.microsoft.com/office/drawing/2014/main" id="{DFFD2C66-8CEC-CBBE-E0CB-7F6BB10E238A}"/>
                </a:ext>
              </a:extLst>
            </p:cNvPr>
            <p:cNvSpPr/>
            <p:nvPr/>
          </p:nvSpPr>
          <p:spPr>
            <a:xfrm>
              <a:off x="1" y="1847850"/>
              <a:ext cx="3587274" cy="342900"/>
            </a:xfrm>
            <a:prstGeom prst="rect">
              <a:avLst/>
            </a:prstGeom>
            <a:solidFill>
              <a:srgbClr val="7030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/>
            </a:p>
          </p:txBody>
        </p:sp>
      </p:grpSp>
      <p:sp>
        <p:nvSpPr>
          <p:cNvPr id="21" name="Rectangle 20">
            <a:extLst>
              <a:ext uri="{FF2B5EF4-FFF2-40B4-BE49-F238E27FC236}">
                <a16:creationId xmlns="" xmlns:a16="http://schemas.microsoft.com/office/drawing/2014/main" id="{BA1DE567-DA1C-5C7F-36FE-182B3F68F8C3}"/>
              </a:ext>
            </a:extLst>
          </p:cNvPr>
          <p:cNvSpPr/>
          <p:nvPr/>
        </p:nvSpPr>
        <p:spPr>
          <a:xfrm>
            <a:off x="-174139" y="1557169"/>
            <a:ext cx="288379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en-US" sz="2000" b="1" dirty="0" err="1">
                <a:solidFill>
                  <a:schemeClr val="bg1"/>
                </a:solidFill>
                <a:cs typeface="Calibri" pitchFamily="34" charset="0"/>
                <a:sym typeface="Arial" pitchFamily="34" charset="0"/>
              </a:rPr>
              <a:t>Tujuan</a:t>
            </a:r>
            <a:r>
              <a:rPr lang="en-US" sz="2000" b="1" dirty="0">
                <a:solidFill>
                  <a:schemeClr val="bg1"/>
                </a:solidFill>
                <a:cs typeface="Calibri" pitchFamily="34" charset="0"/>
                <a:sym typeface="Arial" pitchFamily="34" charset="0"/>
              </a:rPr>
              <a:t> </a:t>
            </a:r>
            <a:r>
              <a:rPr lang="en-US" sz="2000" b="1" dirty="0" err="1">
                <a:solidFill>
                  <a:schemeClr val="bg1"/>
                </a:solidFill>
                <a:cs typeface="Calibri" pitchFamily="34" charset="0"/>
                <a:sym typeface="Arial" pitchFamily="34" charset="0"/>
              </a:rPr>
              <a:t>pembelajaran</a:t>
            </a:r>
            <a:r>
              <a:rPr lang="en-US" sz="2000" b="1" dirty="0">
                <a:solidFill>
                  <a:schemeClr val="bg1"/>
                </a:solidFill>
                <a:cs typeface="Calibri" pitchFamily="34" charset="0"/>
                <a:sym typeface="Arial" pitchFamily="34" charset="0"/>
              </a:rPr>
              <a:t>:</a:t>
            </a:r>
          </a:p>
        </p:txBody>
      </p:sp>
      <p:grpSp>
        <p:nvGrpSpPr>
          <p:cNvPr id="13" name="Group 12">
            <a:extLst>
              <a:ext uri="{FF2B5EF4-FFF2-40B4-BE49-F238E27FC236}">
                <a16:creationId xmlns="" xmlns:a16="http://schemas.microsoft.com/office/drawing/2014/main" id="{8B48EAA3-157A-0143-F8A2-3FC98965C3AF}"/>
              </a:ext>
            </a:extLst>
          </p:cNvPr>
          <p:cNvGrpSpPr/>
          <p:nvPr/>
        </p:nvGrpSpPr>
        <p:grpSpPr>
          <a:xfrm>
            <a:off x="273596" y="260776"/>
            <a:ext cx="1183247" cy="1160511"/>
            <a:chOff x="4328803" y="1954100"/>
            <a:chExt cx="1440091" cy="1447246"/>
          </a:xfrm>
        </p:grpSpPr>
        <p:pic>
          <p:nvPicPr>
            <p:cNvPr id="14" name="Picture 2" descr="E:\ELISA\ERLANGGA LISA\2017\TEMPLATE PPT\SMP Penjaskes Orkes (K13N)\untuk BAB penjas.png">
              <a:extLst>
                <a:ext uri="{FF2B5EF4-FFF2-40B4-BE49-F238E27FC236}">
                  <a16:creationId xmlns="" xmlns:a16="http://schemas.microsoft.com/office/drawing/2014/main" id="{E7EA96A6-C946-16A5-46EB-FD59706E927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40143" y="1954100"/>
              <a:ext cx="1428751" cy="144724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" name="Rectangle 14">
              <a:extLst>
                <a:ext uri="{FF2B5EF4-FFF2-40B4-BE49-F238E27FC236}">
                  <a16:creationId xmlns="" xmlns:a16="http://schemas.microsoft.com/office/drawing/2014/main" id="{0E70A27F-D83A-079E-66D7-FF19F9EB7B3A}"/>
                </a:ext>
              </a:extLst>
            </p:cNvPr>
            <p:cNvSpPr/>
            <p:nvPr/>
          </p:nvSpPr>
          <p:spPr>
            <a:xfrm>
              <a:off x="4328803" y="2140542"/>
              <a:ext cx="1428752" cy="103631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2400" b="1" dirty="0">
                  <a:solidFill>
                    <a:schemeClr val="bg1"/>
                  </a:solidFill>
                </a:rPr>
                <a:t>BAB </a:t>
              </a:r>
            </a:p>
            <a:p>
              <a:pPr algn="ctr"/>
              <a:r>
                <a:rPr lang="id-ID" sz="2400" b="1" dirty="0">
                  <a:solidFill>
                    <a:schemeClr val="bg1"/>
                  </a:solidFill>
                </a:rPr>
                <a:t>8</a:t>
              </a:r>
              <a:endParaRPr lang="en-US" sz="24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22" name="TextBox 21">
            <a:extLst>
              <a:ext uri="{FF2B5EF4-FFF2-40B4-BE49-F238E27FC236}">
                <a16:creationId xmlns="" xmlns:a16="http://schemas.microsoft.com/office/drawing/2014/main" id="{74BE65CE-486A-79B3-C511-6110682F2D82}"/>
              </a:ext>
            </a:extLst>
          </p:cNvPr>
          <p:cNvSpPr txBox="1"/>
          <p:nvPr/>
        </p:nvSpPr>
        <p:spPr>
          <a:xfrm>
            <a:off x="1466160" y="461402"/>
            <a:ext cx="6180329" cy="647153"/>
          </a:xfrm>
          <a:prstGeom prst="rect">
            <a:avLst/>
          </a:prstGeom>
          <a:noFill/>
          <a:ln>
            <a:noFill/>
          </a:ln>
          <a:effec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lIns="214176" tIns="107087" rIns="214176" bIns="107087" rtlCol="0">
            <a:spAutoFit/>
          </a:bodyPr>
          <a:lstStyle/>
          <a:p>
            <a:r>
              <a:rPr lang="id-ID" sz="2800" b="1" dirty="0" smtClean="0">
                <a:solidFill>
                  <a:srgbClr val="7030A0"/>
                </a:solidFill>
                <a:ea typeface="Tahoma" panose="020B0604030504040204" pitchFamily="34" charset="0"/>
                <a:cs typeface="Tahoma" panose="020B0604030504040204" pitchFamily="34" charset="0"/>
              </a:rPr>
              <a:t>Sen</a:t>
            </a:r>
            <a:r>
              <a:rPr lang="id-ID" sz="2800" b="1" dirty="0" smtClean="0">
                <a:solidFill>
                  <a:srgbClr val="7030A0"/>
                </a:solidFill>
                <a:cs typeface="Calibri" pitchFamily="34" charset="0"/>
              </a:rPr>
              <a:t>am Lantai</a:t>
            </a:r>
            <a:endParaRPr lang="en-US" sz="2800" b="1" dirty="0">
              <a:solidFill>
                <a:srgbClr val="7030A0"/>
              </a:solidFill>
              <a:cs typeface="Calibri" pitchFamily="34" charset="0"/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1302" y="2019023"/>
            <a:ext cx="5682204" cy="379002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1162283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8144" y="473290"/>
            <a:ext cx="8765907" cy="638471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="" xmlns:a16="http://schemas.microsoft.com/office/drawing/2014/main" id="{41548962-069A-51C9-F8A3-D09B990BAC30}"/>
              </a:ext>
            </a:extLst>
          </p:cNvPr>
          <p:cNvSpPr/>
          <p:nvPr/>
        </p:nvSpPr>
        <p:spPr>
          <a:xfrm>
            <a:off x="203915" y="683832"/>
            <a:ext cx="78486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id-ID" sz="2400" b="1" dirty="0">
              <a:solidFill>
                <a:srgbClr val="7030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AAFC1F48-EDE1-E909-56FD-1EF50EB01D1D}"/>
              </a:ext>
            </a:extLst>
          </p:cNvPr>
          <p:cNvSpPr txBox="1"/>
          <p:nvPr/>
        </p:nvSpPr>
        <p:spPr>
          <a:xfrm>
            <a:off x="609350" y="5780438"/>
            <a:ext cx="10309815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d-ID" sz="2400" dirty="0" smtClean="0"/>
              <a:t>gerak </a:t>
            </a:r>
            <a:r>
              <a:rPr lang="id-ID" sz="2400" dirty="0"/>
              <a:t>lanjutan guling depan </a:t>
            </a:r>
            <a:r>
              <a:rPr lang="id-ID" sz="2400" dirty="0" smtClean="0"/>
              <a:t>jongkok</a:t>
            </a:r>
            <a:endParaRPr lang="en-ID" sz="2400" dirty="0"/>
          </a:p>
        </p:txBody>
      </p:sp>
      <p:sp>
        <p:nvSpPr>
          <p:cNvPr id="10" name="Rectangle 9"/>
          <p:cNvSpPr/>
          <p:nvPr/>
        </p:nvSpPr>
        <p:spPr>
          <a:xfrm>
            <a:off x="128566" y="473290"/>
            <a:ext cx="8292657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1</a:t>
            </a:r>
            <a:r>
              <a:rPr lang="da-DK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. </a:t>
            </a:r>
            <a:r>
              <a:rPr lang="da-DK" sz="2800" b="1" dirty="0">
                <a:solidFill>
                  <a:srgbClr val="7030A0"/>
                </a:solidFill>
                <a:cs typeface="Arial" panose="020B0604020202020204" pitchFamily="34" charset="0"/>
              </a:rPr>
              <a:t>Keterampilan Gerak Kombinasi </a:t>
            </a:r>
            <a:r>
              <a:rPr lang="nl-NL" sz="2800" b="1" dirty="0">
                <a:solidFill>
                  <a:srgbClr val="7030A0"/>
                </a:solidFill>
                <a:cs typeface="Arial" panose="020B0604020202020204" pitchFamily="34" charset="0"/>
              </a:rPr>
              <a:t>Guling </a:t>
            </a:r>
            <a:r>
              <a:rPr lang="id-ID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Lenting d</a:t>
            </a:r>
            <a:r>
              <a:rPr lang="nl-NL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an</a:t>
            </a:r>
            <a:r>
              <a:rPr lang="id-ID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 </a:t>
            </a:r>
            <a:r>
              <a:rPr lang="nl-NL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Guling </a:t>
            </a:r>
            <a:r>
              <a:rPr lang="id-ID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ke Dep</a:t>
            </a:r>
            <a:r>
              <a:rPr lang="nl-NL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a</a:t>
            </a:r>
            <a:r>
              <a:rPr lang="id-ID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n</a:t>
            </a:r>
            <a:endParaRPr lang="id-ID" sz="2800" dirty="0">
              <a:solidFill>
                <a:srgbClr val="7030A0"/>
              </a:solidFill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405333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="" xmlns:a16="http://schemas.microsoft.com/office/drawing/2014/main" id="{41548962-069A-51C9-F8A3-D09B990BAC30}"/>
              </a:ext>
            </a:extLst>
          </p:cNvPr>
          <p:cNvSpPr/>
          <p:nvPr/>
        </p:nvSpPr>
        <p:spPr>
          <a:xfrm>
            <a:off x="203915" y="683832"/>
            <a:ext cx="78486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id-ID" sz="2400" b="1" dirty="0">
              <a:solidFill>
                <a:srgbClr val="7030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="" xmlns:a16="http://schemas.microsoft.com/office/drawing/2014/main" id="{58C22683-9FC9-E58D-7754-E6B3F9504B77}"/>
              </a:ext>
            </a:extLst>
          </p:cNvPr>
          <p:cNvSpPr/>
          <p:nvPr/>
        </p:nvSpPr>
        <p:spPr>
          <a:xfrm>
            <a:off x="126642" y="272450"/>
            <a:ext cx="856659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2. Menganalisis </a:t>
            </a:r>
            <a:r>
              <a:rPr lang="da-DK" sz="2800" b="1" dirty="0">
                <a:solidFill>
                  <a:srgbClr val="7030A0"/>
                </a:solidFill>
                <a:cs typeface="Arial" panose="020B0604020202020204" pitchFamily="34" charset="0"/>
              </a:rPr>
              <a:t>Gerak Kombinasi </a:t>
            </a:r>
            <a:r>
              <a:rPr lang="nl-NL" sz="2800" b="1" dirty="0">
                <a:solidFill>
                  <a:srgbClr val="7030A0"/>
                </a:solidFill>
                <a:cs typeface="Arial" panose="020B0604020202020204" pitchFamily="34" charset="0"/>
              </a:rPr>
              <a:t>Guling </a:t>
            </a:r>
            <a:r>
              <a:rPr lang="id-ID" sz="2800" b="1" dirty="0">
                <a:solidFill>
                  <a:srgbClr val="7030A0"/>
                </a:solidFill>
                <a:cs typeface="Arial" panose="020B0604020202020204" pitchFamily="34" charset="0"/>
              </a:rPr>
              <a:t>Lenting d</a:t>
            </a:r>
            <a:r>
              <a:rPr lang="nl-NL" sz="2800" b="1" dirty="0">
                <a:solidFill>
                  <a:srgbClr val="7030A0"/>
                </a:solidFill>
                <a:cs typeface="Arial" panose="020B0604020202020204" pitchFamily="34" charset="0"/>
              </a:rPr>
              <a:t>an</a:t>
            </a:r>
            <a:r>
              <a:rPr lang="id-ID" sz="2800" b="1" dirty="0">
                <a:solidFill>
                  <a:srgbClr val="7030A0"/>
                </a:solidFill>
                <a:cs typeface="Arial" panose="020B0604020202020204" pitchFamily="34" charset="0"/>
              </a:rPr>
              <a:t> </a:t>
            </a:r>
            <a:r>
              <a:rPr lang="nl-NL" sz="2800" b="1" dirty="0">
                <a:solidFill>
                  <a:srgbClr val="7030A0"/>
                </a:solidFill>
                <a:cs typeface="Arial" panose="020B0604020202020204" pitchFamily="34" charset="0"/>
              </a:rPr>
              <a:t>Guling </a:t>
            </a:r>
            <a:r>
              <a:rPr lang="id-ID" sz="2800" b="1" dirty="0">
                <a:solidFill>
                  <a:srgbClr val="7030A0"/>
                </a:solidFill>
                <a:cs typeface="Arial" panose="020B0604020202020204" pitchFamily="34" charset="0"/>
              </a:rPr>
              <a:t>ke Dep</a:t>
            </a:r>
            <a:r>
              <a:rPr lang="nl-NL" sz="2800" b="1" dirty="0">
                <a:solidFill>
                  <a:srgbClr val="7030A0"/>
                </a:solidFill>
                <a:cs typeface="Arial" panose="020B0604020202020204" pitchFamily="34" charset="0"/>
              </a:rPr>
              <a:t>a</a:t>
            </a:r>
            <a:r>
              <a:rPr lang="id-ID" sz="2800" b="1" dirty="0">
                <a:solidFill>
                  <a:srgbClr val="7030A0"/>
                </a:solidFill>
                <a:cs typeface="Arial" panose="020B0604020202020204" pitchFamily="34" charset="0"/>
              </a:rPr>
              <a:t>n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="" xmlns:a16="http://schemas.microsoft.com/office/drawing/2014/main" id="{AAFC1F48-EDE1-E909-56FD-1EF50EB01D1D}"/>
              </a:ext>
            </a:extLst>
          </p:cNvPr>
          <p:cNvSpPr txBox="1"/>
          <p:nvPr/>
        </p:nvSpPr>
        <p:spPr>
          <a:xfrm>
            <a:off x="3287746" y="2560754"/>
            <a:ext cx="8244580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2400" dirty="0"/>
              <a:t>Cara </a:t>
            </a:r>
            <a:r>
              <a:rPr lang="id-ID" sz="2400" dirty="0" smtClean="0"/>
              <a:t>melakukan </a:t>
            </a:r>
            <a:r>
              <a:rPr lang="id-ID" sz="2400" dirty="0"/>
              <a:t>sikap awalan gerak kombinasi guling </a:t>
            </a:r>
            <a:r>
              <a:rPr lang="id-ID" sz="2400" dirty="0" smtClean="0"/>
              <a:t>lenting dan </a:t>
            </a:r>
            <a:r>
              <a:rPr lang="id-ID" sz="2400" dirty="0"/>
              <a:t>guling </a:t>
            </a:r>
            <a:r>
              <a:rPr lang="id-ID" sz="2400" dirty="0" smtClean="0"/>
              <a:t>depan:</a:t>
            </a:r>
            <a:endParaRPr lang="id-ID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400" dirty="0"/>
              <a:t>Berdiri </a:t>
            </a:r>
            <a:r>
              <a:rPr lang="id-ID" sz="2400" dirty="0" smtClean="0"/>
              <a:t>tegak.</a:t>
            </a:r>
            <a:endParaRPr lang="id-ID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400" dirty="0" smtClean="0"/>
              <a:t>Kedua </a:t>
            </a:r>
            <a:r>
              <a:rPr lang="id-ID" sz="2400" dirty="0"/>
              <a:t>kaki </a:t>
            </a:r>
            <a:r>
              <a:rPr lang="id-ID" sz="2400" dirty="0" smtClean="0"/>
              <a:t>rapat.</a:t>
            </a:r>
            <a:endParaRPr lang="id-ID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400" dirty="0" smtClean="0"/>
              <a:t>Kedua </a:t>
            </a:r>
            <a:r>
              <a:rPr lang="id-ID" sz="2400" dirty="0"/>
              <a:t>tangan lurus ke </a:t>
            </a:r>
            <a:r>
              <a:rPr lang="id-ID" sz="2400" dirty="0" smtClean="0"/>
              <a:t>atas.</a:t>
            </a:r>
            <a:endParaRPr lang="id-ID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400" dirty="0" smtClean="0"/>
              <a:t>Telapak </a:t>
            </a:r>
            <a:r>
              <a:rPr lang="id-ID" sz="2400" dirty="0"/>
              <a:t>tangan </a:t>
            </a:r>
            <a:r>
              <a:rPr lang="id-ID" sz="2400" dirty="0" smtClean="0"/>
              <a:t>terbuka.</a:t>
            </a:r>
            <a:endParaRPr lang="en-ID" sz="2400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6976" y="1103322"/>
            <a:ext cx="3026534" cy="4666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52044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="" xmlns:a16="http://schemas.microsoft.com/office/drawing/2014/main" id="{41548962-069A-51C9-F8A3-D09B990BAC30}"/>
              </a:ext>
            </a:extLst>
          </p:cNvPr>
          <p:cNvSpPr/>
          <p:nvPr/>
        </p:nvSpPr>
        <p:spPr>
          <a:xfrm>
            <a:off x="203915" y="683832"/>
            <a:ext cx="78486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id-ID" sz="2400" b="1" dirty="0">
              <a:solidFill>
                <a:srgbClr val="7030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="" xmlns:a16="http://schemas.microsoft.com/office/drawing/2014/main" id="{58C22683-9FC9-E58D-7754-E6B3F9504B77}"/>
              </a:ext>
            </a:extLst>
          </p:cNvPr>
          <p:cNvSpPr/>
          <p:nvPr/>
        </p:nvSpPr>
        <p:spPr>
          <a:xfrm>
            <a:off x="126642" y="272450"/>
            <a:ext cx="856659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2. Menganalisis </a:t>
            </a:r>
            <a:r>
              <a:rPr lang="da-DK" sz="2800" b="1" dirty="0">
                <a:solidFill>
                  <a:srgbClr val="7030A0"/>
                </a:solidFill>
                <a:cs typeface="Arial" panose="020B0604020202020204" pitchFamily="34" charset="0"/>
              </a:rPr>
              <a:t>Gerak Kombinasi </a:t>
            </a:r>
            <a:r>
              <a:rPr lang="nl-NL" sz="2800" b="1" dirty="0">
                <a:solidFill>
                  <a:srgbClr val="7030A0"/>
                </a:solidFill>
                <a:cs typeface="Arial" panose="020B0604020202020204" pitchFamily="34" charset="0"/>
              </a:rPr>
              <a:t>Guling </a:t>
            </a:r>
            <a:r>
              <a:rPr lang="id-ID" sz="2800" b="1" dirty="0">
                <a:solidFill>
                  <a:srgbClr val="7030A0"/>
                </a:solidFill>
                <a:cs typeface="Arial" panose="020B0604020202020204" pitchFamily="34" charset="0"/>
              </a:rPr>
              <a:t>Lenting d</a:t>
            </a:r>
            <a:r>
              <a:rPr lang="nl-NL" sz="2800" b="1" dirty="0">
                <a:solidFill>
                  <a:srgbClr val="7030A0"/>
                </a:solidFill>
                <a:cs typeface="Arial" panose="020B0604020202020204" pitchFamily="34" charset="0"/>
              </a:rPr>
              <a:t>an</a:t>
            </a:r>
            <a:r>
              <a:rPr lang="id-ID" sz="2800" b="1" dirty="0">
                <a:solidFill>
                  <a:srgbClr val="7030A0"/>
                </a:solidFill>
                <a:cs typeface="Arial" panose="020B0604020202020204" pitchFamily="34" charset="0"/>
              </a:rPr>
              <a:t> </a:t>
            </a:r>
            <a:r>
              <a:rPr lang="nl-NL" sz="2800" b="1" dirty="0">
                <a:solidFill>
                  <a:srgbClr val="7030A0"/>
                </a:solidFill>
                <a:cs typeface="Arial" panose="020B0604020202020204" pitchFamily="34" charset="0"/>
              </a:rPr>
              <a:t>Guling </a:t>
            </a:r>
            <a:r>
              <a:rPr lang="id-ID" sz="2800" b="1" dirty="0">
                <a:solidFill>
                  <a:srgbClr val="7030A0"/>
                </a:solidFill>
                <a:cs typeface="Arial" panose="020B0604020202020204" pitchFamily="34" charset="0"/>
              </a:rPr>
              <a:t>ke Dep</a:t>
            </a:r>
            <a:r>
              <a:rPr lang="nl-NL" sz="2800" b="1" dirty="0">
                <a:solidFill>
                  <a:srgbClr val="7030A0"/>
                </a:solidFill>
                <a:cs typeface="Arial" panose="020B0604020202020204" pitchFamily="34" charset="0"/>
              </a:rPr>
              <a:t>a</a:t>
            </a:r>
            <a:r>
              <a:rPr lang="id-ID" sz="2800" b="1" dirty="0">
                <a:solidFill>
                  <a:srgbClr val="7030A0"/>
                </a:solidFill>
                <a:cs typeface="Arial" panose="020B0604020202020204" pitchFamily="34" charset="0"/>
              </a:rPr>
              <a:t>n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="" xmlns:a16="http://schemas.microsoft.com/office/drawing/2014/main" id="{AAFC1F48-EDE1-E909-56FD-1EF50EB01D1D}"/>
              </a:ext>
            </a:extLst>
          </p:cNvPr>
          <p:cNvSpPr txBox="1"/>
          <p:nvPr/>
        </p:nvSpPr>
        <p:spPr>
          <a:xfrm>
            <a:off x="1833092" y="3695379"/>
            <a:ext cx="9371528" cy="30469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2400" dirty="0"/>
              <a:t>Cara </a:t>
            </a:r>
            <a:r>
              <a:rPr lang="id-ID" sz="2400" dirty="0" smtClean="0"/>
              <a:t>melakukan </a:t>
            </a:r>
            <a:r>
              <a:rPr lang="id-ID" sz="2400" dirty="0"/>
              <a:t>gerak bertumpu pada </a:t>
            </a:r>
            <a:r>
              <a:rPr lang="id-ID" sz="2400" dirty="0" smtClean="0"/>
              <a:t>tengkuk:</a:t>
            </a:r>
            <a:endParaRPr lang="id-ID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400" dirty="0"/>
              <a:t>Turunkan kedua tangan diikuti gerak </a:t>
            </a:r>
            <a:r>
              <a:rPr lang="id-ID" sz="2400" dirty="0" smtClean="0"/>
              <a:t>tubuh.</a:t>
            </a:r>
            <a:endParaRPr lang="id-ID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400" dirty="0" smtClean="0"/>
              <a:t>Pastikan </a:t>
            </a:r>
            <a:r>
              <a:rPr lang="id-ID" sz="2400" dirty="0"/>
              <a:t>kedua telapak tangan bertumpu pada atas </a:t>
            </a:r>
            <a:r>
              <a:rPr lang="id-ID" sz="2400" dirty="0" smtClean="0"/>
              <a:t>matras.</a:t>
            </a:r>
            <a:endParaRPr lang="id-ID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400" dirty="0" smtClean="0"/>
              <a:t>Tempelkan </a:t>
            </a:r>
            <a:r>
              <a:rPr lang="id-ID" sz="2400" dirty="0"/>
              <a:t>dagu ke dada secara optimal, pandangan ke </a:t>
            </a:r>
            <a:r>
              <a:rPr lang="id-ID" sz="2400" dirty="0" smtClean="0"/>
              <a:t>perut.</a:t>
            </a:r>
            <a:endParaRPr lang="id-ID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400" dirty="0" smtClean="0"/>
              <a:t>Lutut </a:t>
            </a:r>
            <a:r>
              <a:rPr lang="id-ID" sz="2400" dirty="0"/>
              <a:t>tetap lurus, dorong tubuh sedikit ke depan </a:t>
            </a:r>
            <a:r>
              <a:rPr lang="id-ID" sz="2400" dirty="0" smtClean="0"/>
              <a:t>sehingga tumpuan </a:t>
            </a:r>
            <a:r>
              <a:rPr lang="id-ID" sz="2400" dirty="0"/>
              <a:t>ada pada kedua telapak tangan dan ujung jari </a:t>
            </a:r>
            <a:r>
              <a:rPr lang="id-ID" sz="2400" dirty="0" smtClean="0"/>
              <a:t>kaki.</a:t>
            </a:r>
            <a:endParaRPr lang="id-ID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400" dirty="0" smtClean="0"/>
              <a:t>Ayunkan </a:t>
            </a:r>
            <a:r>
              <a:rPr lang="id-ID" sz="2400" dirty="0"/>
              <a:t>atau lentingkan kedua kaki ke depan atas </a:t>
            </a:r>
            <a:r>
              <a:rPr lang="id-ID" sz="2400" dirty="0" smtClean="0"/>
              <a:t>bersamaan kedua </a:t>
            </a:r>
            <a:r>
              <a:rPr lang="id-ID" sz="2400" dirty="0"/>
              <a:t>tangan mendorong sehingga tubuh </a:t>
            </a:r>
            <a:r>
              <a:rPr lang="id-ID" sz="2400" dirty="0" smtClean="0"/>
              <a:t>melayang.</a:t>
            </a:r>
            <a:endParaRPr lang="en-ID" sz="240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0262" y="667481"/>
            <a:ext cx="4745943" cy="35869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40153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="" xmlns:a16="http://schemas.microsoft.com/office/drawing/2014/main" id="{41548962-069A-51C9-F8A3-D09B990BAC30}"/>
              </a:ext>
            </a:extLst>
          </p:cNvPr>
          <p:cNvSpPr/>
          <p:nvPr/>
        </p:nvSpPr>
        <p:spPr>
          <a:xfrm>
            <a:off x="203915" y="683832"/>
            <a:ext cx="78486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id-ID" sz="2400" b="1" dirty="0">
              <a:solidFill>
                <a:srgbClr val="7030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="" xmlns:a16="http://schemas.microsoft.com/office/drawing/2014/main" id="{58C22683-9FC9-E58D-7754-E6B3F9504B77}"/>
              </a:ext>
            </a:extLst>
          </p:cNvPr>
          <p:cNvSpPr/>
          <p:nvPr/>
        </p:nvSpPr>
        <p:spPr>
          <a:xfrm>
            <a:off x="100884" y="175335"/>
            <a:ext cx="856659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2. Menganalisis </a:t>
            </a:r>
            <a:r>
              <a:rPr lang="da-DK" sz="2800" b="1" dirty="0">
                <a:solidFill>
                  <a:srgbClr val="7030A0"/>
                </a:solidFill>
                <a:cs typeface="Arial" panose="020B0604020202020204" pitchFamily="34" charset="0"/>
              </a:rPr>
              <a:t>Gerak Kombinasi </a:t>
            </a:r>
            <a:r>
              <a:rPr lang="nl-NL" sz="2800" b="1" dirty="0">
                <a:solidFill>
                  <a:srgbClr val="7030A0"/>
                </a:solidFill>
                <a:cs typeface="Arial" panose="020B0604020202020204" pitchFamily="34" charset="0"/>
              </a:rPr>
              <a:t>Guling </a:t>
            </a:r>
            <a:r>
              <a:rPr lang="id-ID" sz="2800" b="1" dirty="0">
                <a:solidFill>
                  <a:srgbClr val="7030A0"/>
                </a:solidFill>
                <a:cs typeface="Arial" panose="020B0604020202020204" pitchFamily="34" charset="0"/>
              </a:rPr>
              <a:t>Lenting d</a:t>
            </a:r>
            <a:r>
              <a:rPr lang="nl-NL" sz="2800" b="1" dirty="0">
                <a:solidFill>
                  <a:srgbClr val="7030A0"/>
                </a:solidFill>
                <a:cs typeface="Arial" panose="020B0604020202020204" pitchFamily="34" charset="0"/>
              </a:rPr>
              <a:t>an</a:t>
            </a:r>
            <a:r>
              <a:rPr lang="id-ID" sz="2800" b="1" dirty="0">
                <a:solidFill>
                  <a:srgbClr val="7030A0"/>
                </a:solidFill>
                <a:cs typeface="Arial" panose="020B0604020202020204" pitchFamily="34" charset="0"/>
              </a:rPr>
              <a:t> </a:t>
            </a:r>
            <a:r>
              <a:rPr lang="nl-NL" sz="2800" b="1" dirty="0">
                <a:solidFill>
                  <a:srgbClr val="7030A0"/>
                </a:solidFill>
                <a:cs typeface="Arial" panose="020B0604020202020204" pitchFamily="34" charset="0"/>
              </a:rPr>
              <a:t>Guling </a:t>
            </a:r>
            <a:r>
              <a:rPr lang="id-ID" sz="2800" b="1" dirty="0">
                <a:solidFill>
                  <a:srgbClr val="7030A0"/>
                </a:solidFill>
                <a:cs typeface="Arial" panose="020B0604020202020204" pitchFamily="34" charset="0"/>
              </a:rPr>
              <a:t>ke Dep</a:t>
            </a:r>
            <a:r>
              <a:rPr lang="nl-NL" sz="2800" b="1" dirty="0">
                <a:solidFill>
                  <a:srgbClr val="7030A0"/>
                </a:solidFill>
                <a:cs typeface="Arial" panose="020B0604020202020204" pitchFamily="34" charset="0"/>
              </a:rPr>
              <a:t>a</a:t>
            </a:r>
            <a:r>
              <a:rPr lang="id-ID" sz="2800" b="1" dirty="0">
                <a:solidFill>
                  <a:srgbClr val="7030A0"/>
                </a:solidFill>
                <a:cs typeface="Arial" panose="020B0604020202020204" pitchFamily="34" charset="0"/>
              </a:rPr>
              <a:t>n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="" xmlns:a16="http://schemas.microsoft.com/office/drawing/2014/main" id="{AAFC1F48-EDE1-E909-56FD-1EF50EB01D1D}"/>
              </a:ext>
            </a:extLst>
          </p:cNvPr>
          <p:cNvSpPr txBox="1"/>
          <p:nvPr/>
        </p:nvSpPr>
        <p:spPr>
          <a:xfrm>
            <a:off x="4219314" y="1944592"/>
            <a:ext cx="8338402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2400" dirty="0"/>
              <a:t>Cara </a:t>
            </a:r>
            <a:r>
              <a:rPr lang="id-ID" sz="2400" dirty="0" smtClean="0"/>
              <a:t>melakukan gerak </a:t>
            </a:r>
            <a:r>
              <a:rPr lang="id-ID" sz="2400" dirty="0"/>
              <a:t>mendorong </a:t>
            </a:r>
            <a:r>
              <a:rPr lang="id-ID" sz="2400" dirty="0" smtClean="0"/>
              <a:t>tangan:</a:t>
            </a:r>
          </a:p>
          <a:p>
            <a:r>
              <a:rPr lang="id-ID" sz="2400" dirty="0"/>
              <a:t>Saat tubuh condong ke belakang, doronglah tubuh sekuat</a:t>
            </a:r>
            <a:br>
              <a:rPr lang="id-ID" sz="2400" dirty="0"/>
            </a:br>
            <a:r>
              <a:rPr lang="id-ID" sz="2400" dirty="0"/>
              <a:t>mungkin sampai kedua siku tangan </a:t>
            </a:r>
            <a:r>
              <a:rPr lang="id-ID" sz="2400" dirty="0" smtClean="0"/>
              <a:t>lurus.</a:t>
            </a:r>
            <a:endParaRPr lang="id-ID" sz="2400" dirty="0"/>
          </a:p>
        </p:txBody>
      </p:sp>
      <p:sp>
        <p:nvSpPr>
          <p:cNvPr id="12" name="TextBox 11">
            <a:extLst>
              <a:ext uri="{FF2B5EF4-FFF2-40B4-BE49-F238E27FC236}">
                <a16:creationId xmlns="" xmlns:a16="http://schemas.microsoft.com/office/drawing/2014/main" id="{AAFC1F48-EDE1-E909-56FD-1EF50EB01D1D}"/>
              </a:ext>
            </a:extLst>
          </p:cNvPr>
          <p:cNvSpPr txBox="1"/>
          <p:nvPr/>
        </p:nvSpPr>
        <p:spPr>
          <a:xfrm>
            <a:off x="4309466" y="4423969"/>
            <a:ext cx="6933790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2400" dirty="0"/>
              <a:t>Cara </a:t>
            </a:r>
            <a:r>
              <a:rPr lang="id-ID" sz="2400" dirty="0" smtClean="0"/>
              <a:t>melakukan </a:t>
            </a:r>
            <a:r>
              <a:rPr lang="id-ID" sz="2400" dirty="0"/>
              <a:t>gerak menolak dan </a:t>
            </a:r>
            <a:r>
              <a:rPr lang="id-ID" sz="2400" dirty="0" smtClean="0"/>
              <a:t>melenting:</a:t>
            </a:r>
            <a:endParaRPr lang="id-ID" sz="2400" dirty="0"/>
          </a:p>
          <a:p>
            <a:r>
              <a:rPr lang="id-ID" sz="2400" dirty="0" smtClean="0"/>
              <a:t>Saat </a:t>
            </a:r>
            <a:r>
              <a:rPr lang="id-ID" sz="2400" dirty="0"/>
              <a:t>siku lurus, doronglah tubuh dengan telapak dan </a:t>
            </a:r>
            <a:r>
              <a:rPr lang="id-ID" sz="2400" dirty="0" smtClean="0"/>
              <a:t>jari rapat </a:t>
            </a:r>
            <a:r>
              <a:rPr lang="id-ID" sz="2400" dirty="0"/>
              <a:t>sampai tubuh terdorong melayang dan tetap </a:t>
            </a:r>
            <a:r>
              <a:rPr lang="id-ID" sz="2400" dirty="0" smtClean="0"/>
              <a:t>menjaga keseimbangan tubuh.</a:t>
            </a:r>
            <a:endParaRPr lang="en-ID" sz="24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5210" y="1175171"/>
            <a:ext cx="2437177" cy="3180199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1220" y="3910419"/>
            <a:ext cx="3992543" cy="29475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39422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="" xmlns:a16="http://schemas.microsoft.com/office/drawing/2014/main" id="{41548962-069A-51C9-F8A3-D09B990BAC30}"/>
              </a:ext>
            </a:extLst>
          </p:cNvPr>
          <p:cNvSpPr/>
          <p:nvPr/>
        </p:nvSpPr>
        <p:spPr>
          <a:xfrm>
            <a:off x="203915" y="683832"/>
            <a:ext cx="78486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id-ID" sz="2400" b="1" dirty="0">
              <a:solidFill>
                <a:srgbClr val="7030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="" xmlns:a16="http://schemas.microsoft.com/office/drawing/2014/main" id="{58C22683-9FC9-E58D-7754-E6B3F9504B77}"/>
              </a:ext>
            </a:extLst>
          </p:cNvPr>
          <p:cNvSpPr/>
          <p:nvPr/>
        </p:nvSpPr>
        <p:spPr>
          <a:xfrm>
            <a:off x="100884" y="175335"/>
            <a:ext cx="856659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2. Menganalisis </a:t>
            </a:r>
            <a:r>
              <a:rPr lang="da-DK" sz="2800" b="1" dirty="0">
                <a:solidFill>
                  <a:srgbClr val="7030A0"/>
                </a:solidFill>
                <a:cs typeface="Arial" panose="020B0604020202020204" pitchFamily="34" charset="0"/>
              </a:rPr>
              <a:t>Gerak Kombinasi </a:t>
            </a:r>
            <a:r>
              <a:rPr lang="nl-NL" sz="2800" b="1" dirty="0">
                <a:solidFill>
                  <a:srgbClr val="7030A0"/>
                </a:solidFill>
                <a:cs typeface="Arial" panose="020B0604020202020204" pitchFamily="34" charset="0"/>
              </a:rPr>
              <a:t>Guling </a:t>
            </a:r>
            <a:r>
              <a:rPr lang="id-ID" sz="2800" b="1" dirty="0">
                <a:solidFill>
                  <a:srgbClr val="7030A0"/>
                </a:solidFill>
                <a:cs typeface="Arial" panose="020B0604020202020204" pitchFamily="34" charset="0"/>
              </a:rPr>
              <a:t>Lenting d</a:t>
            </a:r>
            <a:r>
              <a:rPr lang="nl-NL" sz="2800" b="1" dirty="0">
                <a:solidFill>
                  <a:srgbClr val="7030A0"/>
                </a:solidFill>
                <a:cs typeface="Arial" panose="020B0604020202020204" pitchFamily="34" charset="0"/>
              </a:rPr>
              <a:t>an</a:t>
            </a:r>
            <a:r>
              <a:rPr lang="id-ID" sz="2800" b="1" dirty="0">
                <a:solidFill>
                  <a:srgbClr val="7030A0"/>
                </a:solidFill>
                <a:cs typeface="Arial" panose="020B0604020202020204" pitchFamily="34" charset="0"/>
              </a:rPr>
              <a:t> </a:t>
            </a:r>
            <a:r>
              <a:rPr lang="nl-NL" sz="2800" b="1" dirty="0">
                <a:solidFill>
                  <a:srgbClr val="7030A0"/>
                </a:solidFill>
                <a:cs typeface="Arial" panose="020B0604020202020204" pitchFamily="34" charset="0"/>
              </a:rPr>
              <a:t>Guling </a:t>
            </a:r>
            <a:r>
              <a:rPr lang="id-ID" sz="2800" b="1" dirty="0">
                <a:solidFill>
                  <a:srgbClr val="7030A0"/>
                </a:solidFill>
                <a:cs typeface="Arial" panose="020B0604020202020204" pitchFamily="34" charset="0"/>
              </a:rPr>
              <a:t>ke Dep</a:t>
            </a:r>
            <a:r>
              <a:rPr lang="nl-NL" sz="2800" b="1" dirty="0">
                <a:solidFill>
                  <a:srgbClr val="7030A0"/>
                </a:solidFill>
                <a:cs typeface="Arial" panose="020B0604020202020204" pitchFamily="34" charset="0"/>
              </a:rPr>
              <a:t>a</a:t>
            </a:r>
            <a:r>
              <a:rPr lang="id-ID" sz="2800" b="1" dirty="0">
                <a:solidFill>
                  <a:srgbClr val="7030A0"/>
                </a:solidFill>
                <a:cs typeface="Arial" panose="020B0604020202020204" pitchFamily="34" charset="0"/>
              </a:rPr>
              <a:t>n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="" xmlns:a16="http://schemas.microsoft.com/office/drawing/2014/main" id="{AAFC1F48-EDE1-E909-56FD-1EF50EB01D1D}"/>
              </a:ext>
            </a:extLst>
          </p:cNvPr>
          <p:cNvSpPr txBox="1"/>
          <p:nvPr/>
        </p:nvSpPr>
        <p:spPr>
          <a:xfrm>
            <a:off x="4047818" y="3276525"/>
            <a:ext cx="7900716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2400" dirty="0"/>
              <a:t>Cara </a:t>
            </a:r>
            <a:r>
              <a:rPr lang="id-ID" sz="2400" dirty="0" smtClean="0"/>
              <a:t>melakukan </a:t>
            </a:r>
            <a:r>
              <a:rPr lang="id-ID" sz="2400" dirty="0"/>
              <a:t>gerak </a:t>
            </a:r>
            <a:r>
              <a:rPr lang="id-ID" sz="2400" dirty="0" smtClean="0"/>
              <a:t>pendarat</a:t>
            </a:r>
            <a:r>
              <a:rPr lang="id-ID" sz="2400" dirty="0"/>
              <a:t>a</a:t>
            </a:r>
            <a:r>
              <a:rPr lang="id-ID" sz="2400" dirty="0" smtClean="0"/>
              <a:t>n:</a:t>
            </a:r>
            <a:endParaRPr lang="id-ID" sz="2400" dirty="0"/>
          </a:p>
          <a:p>
            <a:r>
              <a:rPr lang="id-ID" sz="2400" dirty="0"/>
              <a:t>Saat mendarat, pertahankan kaki rapat </a:t>
            </a:r>
            <a:r>
              <a:rPr lang="id-ID" sz="2400" dirty="0" smtClean="0"/>
              <a:t>dan mendarat secara fleksibel </a:t>
            </a:r>
            <a:r>
              <a:rPr lang="id-ID" sz="2400" dirty="0"/>
              <a:t>dengan lutut sedikit ditekuk. </a:t>
            </a:r>
            <a:endParaRPr lang="en-ID" sz="24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9764" y="1129442"/>
            <a:ext cx="3374419" cy="51795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05699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6" name="Rectangle 15">
            <a:extLst>
              <a:ext uri="{FF2B5EF4-FFF2-40B4-BE49-F238E27FC236}">
                <a16:creationId xmlns="" xmlns:a16="http://schemas.microsoft.com/office/drawing/2014/main" id="{5B7D0903-CF38-B38E-1343-CEB316AB5CDD}"/>
              </a:ext>
            </a:extLst>
          </p:cNvPr>
          <p:cNvSpPr/>
          <p:nvPr/>
        </p:nvSpPr>
        <p:spPr>
          <a:xfrm>
            <a:off x="10176289" y="6056526"/>
            <a:ext cx="1810303" cy="276999"/>
          </a:xfrm>
          <a:prstGeom prst="rect">
            <a:avLst/>
          </a:prstGeom>
          <a:solidFill>
            <a:schemeClr val="bg1">
              <a:alpha val="54000"/>
            </a:schemeClr>
          </a:solidFill>
        </p:spPr>
        <p:txBody>
          <a:bodyPr wrap="none">
            <a:spAutoFit/>
          </a:bodyPr>
          <a:lstStyle/>
          <a:p>
            <a:pPr algn="r"/>
            <a:r>
              <a:rPr lang="en-US" sz="1200" dirty="0" err="1">
                <a:cs typeface="Arial" pitchFamily="34" charset="0"/>
              </a:rPr>
              <a:t>Sumber</a:t>
            </a:r>
            <a:r>
              <a:rPr lang="en-US" sz="1200" dirty="0">
                <a:cs typeface="Arial" pitchFamily="34" charset="0"/>
              </a:rPr>
              <a:t>: </a:t>
            </a:r>
            <a:r>
              <a:rPr lang="id-ID" sz="1200" i="1" dirty="0">
                <a:cs typeface="Arial" pitchFamily="34" charset="0"/>
              </a:rPr>
              <a:t>shutterstock.com</a:t>
            </a:r>
            <a:endParaRPr lang="en-US" sz="1200" i="1" dirty="0">
              <a:cs typeface="Arial" pitchFamily="34" charset="0"/>
            </a:endParaRPr>
          </a:p>
        </p:txBody>
      </p:sp>
      <p:grpSp>
        <p:nvGrpSpPr>
          <p:cNvPr id="18" name="Group 17">
            <a:extLst>
              <a:ext uri="{FF2B5EF4-FFF2-40B4-BE49-F238E27FC236}">
                <a16:creationId xmlns="" xmlns:a16="http://schemas.microsoft.com/office/drawing/2014/main" id="{E3F6FAEA-0132-A009-ED46-ED113C2DB671}"/>
              </a:ext>
            </a:extLst>
          </p:cNvPr>
          <p:cNvGrpSpPr/>
          <p:nvPr/>
        </p:nvGrpSpPr>
        <p:grpSpPr>
          <a:xfrm>
            <a:off x="-1" y="1561821"/>
            <a:ext cx="6284890" cy="4858406"/>
            <a:chOff x="0" y="1847850"/>
            <a:chExt cx="3676934" cy="3643808"/>
          </a:xfrm>
        </p:grpSpPr>
        <p:sp>
          <p:nvSpPr>
            <p:cNvPr id="19" name="Rectangle 18">
              <a:extLst>
                <a:ext uri="{FF2B5EF4-FFF2-40B4-BE49-F238E27FC236}">
                  <a16:creationId xmlns="" xmlns:a16="http://schemas.microsoft.com/office/drawing/2014/main" id="{6CC72A31-61D8-3361-CA1D-C13465408F0E}"/>
                </a:ext>
              </a:extLst>
            </p:cNvPr>
            <p:cNvSpPr/>
            <p:nvPr/>
          </p:nvSpPr>
          <p:spPr>
            <a:xfrm>
              <a:off x="1" y="2190751"/>
              <a:ext cx="3676933" cy="3300907"/>
            </a:xfrm>
            <a:prstGeom prst="rect">
              <a:avLst/>
            </a:prstGeom>
            <a:solidFill>
              <a:schemeClr val="accent3">
                <a:lumMod val="20000"/>
                <a:lumOff val="80000"/>
              </a:schemeClr>
            </a:solidFill>
          </p:spPr>
          <p:txBody>
            <a:bodyPr wrap="square">
              <a:spAutoFit/>
            </a:bodyPr>
            <a:lstStyle/>
            <a:p>
              <a:pPr marL="423143" indent="-423143" eaLnBrk="0" hangingPunct="0">
                <a:spcBef>
                  <a:spcPts val="800"/>
                </a:spcBef>
                <a:buFont typeface="Wingdings" pitchFamily="2" charset="2"/>
                <a:buChar char="§"/>
              </a:pPr>
              <a:r>
                <a:rPr lang="id-ID" sz="2000" dirty="0" smtClean="0"/>
                <a:t>Menunjukkan </a:t>
              </a:r>
              <a:r>
                <a:rPr lang="id-ID" sz="2000" dirty="0"/>
                <a:t>kemampuan dalam mempraktikkan keterampilan gerak kombinasi guling belakang jongkok dan guling belakang lurus dengan </a:t>
              </a:r>
              <a:r>
                <a:rPr lang="id-ID" sz="2000" dirty="0" smtClean="0"/>
                <a:t>benar.</a:t>
              </a:r>
            </a:p>
            <a:p>
              <a:pPr marL="423143" indent="-423143" eaLnBrk="0" hangingPunct="0">
                <a:spcBef>
                  <a:spcPts val="800"/>
                </a:spcBef>
                <a:buFont typeface="Wingdings" pitchFamily="2" charset="2"/>
                <a:buChar char="§"/>
              </a:pPr>
              <a:r>
                <a:rPr lang="id-ID" sz="2000" dirty="0" smtClean="0"/>
                <a:t>Menganalisis </a:t>
              </a:r>
              <a:r>
                <a:rPr lang="id-ID" sz="2000" dirty="0"/>
                <a:t>fakta, konsep, dan prosedur dalam melakukan keterampilan gerak kombinasi guling belakang jongkok dan guling belakang lurus dengan </a:t>
              </a:r>
              <a:r>
                <a:rPr lang="id-ID" sz="2000" dirty="0" smtClean="0"/>
                <a:t>benar.</a:t>
              </a:r>
            </a:p>
            <a:p>
              <a:pPr marL="423143" indent="-423143" eaLnBrk="0" hangingPunct="0">
                <a:spcBef>
                  <a:spcPts val="800"/>
                </a:spcBef>
                <a:buFont typeface="Wingdings" pitchFamily="2" charset="2"/>
                <a:buChar char="§"/>
              </a:pPr>
              <a:r>
                <a:rPr lang="id-ID" sz="2000" dirty="0" smtClean="0"/>
                <a:t>Menunjukkan </a:t>
              </a:r>
              <a:r>
                <a:rPr lang="id-ID" sz="2000" dirty="0"/>
                <a:t>kemampuan dalam mempraktikkan keterampilan gerak kombinasi guling lenting dan guling depan dengan </a:t>
              </a:r>
              <a:r>
                <a:rPr lang="id-ID" sz="2000" dirty="0" smtClean="0"/>
                <a:t>benar.</a:t>
              </a:r>
            </a:p>
            <a:p>
              <a:pPr marL="423143" indent="-423143" eaLnBrk="0" hangingPunct="0">
                <a:spcBef>
                  <a:spcPts val="800"/>
                </a:spcBef>
                <a:buFont typeface="Wingdings" pitchFamily="2" charset="2"/>
                <a:buChar char="§"/>
              </a:pPr>
              <a:r>
                <a:rPr lang="id-ID" sz="2000" dirty="0" smtClean="0"/>
                <a:t>Menganalisis </a:t>
              </a:r>
              <a:r>
                <a:rPr lang="id-ID" sz="2000" dirty="0"/>
                <a:t>fakta, konsep, dan prosedur dalam melakukan keterampilan gerak kombinasi guling lenting dan guling depan dengan </a:t>
              </a:r>
              <a:r>
                <a:rPr lang="id-ID" sz="2000" dirty="0" smtClean="0"/>
                <a:t>benar.</a:t>
              </a:r>
            </a:p>
          </p:txBody>
        </p:sp>
        <p:sp>
          <p:nvSpPr>
            <p:cNvPr id="20" name="Rectangle 19">
              <a:extLst>
                <a:ext uri="{FF2B5EF4-FFF2-40B4-BE49-F238E27FC236}">
                  <a16:creationId xmlns="" xmlns:a16="http://schemas.microsoft.com/office/drawing/2014/main" id="{DFFD2C66-8CEC-CBBE-E0CB-7F6BB10E238A}"/>
                </a:ext>
              </a:extLst>
            </p:cNvPr>
            <p:cNvSpPr/>
            <p:nvPr/>
          </p:nvSpPr>
          <p:spPr>
            <a:xfrm>
              <a:off x="0" y="1847850"/>
              <a:ext cx="3676934" cy="342900"/>
            </a:xfrm>
            <a:prstGeom prst="rect">
              <a:avLst/>
            </a:prstGeom>
            <a:solidFill>
              <a:srgbClr val="7030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/>
            </a:p>
          </p:txBody>
        </p:sp>
      </p:grpSp>
      <p:sp>
        <p:nvSpPr>
          <p:cNvPr id="21" name="Rectangle 20">
            <a:extLst>
              <a:ext uri="{FF2B5EF4-FFF2-40B4-BE49-F238E27FC236}">
                <a16:creationId xmlns="" xmlns:a16="http://schemas.microsoft.com/office/drawing/2014/main" id="{BA1DE567-DA1C-5C7F-36FE-182B3F68F8C3}"/>
              </a:ext>
            </a:extLst>
          </p:cNvPr>
          <p:cNvSpPr/>
          <p:nvPr/>
        </p:nvSpPr>
        <p:spPr>
          <a:xfrm>
            <a:off x="-267267" y="1557167"/>
            <a:ext cx="304274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en-US" sz="2000" b="1" dirty="0" err="1">
                <a:solidFill>
                  <a:schemeClr val="bg1"/>
                </a:solidFill>
                <a:cs typeface="Calibri" pitchFamily="34" charset="0"/>
                <a:sym typeface="Arial" pitchFamily="34" charset="0"/>
              </a:rPr>
              <a:t>Tujuan</a:t>
            </a:r>
            <a:r>
              <a:rPr lang="en-US" sz="2000" b="1" dirty="0">
                <a:solidFill>
                  <a:schemeClr val="bg1"/>
                </a:solidFill>
                <a:cs typeface="Calibri" pitchFamily="34" charset="0"/>
                <a:sym typeface="Arial" pitchFamily="34" charset="0"/>
              </a:rPr>
              <a:t> </a:t>
            </a:r>
            <a:r>
              <a:rPr lang="en-US" sz="2000" b="1" dirty="0" err="1">
                <a:solidFill>
                  <a:schemeClr val="bg1"/>
                </a:solidFill>
                <a:cs typeface="Calibri" pitchFamily="34" charset="0"/>
                <a:sym typeface="Arial" pitchFamily="34" charset="0"/>
              </a:rPr>
              <a:t>pembelajaran</a:t>
            </a:r>
            <a:r>
              <a:rPr lang="en-US" sz="2000" b="1" dirty="0">
                <a:solidFill>
                  <a:schemeClr val="bg1"/>
                </a:solidFill>
                <a:cs typeface="Calibri" pitchFamily="34" charset="0"/>
                <a:sym typeface="Arial" pitchFamily="34" charset="0"/>
              </a:rPr>
              <a:t>:</a:t>
            </a:r>
          </a:p>
        </p:txBody>
      </p:sp>
      <p:grpSp>
        <p:nvGrpSpPr>
          <p:cNvPr id="13" name="Group 12">
            <a:extLst>
              <a:ext uri="{FF2B5EF4-FFF2-40B4-BE49-F238E27FC236}">
                <a16:creationId xmlns="" xmlns:a16="http://schemas.microsoft.com/office/drawing/2014/main" id="{8B48EAA3-157A-0143-F8A2-3FC98965C3AF}"/>
              </a:ext>
            </a:extLst>
          </p:cNvPr>
          <p:cNvGrpSpPr/>
          <p:nvPr/>
        </p:nvGrpSpPr>
        <p:grpSpPr>
          <a:xfrm>
            <a:off x="273596" y="260776"/>
            <a:ext cx="1183247" cy="1160511"/>
            <a:chOff x="4328803" y="1954100"/>
            <a:chExt cx="1440091" cy="1447246"/>
          </a:xfrm>
        </p:grpSpPr>
        <p:pic>
          <p:nvPicPr>
            <p:cNvPr id="14" name="Picture 2" descr="E:\ELISA\ERLANGGA LISA\2017\TEMPLATE PPT\SMP Penjaskes Orkes (K13N)\untuk BAB penjas.png">
              <a:extLst>
                <a:ext uri="{FF2B5EF4-FFF2-40B4-BE49-F238E27FC236}">
                  <a16:creationId xmlns="" xmlns:a16="http://schemas.microsoft.com/office/drawing/2014/main" id="{E7EA96A6-C946-16A5-46EB-FD59706E927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40143" y="1954100"/>
              <a:ext cx="1428751" cy="144724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" name="Rectangle 14">
              <a:extLst>
                <a:ext uri="{FF2B5EF4-FFF2-40B4-BE49-F238E27FC236}">
                  <a16:creationId xmlns="" xmlns:a16="http://schemas.microsoft.com/office/drawing/2014/main" id="{0E70A27F-D83A-079E-66D7-FF19F9EB7B3A}"/>
                </a:ext>
              </a:extLst>
            </p:cNvPr>
            <p:cNvSpPr/>
            <p:nvPr/>
          </p:nvSpPr>
          <p:spPr>
            <a:xfrm>
              <a:off x="4328803" y="2140542"/>
              <a:ext cx="1428752" cy="103631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2400" b="1" dirty="0">
                  <a:solidFill>
                    <a:schemeClr val="bg1"/>
                  </a:solidFill>
                </a:rPr>
                <a:t>BAB </a:t>
              </a:r>
            </a:p>
            <a:p>
              <a:pPr algn="ctr"/>
              <a:r>
                <a:rPr lang="id-ID" sz="2400" b="1" dirty="0">
                  <a:solidFill>
                    <a:schemeClr val="bg1"/>
                  </a:solidFill>
                </a:rPr>
                <a:t>8</a:t>
              </a:r>
              <a:endParaRPr lang="en-US" sz="24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22" name="TextBox 21">
            <a:extLst>
              <a:ext uri="{FF2B5EF4-FFF2-40B4-BE49-F238E27FC236}">
                <a16:creationId xmlns="" xmlns:a16="http://schemas.microsoft.com/office/drawing/2014/main" id="{74BE65CE-486A-79B3-C511-6110682F2D82}"/>
              </a:ext>
            </a:extLst>
          </p:cNvPr>
          <p:cNvSpPr txBox="1"/>
          <p:nvPr/>
        </p:nvSpPr>
        <p:spPr>
          <a:xfrm>
            <a:off x="1466160" y="461402"/>
            <a:ext cx="6180329" cy="647153"/>
          </a:xfrm>
          <a:prstGeom prst="rect">
            <a:avLst/>
          </a:prstGeom>
          <a:noFill/>
          <a:ln>
            <a:noFill/>
          </a:ln>
          <a:effec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lIns="214176" tIns="107087" rIns="214176" bIns="107087" rtlCol="0">
            <a:spAutoFit/>
          </a:bodyPr>
          <a:lstStyle/>
          <a:p>
            <a:r>
              <a:rPr lang="id-ID" sz="2800" b="1" dirty="0" smtClean="0">
                <a:solidFill>
                  <a:srgbClr val="7030A0"/>
                </a:solidFill>
                <a:ea typeface="Tahoma" panose="020B0604030504040204" pitchFamily="34" charset="0"/>
                <a:cs typeface="Tahoma" panose="020B0604030504040204" pitchFamily="34" charset="0"/>
              </a:rPr>
              <a:t>Sen</a:t>
            </a:r>
            <a:r>
              <a:rPr lang="id-ID" sz="2800" b="1" dirty="0" smtClean="0">
                <a:solidFill>
                  <a:srgbClr val="7030A0"/>
                </a:solidFill>
                <a:cs typeface="Calibri" pitchFamily="34" charset="0"/>
              </a:rPr>
              <a:t>am Lantai</a:t>
            </a:r>
            <a:endParaRPr lang="en-US" sz="2800" b="1" dirty="0">
              <a:solidFill>
                <a:srgbClr val="7030A0"/>
              </a:solidFill>
              <a:cs typeface="Calibri" pitchFamily="34" charset="0"/>
            </a:endParaRPr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40530" y="2176530"/>
            <a:ext cx="5446062" cy="363252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4880624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19" name="Group 18">
            <a:extLst>
              <a:ext uri="{FF2B5EF4-FFF2-40B4-BE49-F238E27FC236}">
                <a16:creationId xmlns="" xmlns:a16="http://schemas.microsoft.com/office/drawing/2014/main" id="{FCEABBF4-5BB8-AEE1-E03D-5EA5284D3407}"/>
              </a:ext>
            </a:extLst>
          </p:cNvPr>
          <p:cNvGrpSpPr/>
          <p:nvPr/>
        </p:nvGrpSpPr>
        <p:grpSpPr>
          <a:xfrm>
            <a:off x="377780" y="1417034"/>
            <a:ext cx="10714616" cy="4704517"/>
            <a:chOff x="0" y="1847850"/>
            <a:chExt cx="4038600" cy="3528387"/>
          </a:xfrm>
        </p:grpSpPr>
        <p:sp>
          <p:nvSpPr>
            <p:cNvPr id="20" name="Rectangle 19">
              <a:extLst>
                <a:ext uri="{FF2B5EF4-FFF2-40B4-BE49-F238E27FC236}">
                  <a16:creationId xmlns="" xmlns:a16="http://schemas.microsoft.com/office/drawing/2014/main" id="{52552547-371E-D0BB-3BFD-9FFA8F4A29B7}"/>
                </a:ext>
              </a:extLst>
            </p:cNvPr>
            <p:cNvSpPr/>
            <p:nvPr/>
          </p:nvSpPr>
          <p:spPr>
            <a:xfrm>
              <a:off x="0" y="2190750"/>
              <a:ext cx="4038600" cy="3185487"/>
            </a:xfrm>
            <a:prstGeom prst="rect">
              <a:avLst/>
            </a:prstGeom>
            <a:solidFill>
              <a:schemeClr val="accent3">
                <a:lumMod val="20000"/>
                <a:lumOff val="80000"/>
              </a:schemeClr>
            </a:solidFill>
          </p:spPr>
          <p:txBody>
            <a:bodyPr wrap="square">
              <a:spAutoFit/>
            </a:bodyPr>
            <a:lstStyle/>
            <a:p>
              <a:pPr eaLnBrk="0" hangingPunct="0">
                <a:spcBef>
                  <a:spcPts val="600"/>
                </a:spcBef>
              </a:pPr>
              <a:r>
                <a:rPr lang="en-US" sz="2000" b="1" dirty="0" err="1">
                  <a:cs typeface="Calibri" pitchFamily="34" charset="0"/>
                </a:rPr>
                <a:t>Mandiri</a:t>
              </a:r>
              <a:r>
                <a:rPr lang="en-US" sz="2000" b="1" dirty="0">
                  <a:cs typeface="Calibri" pitchFamily="34" charset="0"/>
                </a:rPr>
                <a:t>:</a:t>
              </a:r>
            </a:p>
            <a:p>
              <a:pPr marL="317365" indent="-317365" eaLnBrk="0" hangingPunct="0">
                <a:spcBef>
                  <a:spcPts val="600"/>
                </a:spcBef>
                <a:buFont typeface="Wingdings" pitchFamily="2" charset="2"/>
                <a:buChar char="§"/>
              </a:pPr>
              <a:r>
                <a:rPr lang="en-US" sz="2000" dirty="0" err="1">
                  <a:cs typeface="Calibri" pitchFamily="34" charset="0"/>
                </a:rPr>
                <a:t>Kesadaran</a:t>
              </a:r>
              <a:r>
                <a:rPr lang="en-US" sz="2000" dirty="0">
                  <a:cs typeface="Calibri" pitchFamily="34" charset="0"/>
                </a:rPr>
                <a:t> </a:t>
              </a:r>
              <a:r>
                <a:rPr lang="en-US" sz="2000" dirty="0" err="1">
                  <a:cs typeface="Calibri" pitchFamily="34" charset="0"/>
                </a:rPr>
                <a:t>akan</a:t>
              </a:r>
              <a:r>
                <a:rPr lang="en-US" sz="2000" dirty="0">
                  <a:cs typeface="Calibri" pitchFamily="34" charset="0"/>
                </a:rPr>
                <a:t> </a:t>
              </a:r>
              <a:r>
                <a:rPr lang="en-US" sz="2000" dirty="0" err="1">
                  <a:cs typeface="Calibri" pitchFamily="34" charset="0"/>
                </a:rPr>
                <a:t>diri</a:t>
              </a:r>
              <a:r>
                <a:rPr lang="en-US" sz="2000" dirty="0">
                  <a:cs typeface="Calibri" pitchFamily="34" charset="0"/>
                </a:rPr>
                <a:t> dan </a:t>
              </a:r>
              <a:r>
                <a:rPr lang="en-US" sz="2000" dirty="0" err="1">
                  <a:cs typeface="Calibri" pitchFamily="34" charset="0"/>
                </a:rPr>
                <a:t>situasi</a:t>
              </a:r>
              <a:r>
                <a:rPr lang="en-US" sz="2000" dirty="0">
                  <a:cs typeface="Calibri" pitchFamily="34" charset="0"/>
                </a:rPr>
                <a:t> yang </a:t>
              </a:r>
              <a:r>
                <a:rPr lang="en-US" sz="2000" dirty="0" err="1">
                  <a:cs typeface="Calibri" pitchFamily="34" charset="0"/>
                </a:rPr>
                <a:t>dihadapi</a:t>
              </a:r>
              <a:r>
                <a:rPr lang="en-US" sz="2000" dirty="0">
                  <a:cs typeface="Calibri" pitchFamily="34" charset="0"/>
                </a:rPr>
                <a:t> (</a:t>
              </a:r>
              <a:r>
                <a:rPr lang="en-US" sz="2000" dirty="0" err="1">
                  <a:cs typeface="Calibri" pitchFamily="34" charset="0"/>
                </a:rPr>
                <a:t>mengendalikan</a:t>
              </a:r>
              <a:r>
                <a:rPr lang="en-US" sz="2000" dirty="0">
                  <a:cs typeface="Calibri" pitchFamily="34" charset="0"/>
                </a:rPr>
                <a:t> </a:t>
              </a:r>
              <a:r>
                <a:rPr lang="en-US" sz="2000" dirty="0" err="1">
                  <a:cs typeface="Calibri" pitchFamily="34" charset="0"/>
                </a:rPr>
                <a:t>emosi</a:t>
              </a:r>
              <a:r>
                <a:rPr lang="en-US" sz="2000" dirty="0">
                  <a:cs typeface="Calibri" pitchFamily="34" charset="0"/>
                </a:rPr>
                <a:t> </a:t>
              </a:r>
              <a:r>
                <a:rPr lang="en-US" sz="2000" dirty="0" err="1">
                  <a:cs typeface="Calibri" pitchFamily="34" charset="0"/>
                </a:rPr>
                <a:t>saat</a:t>
              </a:r>
              <a:r>
                <a:rPr lang="en-US" sz="2000" dirty="0">
                  <a:cs typeface="Calibri" pitchFamily="34" charset="0"/>
                </a:rPr>
                <a:t> </a:t>
              </a:r>
              <a:r>
                <a:rPr lang="en-US" sz="2000" dirty="0" err="1" smtClean="0">
                  <a:cs typeface="Calibri" pitchFamily="34" charset="0"/>
                </a:rPr>
                <a:t>ber</a:t>
              </a:r>
              <a:r>
                <a:rPr lang="id-ID" sz="2000" dirty="0" smtClean="0">
                  <a:cs typeface="Calibri" pitchFamily="34" charset="0"/>
                </a:rPr>
                <a:t>l</a:t>
              </a:r>
              <a:r>
                <a:rPr lang="en-US" sz="2000" dirty="0" smtClean="0">
                  <a:cs typeface="Calibri" pitchFamily="34" charset="0"/>
                </a:rPr>
                <a:t>a</a:t>
              </a:r>
              <a:r>
                <a:rPr lang="id-ID" sz="2000" dirty="0" smtClean="0">
                  <a:cs typeface="Calibri" pitchFamily="34" charset="0"/>
                </a:rPr>
                <a:t>tih</a:t>
              </a:r>
              <a:r>
                <a:rPr lang="en-US" sz="2000" dirty="0" smtClean="0">
                  <a:cs typeface="Calibri" pitchFamily="34" charset="0"/>
                </a:rPr>
                <a:t> </a:t>
              </a:r>
              <a:r>
                <a:rPr lang="en-US" sz="2000" dirty="0" err="1">
                  <a:cs typeface="Calibri" pitchFamily="34" charset="0"/>
                </a:rPr>
                <a:t>dan</a:t>
              </a:r>
              <a:r>
                <a:rPr lang="id-ID" sz="2000" dirty="0">
                  <a:cs typeface="Calibri" pitchFamily="34" charset="0"/>
                </a:rPr>
                <a:t> </a:t>
              </a:r>
              <a:r>
                <a:rPr lang="en-US" sz="2000" dirty="0" err="1" smtClean="0">
                  <a:cs typeface="Calibri" pitchFamily="34" charset="0"/>
                </a:rPr>
                <a:t>berolahraga</a:t>
              </a:r>
              <a:r>
                <a:rPr lang="en-US" sz="2000" dirty="0" smtClean="0">
                  <a:cs typeface="Calibri" pitchFamily="34" charset="0"/>
                </a:rPr>
                <a:t>).</a:t>
              </a:r>
              <a:endParaRPr lang="en-US" sz="2000" dirty="0">
                <a:cs typeface="Calibri" pitchFamily="34" charset="0"/>
              </a:endParaRPr>
            </a:p>
            <a:p>
              <a:pPr marL="317365" indent="-317365" eaLnBrk="0" hangingPunct="0">
                <a:spcBef>
                  <a:spcPts val="600"/>
                </a:spcBef>
                <a:buFont typeface="Wingdings" pitchFamily="2" charset="2"/>
                <a:buChar char="§"/>
              </a:pPr>
              <a:r>
                <a:rPr lang="en-US" sz="2000" dirty="0" err="1">
                  <a:cs typeface="Calibri" pitchFamily="34" charset="0"/>
                </a:rPr>
                <a:t>Pengaturan</a:t>
              </a:r>
              <a:r>
                <a:rPr lang="en-US" sz="2000" dirty="0">
                  <a:cs typeface="Calibri" pitchFamily="34" charset="0"/>
                </a:rPr>
                <a:t> </a:t>
              </a:r>
              <a:r>
                <a:rPr lang="en-US" sz="2000" dirty="0" err="1">
                  <a:cs typeface="Calibri" pitchFamily="34" charset="0"/>
                </a:rPr>
                <a:t>diri</a:t>
              </a:r>
              <a:r>
                <a:rPr lang="en-US" sz="2000" dirty="0">
                  <a:cs typeface="Calibri" pitchFamily="34" charset="0"/>
                </a:rPr>
                <a:t>, </a:t>
              </a:r>
              <a:r>
                <a:rPr lang="en-US" sz="2000" dirty="0" err="1">
                  <a:cs typeface="Calibri" pitchFamily="34" charset="0"/>
                </a:rPr>
                <a:t>yaitu</a:t>
              </a:r>
              <a:r>
                <a:rPr lang="en-US" sz="2000" dirty="0">
                  <a:cs typeface="Calibri" pitchFamily="34" charset="0"/>
                </a:rPr>
                <a:t> </a:t>
              </a:r>
              <a:r>
                <a:rPr lang="en-US" sz="2000" dirty="0" err="1">
                  <a:cs typeface="Calibri" pitchFamily="34" charset="0"/>
                </a:rPr>
                <a:t>mengatur</a:t>
              </a:r>
              <a:r>
                <a:rPr lang="en-US" sz="2000" dirty="0">
                  <a:cs typeface="Calibri" pitchFamily="34" charset="0"/>
                </a:rPr>
                <a:t> </a:t>
              </a:r>
              <a:r>
                <a:rPr lang="en-US" sz="2000" dirty="0" err="1">
                  <a:cs typeface="Calibri" pitchFamily="34" charset="0"/>
                </a:rPr>
                <a:t>kegiatan</a:t>
              </a:r>
              <a:r>
                <a:rPr lang="en-US" sz="2000" dirty="0">
                  <a:cs typeface="Calibri" pitchFamily="34" charset="0"/>
                </a:rPr>
                <a:t> </a:t>
              </a:r>
              <a:r>
                <a:rPr lang="en-US" sz="2000" dirty="0" err="1">
                  <a:cs typeface="Calibri" pitchFamily="34" charset="0"/>
                </a:rPr>
                <a:t>dan</a:t>
              </a:r>
              <a:r>
                <a:rPr lang="en-US" sz="2000" dirty="0">
                  <a:cs typeface="Calibri" pitchFamily="34" charset="0"/>
                </a:rPr>
                <a:t> </a:t>
              </a:r>
              <a:r>
                <a:rPr lang="en-US" sz="2000" dirty="0" err="1" smtClean="0">
                  <a:cs typeface="Calibri" pitchFamily="34" charset="0"/>
                </a:rPr>
                <a:t>beristirahat</a:t>
              </a:r>
              <a:r>
                <a:rPr lang="id-ID" sz="2000" dirty="0" smtClean="0">
                  <a:cs typeface="Calibri" pitchFamily="34" charset="0"/>
                </a:rPr>
                <a:t>, </a:t>
              </a:r>
              <a:r>
                <a:rPr lang="en-US" sz="2000" dirty="0" err="1" smtClean="0">
                  <a:cs typeface="Calibri" pitchFamily="34" charset="0"/>
                </a:rPr>
                <a:t>serta</a:t>
              </a:r>
              <a:r>
                <a:rPr lang="en-US" sz="2000" dirty="0" smtClean="0">
                  <a:cs typeface="Calibri" pitchFamily="34" charset="0"/>
                </a:rPr>
                <a:t> </a:t>
              </a:r>
              <a:r>
                <a:rPr lang="en-US" sz="2000" dirty="0" err="1">
                  <a:cs typeface="Calibri" pitchFamily="34" charset="0"/>
                </a:rPr>
                <a:t>membuat</a:t>
              </a:r>
              <a:r>
                <a:rPr lang="en-US" sz="2000" dirty="0">
                  <a:cs typeface="Calibri" pitchFamily="34" charset="0"/>
                </a:rPr>
                <a:t> </a:t>
              </a:r>
              <a:r>
                <a:rPr lang="en-US" sz="2000" dirty="0" err="1">
                  <a:cs typeface="Calibri" pitchFamily="34" charset="0"/>
                </a:rPr>
                <a:t>jadwal</a:t>
              </a:r>
              <a:r>
                <a:rPr lang="id-ID" sz="2000" dirty="0">
                  <a:cs typeface="Calibri" pitchFamily="34" charset="0"/>
                </a:rPr>
                <a:t> kegiatan sehari-hari</a:t>
              </a:r>
              <a:r>
                <a:rPr lang="en-US" sz="2000" dirty="0">
                  <a:cs typeface="Calibri" pitchFamily="34" charset="0"/>
                </a:rPr>
                <a:t>.</a:t>
              </a:r>
            </a:p>
            <a:p>
              <a:pPr eaLnBrk="0" hangingPunct="0">
                <a:spcBef>
                  <a:spcPts val="600"/>
                </a:spcBef>
              </a:pPr>
              <a:r>
                <a:rPr lang="en-US" sz="2000" b="1" dirty="0">
                  <a:cs typeface="Calibri" pitchFamily="34" charset="0"/>
                </a:rPr>
                <a:t>Gotong Royong:</a:t>
              </a:r>
            </a:p>
            <a:p>
              <a:pPr marL="317365" indent="-317365" eaLnBrk="0" hangingPunct="0">
                <a:spcBef>
                  <a:spcPts val="600"/>
                </a:spcBef>
                <a:buFont typeface="Wingdings" pitchFamily="2" charset="2"/>
                <a:buChar char="§"/>
              </a:pPr>
              <a:r>
                <a:rPr lang="en-US" sz="2000" dirty="0" err="1">
                  <a:cs typeface="Calibri" pitchFamily="34" charset="0"/>
                </a:rPr>
                <a:t>Berkolaborasi</a:t>
              </a:r>
              <a:r>
                <a:rPr lang="en-US" sz="2000" dirty="0">
                  <a:cs typeface="Calibri" pitchFamily="34" charset="0"/>
                </a:rPr>
                <a:t> </a:t>
              </a:r>
              <a:r>
                <a:rPr lang="en-US" sz="2000" dirty="0" err="1">
                  <a:cs typeface="Calibri" pitchFamily="34" charset="0"/>
                </a:rPr>
                <a:t>dengan</a:t>
              </a:r>
              <a:r>
                <a:rPr lang="en-US" sz="2000" dirty="0">
                  <a:cs typeface="Calibri" pitchFamily="34" charset="0"/>
                </a:rPr>
                <a:t> </a:t>
              </a:r>
              <a:r>
                <a:rPr lang="en-US" sz="2000" dirty="0" err="1">
                  <a:cs typeface="Calibri" pitchFamily="34" charset="0"/>
                </a:rPr>
                <a:t>baik</a:t>
              </a:r>
              <a:r>
                <a:rPr lang="en-US" sz="2000" dirty="0">
                  <a:cs typeface="Calibri" pitchFamily="34" charset="0"/>
                </a:rPr>
                <a:t>, </a:t>
              </a:r>
              <a:r>
                <a:rPr lang="en-US" sz="2000" dirty="0" err="1">
                  <a:cs typeface="Calibri" pitchFamily="34" charset="0"/>
                </a:rPr>
                <a:t>seperti</a:t>
              </a:r>
              <a:r>
                <a:rPr lang="en-US" sz="2000" dirty="0">
                  <a:cs typeface="Calibri" pitchFamily="34" charset="0"/>
                </a:rPr>
                <a:t> </a:t>
              </a:r>
              <a:r>
                <a:rPr lang="en-US" sz="2000" dirty="0" err="1">
                  <a:cs typeface="Calibri" pitchFamily="34" charset="0"/>
                </a:rPr>
                <a:t>bekerja</a:t>
              </a:r>
              <a:r>
                <a:rPr lang="en-US" sz="2000" dirty="0">
                  <a:cs typeface="Calibri" pitchFamily="34" charset="0"/>
                </a:rPr>
                <a:t> </a:t>
              </a:r>
              <a:r>
                <a:rPr lang="en-US" sz="2000" dirty="0" err="1">
                  <a:cs typeface="Calibri" pitchFamily="34" charset="0"/>
                </a:rPr>
                <a:t>bersama</a:t>
              </a:r>
              <a:r>
                <a:rPr lang="en-US" sz="2000" dirty="0">
                  <a:cs typeface="Calibri" pitchFamily="34" charset="0"/>
                </a:rPr>
                <a:t> </a:t>
              </a:r>
              <a:r>
                <a:rPr lang="en-US" sz="2000" dirty="0" err="1">
                  <a:cs typeface="Calibri" pitchFamily="34" charset="0"/>
                </a:rPr>
                <a:t>dengan</a:t>
              </a:r>
              <a:r>
                <a:rPr lang="en-US" sz="2000" dirty="0">
                  <a:cs typeface="Calibri" pitchFamily="34" charset="0"/>
                </a:rPr>
                <a:t> </a:t>
              </a:r>
              <a:r>
                <a:rPr lang="en-US" sz="2000" dirty="0" err="1">
                  <a:cs typeface="Calibri" pitchFamily="34" charset="0"/>
                </a:rPr>
                <a:t>kelompok</a:t>
              </a:r>
              <a:r>
                <a:rPr lang="en-US" sz="2000" dirty="0">
                  <a:cs typeface="Calibri" pitchFamily="34" charset="0"/>
                </a:rPr>
                <a:t> </a:t>
              </a:r>
              <a:r>
                <a:rPr lang="en-US" sz="2000" dirty="0" err="1">
                  <a:cs typeface="Calibri" pitchFamily="34" charset="0"/>
                </a:rPr>
                <a:t>saat</a:t>
              </a:r>
              <a:r>
                <a:rPr lang="en-US" sz="2000" dirty="0">
                  <a:cs typeface="Calibri" pitchFamily="34" charset="0"/>
                </a:rPr>
                <a:t> </a:t>
              </a:r>
              <a:r>
                <a:rPr lang="en-US" sz="2000" dirty="0" err="1">
                  <a:cs typeface="Calibri" pitchFamily="34" charset="0"/>
                </a:rPr>
                <a:t>pembelajaran</a:t>
              </a:r>
              <a:r>
                <a:rPr lang="id-ID" sz="2000" dirty="0">
                  <a:cs typeface="Calibri" pitchFamily="34" charset="0"/>
                </a:rPr>
                <a:t> </a:t>
              </a:r>
              <a:r>
                <a:rPr lang="en-US" sz="2000" dirty="0" err="1">
                  <a:cs typeface="Calibri" pitchFamily="34" charset="0"/>
                </a:rPr>
                <a:t>atau</a:t>
              </a:r>
              <a:r>
                <a:rPr lang="en-US" sz="2000" dirty="0">
                  <a:cs typeface="Calibri" pitchFamily="34" charset="0"/>
                </a:rPr>
                <a:t> </a:t>
              </a:r>
              <a:r>
                <a:rPr lang="en-US" sz="2000" dirty="0" err="1" smtClean="0">
                  <a:cs typeface="Calibri" pitchFamily="34" charset="0"/>
                </a:rPr>
                <a:t>ber</a:t>
              </a:r>
              <a:r>
                <a:rPr lang="id-ID" sz="2000" dirty="0" smtClean="0">
                  <a:cs typeface="Calibri" pitchFamily="34" charset="0"/>
                </a:rPr>
                <a:t>l</a:t>
              </a:r>
              <a:r>
                <a:rPr lang="en-US" sz="2000" dirty="0" smtClean="0">
                  <a:cs typeface="Calibri" pitchFamily="34" charset="0"/>
                </a:rPr>
                <a:t>a</a:t>
              </a:r>
              <a:r>
                <a:rPr lang="id-ID" sz="2000" dirty="0" smtClean="0">
                  <a:cs typeface="Calibri" pitchFamily="34" charset="0"/>
                </a:rPr>
                <a:t>tih</a:t>
              </a:r>
              <a:r>
                <a:rPr lang="en-US" sz="2000" dirty="0" smtClean="0">
                  <a:cs typeface="Calibri" pitchFamily="34" charset="0"/>
                </a:rPr>
                <a:t>.</a:t>
              </a:r>
              <a:endParaRPr lang="id-ID" sz="2000" dirty="0" smtClean="0">
                <a:cs typeface="Calibri" pitchFamily="34" charset="0"/>
              </a:endParaRPr>
            </a:p>
            <a:p>
              <a:pPr marL="317365" indent="-317365" eaLnBrk="0" hangingPunct="0">
                <a:spcBef>
                  <a:spcPts val="600"/>
                </a:spcBef>
                <a:buFont typeface="Wingdings" pitchFamily="2" charset="2"/>
                <a:buChar char="§"/>
              </a:pPr>
              <a:r>
                <a:rPr lang="id-ID" sz="2000" dirty="0"/>
                <a:t>Kepedulian yang baik, seperti memerhatikan dan bertindak proaktif terhadap kondisi</a:t>
              </a:r>
              <a:br>
                <a:rPr lang="id-ID" sz="2000" dirty="0"/>
              </a:br>
              <a:r>
                <a:rPr lang="id-ID" sz="2000" dirty="0"/>
                <a:t>atau keadaan di lingkungan </a:t>
              </a:r>
              <a:r>
                <a:rPr lang="id-ID" sz="2000" dirty="0" smtClean="0"/>
                <a:t>sosial.</a:t>
              </a:r>
              <a:endParaRPr lang="en-US" sz="2000" dirty="0">
                <a:cs typeface="Calibri" pitchFamily="34" charset="0"/>
              </a:endParaRPr>
            </a:p>
            <a:p>
              <a:pPr marL="317365" indent="-317365" eaLnBrk="0" hangingPunct="0">
                <a:spcBef>
                  <a:spcPts val="600"/>
                </a:spcBef>
                <a:buFont typeface="Wingdings" pitchFamily="2" charset="2"/>
                <a:buChar char="§"/>
              </a:pPr>
              <a:r>
                <a:rPr lang="en-US" sz="2000" dirty="0" err="1">
                  <a:cs typeface="Calibri" pitchFamily="34" charset="0"/>
                </a:rPr>
                <a:t>Berbagi</a:t>
              </a:r>
              <a:r>
                <a:rPr lang="en-US" sz="2000" dirty="0">
                  <a:cs typeface="Calibri" pitchFamily="34" charset="0"/>
                </a:rPr>
                <a:t> </a:t>
              </a:r>
              <a:r>
                <a:rPr lang="en-US" sz="2000" dirty="0" err="1">
                  <a:cs typeface="Calibri" pitchFamily="34" charset="0"/>
                </a:rPr>
                <a:t>dengan</a:t>
              </a:r>
              <a:r>
                <a:rPr lang="en-US" sz="2000" dirty="0">
                  <a:cs typeface="Calibri" pitchFamily="34" charset="0"/>
                </a:rPr>
                <a:t> </a:t>
              </a:r>
              <a:r>
                <a:rPr lang="en-US" sz="2000" dirty="0" err="1">
                  <a:cs typeface="Calibri" pitchFamily="34" charset="0"/>
                </a:rPr>
                <a:t>baik</a:t>
              </a:r>
              <a:r>
                <a:rPr lang="en-US" sz="2000" dirty="0">
                  <a:cs typeface="Calibri" pitchFamily="34" charset="0"/>
                </a:rPr>
                <a:t> dan </a:t>
              </a:r>
              <a:r>
                <a:rPr lang="en-US" sz="2000" dirty="0" err="1">
                  <a:cs typeface="Calibri" pitchFamily="34" charset="0"/>
                </a:rPr>
                <a:t>dapat</a:t>
              </a:r>
              <a:r>
                <a:rPr lang="en-US" sz="2000" dirty="0">
                  <a:cs typeface="Calibri" pitchFamily="34" charset="0"/>
                </a:rPr>
                <a:t> </a:t>
              </a:r>
              <a:r>
                <a:rPr lang="en-US" sz="2000" dirty="0" err="1">
                  <a:cs typeface="Calibri" pitchFamily="34" charset="0"/>
                </a:rPr>
                <a:t>menerapkannya</a:t>
              </a:r>
              <a:r>
                <a:rPr lang="en-US" sz="2000" dirty="0">
                  <a:cs typeface="Calibri" pitchFamily="34" charset="0"/>
                </a:rPr>
                <a:t>, </a:t>
              </a:r>
              <a:r>
                <a:rPr lang="en-US" sz="2000" dirty="0" err="1">
                  <a:cs typeface="Calibri" pitchFamily="34" charset="0"/>
                </a:rPr>
                <a:t>seperti</a:t>
              </a:r>
              <a:r>
                <a:rPr lang="en-US" sz="2000" dirty="0">
                  <a:cs typeface="Calibri" pitchFamily="34" charset="0"/>
                </a:rPr>
                <a:t> </a:t>
              </a:r>
              <a:r>
                <a:rPr lang="en-US" sz="2000" dirty="0" err="1">
                  <a:cs typeface="Calibri" pitchFamily="34" charset="0"/>
                </a:rPr>
                <a:t>menggunakan</a:t>
              </a:r>
              <a:r>
                <a:rPr lang="en-US" sz="2000" dirty="0">
                  <a:cs typeface="Calibri" pitchFamily="34" charset="0"/>
                </a:rPr>
                <a:t> </a:t>
              </a:r>
              <a:r>
                <a:rPr lang="en-US" sz="2000" dirty="0" err="1">
                  <a:cs typeface="Calibri" pitchFamily="34" charset="0"/>
                </a:rPr>
                <a:t>peralatan</a:t>
              </a:r>
              <a:r>
                <a:rPr lang="en-US" sz="2000" dirty="0">
                  <a:cs typeface="Calibri" pitchFamily="34" charset="0"/>
                </a:rPr>
                <a:t> </a:t>
              </a:r>
              <a:r>
                <a:rPr lang="en-US" sz="2000" dirty="0" err="1">
                  <a:cs typeface="Calibri" pitchFamily="34" charset="0"/>
                </a:rPr>
                <a:t>secara</a:t>
              </a:r>
              <a:r>
                <a:rPr lang="id-ID" sz="2000" dirty="0">
                  <a:cs typeface="Calibri" pitchFamily="34" charset="0"/>
                </a:rPr>
                <a:t> </a:t>
              </a:r>
              <a:r>
                <a:rPr lang="en-US" sz="2000" dirty="0" err="1">
                  <a:cs typeface="Calibri" pitchFamily="34" charset="0"/>
                </a:rPr>
                <a:t>bergantian</a:t>
              </a:r>
              <a:r>
                <a:rPr lang="en-US" sz="2000" dirty="0">
                  <a:cs typeface="Calibri" pitchFamily="34" charset="0"/>
                </a:rPr>
                <a:t> dan </a:t>
              </a:r>
              <a:r>
                <a:rPr lang="en-US" sz="2000" dirty="0" err="1">
                  <a:cs typeface="Calibri" pitchFamily="34" charset="0"/>
                </a:rPr>
                <a:t>berbagi</a:t>
              </a:r>
              <a:r>
                <a:rPr lang="en-US" sz="2000" dirty="0">
                  <a:cs typeface="Calibri" pitchFamily="34" charset="0"/>
                </a:rPr>
                <a:t> area </a:t>
              </a:r>
              <a:r>
                <a:rPr lang="en-US" sz="2000" dirty="0" err="1">
                  <a:cs typeface="Calibri" pitchFamily="34" charset="0"/>
                </a:rPr>
                <a:t>berlatih</a:t>
              </a:r>
              <a:r>
                <a:rPr lang="en-US" sz="2000" dirty="0" smtClean="0">
                  <a:cs typeface="Calibri" pitchFamily="34" charset="0"/>
                </a:rPr>
                <a:t>.</a:t>
              </a:r>
              <a:endParaRPr lang="en-US" sz="2000" dirty="0">
                <a:cs typeface="Calibri" pitchFamily="34" charset="0"/>
              </a:endParaRPr>
            </a:p>
          </p:txBody>
        </p:sp>
        <p:sp>
          <p:nvSpPr>
            <p:cNvPr id="21" name="Rectangle 20">
              <a:extLst>
                <a:ext uri="{FF2B5EF4-FFF2-40B4-BE49-F238E27FC236}">
                  <a16:creationId xmlns="" xmlns:a16="http://schemas.microsoft.com/office/drawing/2014/main" id="{3286B400-5A89-38C7-0E0E-E7D55F339586}"/>
                </a:ext>
              </a:extLst>
            </p:cNvPr>
            <p:cNvSpPr/>
            <p:nvPr/>
          </p:nvSpPr>
          <p:spPr>
            <a:xfrm>
              <a:off x="0" y="1847850"/>
              <a:ext cx="4038600" cy="342900"/>
            </a:xfrm>
            <a:prstGeom prst="rect">
              <a:avLst/>
            </a:prstGeom>
            <a:solidFill>
              <a:srgbClr val="7030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/>
            </a:p>
          </p:txBody>
        </p:sp>
      </p:grpSp>
      <p:sp>
        <p:nvSpPr>
          <p:cNvPr id="22" name="Rectangle 21">
            <a:extLst>
              <a:ext uri="{FF2B5EF4-FFF2-40B4-BE49-F238E27FC236}">
                <a16:creationId xmlns="" xmlns:a16="http://schemas.microsoft.com/office/drawing/2014/main" id="{2791322E-DF5B-DE52-3130-4B9C8AEF8AD6}"/>
              </a:ext>
            </a:extLst>
          </p:cNvPr>
          <p:cNvSpPr/>
          <p:nvPr/>
        </p:nvSpPr>
        <p:spPr>
          <a:xfrm>
            <a:off x="377780" y="1417034"/>
            <a:ext cx="453603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 hangingPunct="0"/>
            <a:r>
              <a:rPr lang="id-ID" sz="2000" b="1" dirty="0">
                <a:solidFill>
                  <a:schemeClr val="bg1"/>
                </a:solidFill>
                <a:cs typeface="Calibri" pitchFamily="34" charset="0"/>
                <a:sym typeface="Arial" pitchFamily="34" charset="0"/>
              </a:rPr>
              <a:t>Profil Pelajar Pancasila</a:t>
            </a:r>
            <a:r>
              <a:rPr lang="en-US" sz="2000" b="1" dirty="0">
                <a:solidFill>
                  <a:schemeClr val="bg1"/>
                </a:solidFill>
                <a:cs typeface="Calibri" pitchFamily="34" charset="0"/>
                <a:sym typeface="Arial" pitchFamily="34" charset="0"/>
              </a:rPr>
              <a:t>:</a:t>
            </a:r>
          </a:p>
        </p:txBody>
      </p:sp>
    </p:spTree>
    <p:extLst>
      <p:ext uri="{BB962C8B-B14F-4D97-AF65-F5344CB8AC3E}">
        <p14:creationId xmlns:p14="http://schemas.microsoft.com/office/powerpoint/2010/main" val="1916668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="" xmlns:a16="http://schemas.microsoft.com/office/drawing/2014/main" id="{6ADE0438-290C-9A7D-E881-80029E6AB97C}"/>
              </a:ext>
            </a:extLst>
          </p:cNvPr>
          <p:cNvSpPr/>
          <p:nvPr/>
        </p:nvSpPr>
        <p:spPr>
          <a:xfrm>
            <a:off x="296765" y="267833"/>
            <a:ext cx="637504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2800" b="1" dirty="0">
                <a:solidFill>
                  <a:srgbClr val="7030A0"/>
                </a:solidFill>
                <a:cs typeface="Arial" panose="020B0604020202020204" pitchFamily="34" charset="0"/>
              </a:rPr>
              <a:t>Mencari dan Menemukan Gerak</a:t>
            </a:r>
            <a:endParaRPr lang="en-US" sz="2800" b="1" dirty="0">
              <a:solidFill>
                <a:srgbClr val="7030A0"/>
              </a:solidFill>
              <a:cs typeface="Arial" panose="020B0604020202020204" pitchFamily="34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="" xmlns:a16="http://schemas.microsoft.com/office/drawing/2014/main" id="{7CC12F8C-B650-D869-FCE2-4D8049AB15CD}"/>
              </a:ext>
            </a:extLst>
          </p:cNvPr>
          <p:cNvSpPr/>
          <p:nvPr/>
        </p:nvSpPr>
        <p:spPr>
          <a:xfrm>
            <a:off x="296765" y="881144"/>
            <a:ext cx="8915489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dirty="0">
                <a:cs typeface="Arial" pitchFamily="34" charset="0"/>
              </a:rPr>
              <a:t>Mari </a:t>
            </a:r>
            <a:r>
              <a:rPr lang="en-US" sz="2400" dirty="0" err="1">
                <a:cs typeface="Arial" pitchFamily="34" charset="0"/>
              </a:rPr>
              <a:t>kita</a:t>
            </a:r>
            <a:r>
              <a:rPr lang="en-US" sz="2400" dirty="0">
                <a:cs typeface="Arial" pitchFamily="34" charset="0"/>
              </a:rPr>
              <a:t> </a:t>
            </a:r>
            <a:r>
              <a:rPr lang="en-US" sz="2400" dirty="0" err="1">
                <a:cs typeface="Arial" pitchFamily="34" charset="0"/>
              </a:rPr>
              <a:t>awali</a:t>
            </a:r>
            <a:r>
              <a:rPr lang="en-US" sz="2400" dirty="0">
                <a:cs typeface="Arial" pitchFamily="34" charset="0"/>
              </a:rPr>
              <a:t> </a:t>
            </a:r>
            <a:r>
              <a:rPr lang="en-US" sz="2400" dirty="0" err="1">
                <a:cs typeface="Arial" pitchFamily="34" charset="0"/>
              </a:rPr>
              <a:t>dengan</a:t>
            </a:r>
            <a:r>
              <a:rPr lang="en-US" sz="2400" dirty="0">
                <a:cs typeface="Arial" pitchFamily="34" charset="0"/>
              </a:rPr>
              <a:t> </a:t>
            </a:r>
            <a:r>
              <a:rPr lang="en-US" sz="2400" dirty="0" err="1">
                <a:cs typeface="Arial" pitchFamily="34" charset="0"/>
              </a:rPr>
              <a:t>kegiatan</a:t>
            </a:r>
            <a:r>
              <a:rPr lang="en-US" sz="2400" dirty="0">
                <a:cs typeface="Arial" pitchFamily="34" charset="0"/>
              </a:rPr>
              <a:t> </a:t>
            </a:r>
            <a:r>
              <a:rPr lang="en-US" sz="2400" dirty="0" err="1">
                <a:cs typeface="Arial" pitchFamily="34" charset="0"/>
              </a:rPr>
              <a:t>mencari</a:t>
            </a:r>
            <a:r>
              <a:rPr lang="en-US" sz="2400" dirty="0">
                <a:cs typeface="Arial" pitchFamily="34" charset="0"/>
              </a:rPr>
              <a:t> dan </a:t>
            </a:r>
            <a:r>
              <a:rPr lang="en-US" sz="2400" dirty="0" err="1">
                <a:cs typeface="Arial" pitchFamily="34" charset="0"/>
              </a:rPr>
              <a:t>menemukan</a:t>
            </a:r>
            <a:r>
              <a:rPr lang="en-US" sz="2400" dirty="0">
                <a:cs typeface="Arial" pitchFamily="34" charset="0"/>
              </a:rPr>
              <a:t> </a:t>
            </a:r>
            <a:r>
              <a:rPr lang="en-US" sz="2400" dirty="0" err="1">
                <a:cs typeface="Arial" pitchFamily="34" charset="0"/>
              </a:rPr>
              <a:t>gerak</a:t>
            </a:r>
            <a:r>
              <a:rPr lang="en-US" sz="2400" dirty="0">
                <a:cs typeface="Arial" pitchFamily="34" charset="0"/>
              </a:rPr>
              <a:t> yang </a:t>
            </a:r>
            <a:r>
              <a:rPr lang="en-US" sz="2400" dirty="0" err="1">
                <a:cs typeface="Arial" pitchFamily="34" charset="0"/>
              </a:rPr>
              <a:t>ada</a:t>
            </a:r>
            <a:r>
              <a:rPr lang="id-ID" sz="2400" dirty="0">
                <a:cs typeface="Arial" pitchFamily="34" charset="0"/>
              </a:rPr>
              <a:t> </a:t>
            </a:r>
            <a:r>
              <a:rPr lang="en-US" sz="2400" dirty="0" err="1">
                <a:cs typeface="Arial" pitchFamily="34" charset="0"/>
              </a:rPr>
              <a:t>dalam</a:t>
            </a:r>
            <a:r>
              <a:rPr lang="en-US" sz="2400" dirty="0">
                <a:cs typeface="Arial" pitchFamily="34" charset="0"/>
              </a:rPr>
              <a:t> </a:t>
            </a:r>
            <a:r>
              <a:rPr lang="id-ID" sz="2400" dirty="0" smtClean="0">
                <a:cs typeface="Arial" pitchFamily="34" charset="0"/>
              </a:rPr>
              <a:t>senam lantai</a:t>
            </a:r>
            <a:r>
              <a:rPr lang="en-US" sz="2400" dirty="0" smtClean="0">
                <a:cs typeface="Arial" pitchFamily="34" charset="0"/>
              </a:rPr>
              <a:t>. </a:t>
            </a:r>
            <a:r>
              <a:rPr lang="en-US" sz="2400" dirty="0">
                <a:cs typeface="Arial" pitchFamily="34" charset="0"/>
              </a:rPr>
              <a:t>Amati </a:t>
            </a:r>
            <a:r>
              <a:rPr lang="en-US" sz="2400" dirty="0" err="1">
                <a:cs typeface="Arial" pitchFamily="34" charset="0"/>
              </a:rPr>
              <a:t>gambar-gambar</a:t>
            </a:r>
            <a:r>
              <a:rPr lang="en-US" sz="2400" dirty="0">
                <a:cs typeface="Arial" pitchFamily="34" charset="0"/>
              </a:rPr>
              <a:t> </a:t>
            </a:r>
            <a:r>
              <a:rPr lang="en-US" sz="2400" dirty="0" err="1">
                <a:cs typeface="Arial" pitchFamily="34" charset="0"/>
              </a:rPr>
              <a:t>berikut</a:t>
            </a:r>
            <a:r>
              <a:rPr lang="en-US" sz="2400" dirty="0">
                <a:cs typeface="Arial" pitchFamily="34" charset="0"/>
              </a:rPr>
              <a:t>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="" xmlns:a16="http://schemas.microsoft.com/office/drawing/2014/main" id="{7C001442-02A9-B6B5-5119-2E50ED93DEFC}"/>
              </a:ext>
            </a:extLst>
          </p:cNvPr>
          <p:cNvSpPr txBox="1"/>
          <p:nvPr/>
        </p:nvSpPr>
        <p:spPr>
          <a:xfrm>
            <a:off x="1114754" y="5199800"/>
            <a:ext cx="10853027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D" sz="2400" dirty="0">
                <a:cs typeface="Arial" panose="020B0604020202020204" pitchFamily="34" charset="0"/>
              </a:rPr>
              <a:t>Lalu, </a:t>
            </a:r>
            <a:r>
              <a:rPr lang="en-ID" sz="2400" dirty="0" err="1">
                <a:cs typeface="Arial" panose="020B0604020202020204" pitchFamily="34" charset="0"/>
              </a:rPr>
              <a:t>tulislah</a:t>
            </a:r>
            <a:r>
              <a:rPr lang="en-ID" sz="2400" dirty="0">
                <a:cs typeface="Arial" panose="020B0604020202020204" pitchFamily="34" charset="0"/>
              </a:rPr>
              <a:t> </a:t>
            </a:r>
            <a:r>
              <a:rPr lang="en-ID" sz="2400" dirty="0" err="1">
                <a:cs typeface="Arial" panose="020B0604020202020204" pitchFamily="34" charset="0"/>
              </a:rPr>
              <a:t>gerakan</a:t>
            </a:r>
            <a:r>
              <a:rPr lang="en-ID" sz="2400" dirty="0">
                <a:cs typeface="Arial" panose="020B0604020202020204" pitchFamily="34" charset="0"/>
              </a:rPr>
              <a:t> yang </a:t>
            </a:r>
            <a:r>
              <a:rPr lang="en-ID" sz="2400" dirty="0" err="1">
                <a:cs typeface="Arial" panose="020B0604020202020204" pitchFamily="34" charset="0"/>
              </a:rPr>
              <a:t>ada</a:t>
            </a:r>
            <a:r>
              <a:rPr lang="en-ID" sz="2400" dirty="0">
                <a:cs typeface="Arial" panose="020B0604020202020204" pitchFamily="34" charset="0"/>
              </a:rPr>
              <a:t> pada </a:t>
            </a:r>
            <a:r>
              <a:rPr lang="en-ID" sz="2400" dirty="0" err="1">
                <a:cs typeface="Arial" panose="020B0604020202020204" pitchFamily="34" charset="0"/>
              </a:rPr>
              <a:t>gambar</a:t>
            </a:r>
            <a:r>
              <a:rPr lang="en-ID" sz="2400" dirty="0">
                <a:cs typeface="Arial" panose="020B0604020202020204" pitchFamily="34" charset="0"/>
              </a:rPr>
              <a:t> </a:t>
            </a:r>
            <a:r>
              <a:rPr lang="en-ID" sz="2400" dirty="0" err="1">
                <a:cs typeface="Arial" panose="020B0604020202020204" pitchFamily="34" charset="0"/>
              </a:rPr>
              <a:t>tersebut</a:t>
            </a:r>
            <a:r>
              <a:rPr lang="en-ID" sz="2400" dirty="0">
                <a:cs typeface="Arial" panose="020B0604020202020204" pitchFamily="34" charset="0"/>
              </a:rPr>
              <a:t> dan </a:t>
            </a:r>
            <a:r>
              <a:rPr lang="en-ID" sz="2400" dirty="0" err="1">
                <a:cs typeface="Arial" panose="020B0604020202020204" pitchFamily="34" charset="0"/>
              </a:rPr>
              <a:t>identifikasi</a:t>
            </a:r>
            <a:r>
              <a:rPr lang="id-ID" sz="2400" dirty="0">
                <a:cs typeface="Arial" panose="020B0604020202020204" pitchFamily="34" charset="0"/>
              </a:rPr>
              <a:t> </a:t>
            </a:r>
            <a:r>
              <a:rPr lang="en-ID" sz="2400" dirty="0" err="1">
                <a:cs typeface="Arial" panose="020B0604020202020204" pitchFamily="34" charset="0"/>
              </a:rPr>
              <a:t>jenis</a:t>
            </a:r>
            <a:r>
              <a:rPr lang="en-ID" sz="2400" dirty="0">
                <a:cs typeface="Arial" panose="020B0604020202020204" pitchFamily="34" charset="0"/>
              </a:rPr>
              <a:t> </a:t>
            </a:r>
            <a:r>
              <a:rPr lang="en-ID" sz="2400" dirty="0" err="1">
                <a:cs typeface="Arial" panose="020B0604020202020204" pitchFamily="34" charset="0"/>
              </a:rPr>
              <a:t>gerak</a:t>
            </a:r>
            <a:r>
              <a:rPr lang="en-ID" sz="2400" dirty="0">
                <a:cs typeface="Arial" panose="020B0604020202020204" pitchFamily="34" charset="0"/>
              </a:rPr>
              <a:t> dan </a:t>
            </a:r>
            <a:r>
              <a:rPr lang="en-ID" sz="2400" dirty="0" err="1">
                <a:cs typeface="Arial" panose="020B0604020202020204" pitchFamily="34" charset="0"/>
              </a:rPr>
              <a:t>bagian</a:t>
            </a:r>
            <a:r>
              <a:rPr lang="en-ID" sz="2400" dirty="0">
                <a:cs typeface="Arial" panose="020B0604020202020204" pitchFamily="34" charset="0"/>
              </a:rPr>
              <a:t> </a:t>
            </a:r>
            <a:r>
              <a:rPr lang="en-ID" sz="2400" dirty="0" err="1">
                <a:cs typeface="Arial" panose="020B0604020202020204" pitchFamily="34" charset="0"/>
              </a:rPr>
              <a:t>tubuh</a:t>
            </a:r>
            <a:r>
              <a:rPr lang="en-ID" sz="2400" dirty="0">
                <a:cs typeface="Arial" panose="020B0604020202020204" pitchFamily="34" charset="0"/>
              </a:rPr>
              <a:t> yang </a:t>
            </a:r>
            <a:r>
              <a:rPr lang="en-ID" sz="2400" dirty="0" err="1">
                <a:cs typeface="Arial" panose="020B0604020202020204" pitchFamily="34" charset="0"/>
              </a:rPr>
              <a:t>digunakan</a:t>
            </a:r>
            <a:r>
              <a:rPr lang="en-ID" sz="2400" dirty="0">
                <a:cs typeface="Arial" panose="020B0604020202020204" pitchFamily="34" charset="0"/>
              </a:rPr>
              <a:t>. </a:t>
            </a:r>
            <a:r>
              <a:rPr lang="en-ID" sz="2400" dirty="0" err="1">
                <a:cs typeface="Arial" panose="020B0604020202020204" pitchFamily="34" charset="0"/>
              </a:rPr>
              <a:t>Kemudian</a:t>
            </a:r>
            <a:r>
              <a:rPr lang="en-ID" sz="2400" dirty="0">
                <a:cs typeface="Arial" panose="020B0604020202020204" pitchFamily="34" charset="0"/>
              </a:rPr>
              <a:t>, </a:t>
            </a:r>
            <a:r>
              <a:rPr lang="en-ID" sz="2400" dirty="0" err="1">
                <a:cs typeface="Arial" panose="020B0604020202020204" pitchFamily="34" charset="0"/>
              </a:rPr>
              <a:t>tulis</a:t>
            </a:r>
            <a:r>
              <a:rPr lang="en-ID" sz="2400" dirty="0">
                <a:cs typeface="Arial" panose="020B0604020202020204" pitchFamily="34" charset="0"/>
              </a:rPr>
              <a:t> pada </a:t>
            </a:r>
            <a:r>
              <a:rPr lang="en-ID" sz="2400" dirty="0" err="1">
                <a:cs typeface="Arial" panose="020B0604020202020204" pitchFamily="34" charset="0"/>
              </a:rPr>
              <a:t>buku</a:t>
            </a:r>
            <a:r>
              <a:rPr lang="id-ID" sz="2400" dirty="0">
                <a:cs typeface="Arial" panose="020B0604020202020204" pitchFamily="34" charset="0"/>
              </a:rPr>
              <a:t> </a:t>
            </a:r>
            <a:r>
              <a:rPr lang="en-ID" sz="2400" dirty="0" err="1">
                <a:cs typeface="Arial" panose="020B0604020202020204" pitchFamily="34" charset="0"/>
              </a:rPr>
              <a:t>tugasmu</a:t>
            </a:r>
            <a:r>
              <a:rPr lang="id-ID" sz="2400" dirty="0">
                <a:cs typeface="Arial" panose="020B0604020202020204" pitchFamily="34" charset="0"/>
              </a:rPr>
              <a:t>.</a:t>
            </a:r>
            <a:endParaRPr lang="en-ID" sz="2400" dirty="0">
              <a:cs typeface="Arial" panose="020B0604020202020204" pitchFamily="34" charset="0"/>
            </a:endParaRPr>
          </a:p>
        </p:txBody>
      </p:sp>
      <p:pic>
        <p:nvPicPr>
          <p:cNvPr id="7242" name="Picture 74" descr="D:\JOB ERLANGGA\PPT PJOK SMP VIII Kurikulum Merdeka\PJOK SMP VIII KM\Powerpoint\Bab 8\1 a (1)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36450" y="1642578"/>
            <a:ext cx="5043808" cy="367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243" name="Picture 75" descr="D:\JOB ERLANGGA\PPT PJOK SMP VIII Kurikulum Merdeka\PJOK SMP VIII KM\Powerpoint\Bab 8\1 b (1)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5454" y="2007406"/>
            <a:ext cx="4368033" cy="29461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244" name="Picture 76" descr="D:\JOB ERLANGGA\PPT PJOK SMP VIII Kurikulum Merdeka\PJOK SMP VIII KM\Powerpoint\Bab 8\1 c (1)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17968" y="2284999"/>
            <a:ext cx="3743781" cy="28166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245" name="Picture 77" descr="D:\JOB ERLANGGA\PPT PJOK SMP VIII Kurikulum Merdeka\PJOK SMP VIII KM\Powerpoint\Bab 8\1 d (1)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33083" y="2007406"/>
            <a:ext cx="4383582" cy="30941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Oval 9"/>
          <p:cNvSpPr/>
          <p:nvPr/>
        </p:nvSpPr>
        <p:spPr>
          <a:xfrm>
            <a:off x="817806" y="1795427"/>
            <a:ext cx="553793" cy="501970"/>
          </a:xfrm>
          <a:prstGeom prst="ellipse">
            <a:avLst/>
          </a:prstGeom>
          <a:ln>
            <a:solidFill>
              <a:srgbClr val="0070C0"/>
            </a:solidFill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/>
              <a:t>1</a:t>
            </a:r>
            <a:endParaRPr lang="en-US" sz="2400" dirty="0"/>
          </a:p>
        </p:txBody>
      </p:sp>
      <p:sp>
        <p:nvSpPr>
          <p:cNvPr id="11" name="Oval 10"/>
          <p:cNvSpPr/>
          <p:nvPr/>
        </p:nvSpPr>
        <p:spPr>
          <a:xfrm>
            <a:off x="3207389" y="1960848"/>
            <a:ext cx="553793" cy="501970"/>
          </a:xfrm>
          <a:prstGeom prst="ellipse">
            <a:avLst/>
          </a:prstGeom>
          <a:ln>
            <a:solidFill>
              <a:srgbClr val="0070C0"/>
            </a:solidFill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/>
              <a:t>2</a:t>
            </a:r>
            <a:endParaRPr lang="en-US" sz="2400" dirty="0"/>
          </a:p>
        </p:txBody>
      </p:sp>
      <p:sp>
        <p:nvSpPr>
          <p:cNvPr id="12" name="Oval 11"/>
          <p:cNvSpPr/>
          <p:nvPr/>
        </p:nvSpPr>
        <p:spPr>
          <a:xfrm>
            <a:off x="7266754" y="1809931"/>
            <a:ext cx="553793" cy="501970"/>
          </a:xfrm>
          <a:prstGeom prst="ellipse">
            <a:avLst/>
          </a:prstGeom>
          <a:ln>
            <a:solidFill>
              <a:srgbClr val="0070C0"/>
            </a:solidFill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/>
              <a:t>3</a:t>
            </a:r>
            <a:endParaRPr lang="en-US" sz="2400" dirty="0"/>
          </a:p>
        </p:txBody>
      </p:sp>
      <p:sp>
        <p:nvSpPr>
          <p:cNvPr id="13" name="Oval 12"/>
          <p:cNvSpPr/>
          <p:nvPr/>
        </p:nvSpPr>
        <p:spPr>
          <a:xfrm>
            <a:off x="10224874" y="1960848"/>
            <a:ext cx="553793" cy="501970"/>
          </a:xfrm>
          <a:prstGeom prst="ellipse">
            <a:avLst/>
          </a:prstGeom>
          <a:ln>
            <a:solidFill>
              <a:srgbClr val="0070C0"/>
            </a:solidFill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/>
              <a:t>4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5216977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0" name="Rectangle 19">
            <a:extLst>
              <a:ext uri="{FF2B5EF4-FFF2-40B4-BE49-F238E27FC236}">
                <a16:creationId xmlns="" xmlns:a16="http://schemas.microsoft.com/office/drawing/2014/main" id="{3384B60D-36C2-6F66-A1A8-72E7AA160ED0}"/>
              </a:ext>
            </a:extLst>
          </p:cNvPr>
          <p:cNvSpPr/>
          <p:nvPr/>
        </p:nvSpPr>
        <p:spPr>
          <a:xfrm>
            <a:off x="130126" y="628403"/>
            <a:ext cx="922342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2800" b="1" dirty="0">
                <a:solidFill>
                  <a:srgbClr val="7030A0"/>
                </a:solidFill>
                <a:cs typeface="Arial" panose="020B0604020202020204" pitchFamily="34" charset="0"/>
              </a:rPr>
              <a:t>1. </a:t>
            </a:r>
            <a:r>
              <a:rPr lang="nb-NO" sz="2800" b="1" dirty="0">
                <a:solidFill>
                  <a:srgbClr val="7030A0"/>
                </a:solidFill>
                <a:cs typeface="Arial" panose="020B0604020202020204" pitchFamily="34" charset="0"/>
              </a:rPr>
              <a:t>Keterampilan </a:t>
            </a:r>
            <a:r>
              <a:rPr lang="nb-NO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Gerak K</a:t>
            </a:r>
            <a:r>
              <a:rPr lang="id-ID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ombin</a:t>
            </a:r>
            <a:r>
              <a:rPr lang="nb-NO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a</a:t>
            </a:r>
            <a:r>
              <a:rPr lang="id-ID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si</a:t>
            </a:r>
            <a:endParaRPr lang="id-ID" sz="2800" b="1" dirty="0">
              <a:solidFill>
                <a:srgbClr val="7030A0"/>
              </a:solidFill>
              <a:cs typeface="Arial" panose="020B0604020202020204" pitchFamily="34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="" xmlns:a16="http://schemas.microsoft.com/office/drawing/2014/main" id="{AAFC1F48-EDE1-E909-56FD-1EF50EB01D1D}"/>
              </a:ext>
            </a:extLst>
          </p:cNvPr>
          <p:cNvSpPr txBox="1"/>
          <p:nvPr/>
        </p:nvSpPr>
        <p:spPr>
          <a:xfrm>
            <a:off x="1455312" y="4327095"/>
            <a:ext cx="10942750" cy="24622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2200" dirty="0"/>
              <a:t>Cara </a:t>
            </a:r>
            <a:r>
              <a:rPr lang="id-ID" sz="2200" dirty="0" smtClean="0"/>
              <a:t>melakukan </a:t>
            </a:r>
            <a:r>
              <a:rPr lang="id-ID" sz="2200" dirty="0" smtClean="0">
                <a:cs typeface="Arial" panose="020B0604020202020204" pitchFamily="34" charset="0"/>
              </a:rPr>
              <a:t>k</a:t>
            </a:r>
            <a:r>
              <a:rPr lang="nn-NO" sz="2200" dirty="0" smtClean="0">
                <a:cs typeface="Arial" panose="020B0604020202020204" pitchFamily="34" charset="0"/>
              </a:rPr>
              <a:t>ombinasi </a:t>
            </a:r>
            <a:r>
              <a:rPr lang="nn-NO" sz="2200" dirty="0">
                <a:cs typeface="Arial" panose="020B0604020202020204" pitchFamily="34" charset="0"/>
              </a:rPr>
              <a:t>keseimbangan yang bertumpu pada satu kaki</a:t>
            </a:r>
            <a:r>
              <a:rPr lang="id-ID" sz="2200" dirty="0">
                <a:cs typeface="Arial" panose="020B0604020202020204" pitchFamily="34" charset="0"/>
              </a:rPr>
              <a:t> </a:t>
            </a:r>
            <a:r>
              <a:rPr lang="nn-NO" sz="2200" dirty="0">
                <a:cs typeface="Arial" panose="020B0604020202020204" pitchFamily="34" charset="0"/>
              </a:rPr>
              <a:t>dan guling </a:t>
            </a:r>
            <a:r>
              <a:rPr lang="nn-NO" sz="2200" dirty="0" smtClean="0">
                <a:cs typeface="Arial" panose="020B0604020202020204" pitchFamily="34" charset="0"/>
              </a:rPr>
              <a:t>depan</a:t>
            </a:r>
            <a:r>
              <a:rPr lang="id-ID" sz="2200" dirty="0" smtClean="0"/>
              <a:t>:</a:t>
            </a:r>
            <a:endParaRPr lang="id-ID" sz="22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200" dirty="0"/>
              <a:t>Berdiri dengan posisi kedua kaki rapat dan </a:t>
            </a:r>
            <a:r>
              <a:rPr lang="id-ID" sz="2200" dirty="0" smtClean="0"/>
              <a:t>pandangan ke depan.</a:t>
            </a:r>
            <a:endParaRPr lang="id-ID" sz="22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200" dirty="0" smtClean="0"/>
              <a:t>Luruskan </a:t>
            </a:r>
            <a:r>
              <a:rPr lang="id-ID" sz="2200" dirty="0"/>
              <a:t>kaki kiri ke belakang (perhatikan gambar 1</a:t>
            </a:r>
            <a:r>
              <a:rPr lang="id-ID" sz="2200" dirty="0" smtClean="0"/>
              <a:t>).</a:t>
            </a:r>
            <a:endParaRPr lang="id-ID" sz="22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200" dirty="0" smtClean="0"/>
              <a:t>Luruskan </a:t>
            </a:r>
            <a:r>
              <a:rPr lang="id-ID" sz="2200" dirty="0"/>
              <a:t>kedua tangan ke bawah sehingga bertumpu </a:t>
            </a:r>
            <a:r>
              <a:rPr lang="id-ID" sz="2200" dirty="0" smtClean="0"/>
              <a:t>pada matras </a:t>
            </a:r>
            <a:r>
              <a:rPr lang="id-ID" sz="2200" dirty="0"/>
              <a:t>(perhatikan gambar 2</a:t>
            </a:r>
            <a:r>
              <a:rPr lang="id-ID" sz="2200" dirty="0" smtClean="0"/>
              <a:t>).</a:t>
            </a:r>
            <a:endParaRPr lang="id-ID" sz="22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200" dirty="0" smtClean="0"/>
              <a:t>Lakukan </a:t>
            </a:r>
            <a:r>
              <a:rPr lang="id-ID" sz="2200" dirty="0"/>
              <a:t>gerak lanjutan guling depan dengan </a:t>
            </a:r>
            <a:r>
              <a:rPr lang="id-ID" sz="2200" dirty="0" smtClean="0"/>
              <a:t>pendaratan kedua </a:t>
            </a:r>
            <a:r>
              <a:rPr lang="id-ID" sz="2200" dirty="0"/>
              <a:t>kaki </a:t>
            </a:r>
            <a:r>
              <a:rPr lang="id-ID" sz="2200" dirty="0" smtClean="0"/>
              <a:t>lurus.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200" dirty="0" smtClean="0"/>
              <a:t>Keberhasilan </a:t>
            </a:r>
            <a:r>
              <a:rPr lang="id-ID" sz="2200" dirty="0"/>
              <a:t>gerak ditentukan oleh </a:t>
            </a:r>
            <a:r>
              <a:rPr lang="id-ID" sz="2200" dirty="0" smtClean="0"/>
              <a:t>anggota tubuh </a:t>
            </a:r>
            <a:r>
              <a:rPr lang="id-ID" sz="2200" dirty="0"/>
              <a:t>yang dilingkari pada gambar 3, 4, dan 5 serta </a:t>
            </a:r>
            <a:r>
              <a:rPr lang="id-ID" sz="2200" dirty="0" smtClean="0"/>
              <a:t>koordinasi anggota </a:t>
            </a:r>
            <a:r>
              <a:rPr lang="id-ID" sz="2200" dirty="0"/>
              <a:t>tubuh </a:t>
            </a:r>
            <a:r>
              <a:rPr lang="id-ID" sz="2200" dirty="0" smtClean="0"/>
              <a:t>lain.</a:t>
            </a:r>
            <a:endParaRPr lang="en-ID" sz="2200" dirty="0"/>
          </a:p>
        </p:txBody>
      </p:sp>
      <p:sp>
        <p:nvSpPr>
          <p:cNvPr id="8" name="Rectangle 7"/>
          <p:cNvSpPr/>
          <p:nvPr/>
        </p:nvSpPr>
        <p:spPr>
          <a:xfrm>
            <a:off x="130126" y="166738"/>
            <a:ext cx="773886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a-DK" sz="2800" b="1" dirty="0">
                <a:solidFill>
                  <a:srgbClr val="7030A0"/>
                </a:solidFill>
                <a:cs typeface="Arial" panose="020B0604020202020204" pitchFamily="34" charset="0"/>
              </a:rPr>
              <a:t>A. Keterampilan Gerak Kombinasi Senam Lantai</a:t>
            </a:r>
            <a:r>
              <a:rPr lang="da-DK" sz="2800" dirty="0">
                <a:solidFill>
                  <a:srgbClr val="7030A0"/>
                </a:solidFill>
                <a:cs typeface="Arial" panose="020B0604020202020204" pitchFamily="34" charset="0"/>
              </a:rPr>
              <a:t> </a:t>
            </a:r>
            <a:endParaRPr lang="id-ID" sz="2800" dirty="0">
              <a:solidFill>
                <a:srgbClr val="7030A0"/>
              </a:solidFill>
              <a:cs typeface="Arial" panose="020B0604020202020204" pitchFamily="34" charset="0"/>
            </a:endParaRPr>
          </a:p>
        </p:txBody>
      </p:sp>
      <p:pic>
        <p:nvPicPr>
          <p:cNvPr id="9220" name="Picture 4" descr="D:\JOB ERLANGGA\PPT PJOK SMP VIII Kurikulum Merdeka\PJOK SMP VIII KM\Powerpoint\Bab 8\Gambar 8.1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9758" y="-16424"/>
            <a:ext cx="9104156" cy="66313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983144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242" name="Picture 2" descr="D:\JOB ERLANGGA\PPT PJOK SMP VIII Kurikulum Merdeka\PJOK SMP VIII KM\Powerpoint\Bab 8\Gambar 8.2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00436" y="-260420"/>
            <a:ext cx="6776747" cy="49365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Rectangle 19">
            <a:extLst>
              <a:ext uri="{FF2B5EF4-FFF2-40B4-BE49-F238E27FC236}">
                <a16:creationId xmlns="" xmlns:a16="http://schemas.microsoft.com/office/drawing/2014/main" id="{3384B60D-36C2-6F66-A1A8-72E7AA160ED0}"/>
              </a:ext>
            </a:extLst>
          </p:cNvPr>
          <p:cNvSpPr/>
          <p:nvPr/>
        </p:nvSpPr>
        <p:spPr>
          <a:xfrm>
            <a:off x="117247" y="319341"/>
            <a:ext cx="922342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2800" b="1" dirty="0">
                <a:solidFill>
                  <a:srgbClr val="7030A0"/>
                </a:solidFill>
                <a:cs typeface="Arial" panose="020B0604020202020204" pitchFamily="34" charset="0"/>
              </a:rPr>
              <a:t>1. </a:t>
            </a:r>
            <a:r>
              <a:rPr lang="nb-NO" sz="2800" b="1" dirty="0">
                <a:solidFill>
                  <a:srgbClr val="7030A0"/>
                </a:solidFill>
                <a:cs typeface="Arial" panose="020B0604020202020204" pitchFamily="34" charset="0"/>
              </a:rPr>
              <a:t>Keterampilan </a:t>
            </a:r>
            <a:r>
              <a:rPr lang="nb-NO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Gerak K</a:t>
            </a:r>
            <a:r>
              <a:rPr lang="id-ID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ombin</a:t>
            </a:r>
            <a:r>
              <a:rPr lang="nb-NO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a</a:t>
            </a:r>
            <a:r>
              <a:rPr lang="id-ID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si Sen</a:t>
            </a:r>
            <a:r>
              <a:rPr lang="nb-NO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a</a:t>
            </a:r>
            <a:r>
              <a:rPr lang="id-ID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m L</a:t>
            </a:r>
            <a:r>
              <a:rPr lang="nb-NO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a</a:t>
            </a:r>
            <a:r>
              <a:rPr lang="id-ID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nt</a:t>
            </a:r>
            <a:r>
              <a:rPr lang="nb-NO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a</a:t>
            </a:r>
            <a:r>
              <a:rPr lang="id-ID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i</a:t>
            </a:r>
            <a:endParaRPr lang="id-ID" sz="2800" b="1" dirty="0">
              <a:solidFill>
                <a:srgbClr val="7030A0"/>
              </a:solidFill>
              <a:cs typeface="Arial" panose="020B060402020202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="" xmlns:a16="http://schemas.microsoft.com/office/drawing/2014/main" id="{AAFC1F48-EDE1-E909-56FD-1EF50EB01D1D}"/>
              </a:ext>
            </a:extLst>
          </p:cNvPr>
          <p:cNvSpPr txBox="1"/>
          <p:nvPr/>
        </p:nvSpPr>
        <p:spPr>
          <a:xfrm>
            <a:off x="1184857" y="2954845"/>
            <a:ext cx="10882648" cy="38164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2200" dirty="0"/>
              <a:t>Cara </a:t>
            </a:r>
            <a:r>
              <a:rPr lang="id-ID" sz="2200" dirty="0" smtClean="0"/>
              <a:t>melakukan kombinasi </a:t>
            </a:r>
            <a:r>
              <a:rPr lang="id-ID" sz="2200" i="1" dirty="0"/>
              <a:t>handstand </a:t>
            </a:r>
            <a:r>
              <a:rPr lang="id-ID" sz="2200" dirty="0"/>
              <a:t>dan guling </a:t>
            </a:r>
            <a:r>
              <a:rPr lang="id-ID" sz="2200" dirty="0" smtClean="0"/>
              <a:t>depan:</a:t>
            </a:r>
            <a:endParaRPr lang="id-ID" sz="22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200" dirty="0"/>
              <a:t>Awali dengan sikap </a:t>
            </a:r>
            <a:r>
              <a:rPr lang="id-ID" sz="2200" dirty="0" smtClean="0"/>
              <a:t>jongkok.</a:t>
            </a:r>
            <a:endParaRPr lang="id-ID" sz="22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200" dirty="0" smtClean="0"/>
              <a:t>Kedua </a:t>
            </a:r>
            <a:r>
              <a:rPr lang="id-ID" sz="2200" dirty="0"/>
              <a:t>telapak tangan berada di nomor 1 dan 2, kening </a:t>
            </a:r>
            <a:r>
              <a:rPr lang="id-ID" sz="2200" dirty="0" smtClean="0"/>
              <a:t>di nomor </a:t>
            </a:r>
            <a:r>
              <a:rPr lang="id-ID" sz="2200" dirty="0"/>
              <a:t>3 (perhatikan gambar B</a:t>
            </a:r>
            <a:r>
              <a:rPr lang="id-ID" sz="2200" dirty="0" smtClean="0"/>
              <a:t>).</a:t>
            </a:r>
            <a:endParaRPr lang="id-ID" sz="22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200" dirty="0" smtClean="0"/>
              <a:t>Angkat </a:t>
            </a:r>
            <a:r>
              <a:rPr lang="id-ID" sz="2200" dirty="0"/>
              <a:t>kedua kaki lurus ke atas sehingga badan mengikuti </a:t>
            </a:r>
            <a:r>
              <a:rPr lang="id-ID" sz="2200" dirty="0" smtClean="0"/>
              <a:t>kaki. Pastikan </a:t>
            </a:r>
            <a:r>
              <a:rPr lang="id-ID" sz="2200" dirty="0"/>
              <a:t>badan, leher, dan kepala belakang segaris ke </a:t>
            </a:r>
            <a:r>
              <a:rPr lang="id-ID" sz="2200" dirty="0" smtClean="0"/>
              <a:t>atas.</a:t>
            </a:r>
            <a:endParaRPr lang="id-ID" sz="22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200" dirty="0" smtClean="0"/>
              <a:t>Angkat </a:t>
            </a:r>
            <a:r>
              <a:rPr lang="id-ID" sz="2200" dirty="0"/>
              <a:t>badan secara perlahan sehingga sejajar dengan </a:t>
            </a:r>
            <a:r>
              <a:rPr lang="id-ID" sz="2200" dirty="0" smtClean="0"/>
              <a:t>leher.</a:t>
            </a:r>
            <a:endParaRPr lang="id-ID" sz="22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200" dirty="0" smtClean="0"/>
              <a:t>Luruskan </a:t>
            </a:r>
            <a:r>
              <a:rPr lang="id-ID" sz="2200" dirty="0"/>
              <a:t>kedua kaki ke atas sehingga badan dan kaki </a:t>
            </a:r>
            <a:r>
              <a:rPr lang="id-ID" sz="2200" dirty="0" smtClean="0"/>
              <a:t>berada pada </a:t>
            </a:r>
            <a:r>
              <a:rPr lang="id-ID" sz="2200" dirty="0"/>
              <a:t>satu garis </a:t>
            </a:r>
            <a:r>
              <a:rPr lang="id-ID" sz="2200" dirty="0" smtClean="0"/>
              <a:t>lurus.</a:t>
            </a:r>
            <a:endParaRPr lang="id-ID" sz="22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200" dirty="0" smtClean="0"/>
              <a:t>Lakukan </a:t>
            </a:r>
            <a:r>
              <a:rPr lang="id-ID" sz="2200" dirty="0"/>
              <a:t>gerak lanjutan, yaitu dorong kedua tangan </a:t>
            </a:r>
            <a:r>
              <a:rPr lang="id-ID" sz="2200" dirty="0" smtClean="0"/>
              <a:t>sehingga</a:t>
            </a:r>
            <a:r>
              <a:rPr lang="id-ID" sz="2200" dirty="0"/>
              <a:t> </a:t>
            </a:r>
            <a:r>
              <a:rPr lang="id-ID" sz="2200" dirty="0" smtClean="0"/>
              <a:t>badan terangkat.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200" dirty="0" smtClean="0"/>
              <a:t>Arahkan </a:t>
            </a:r>
            <a:r>
              <a:rPr lang="id-ID" sz="2200" dirty="0"/>
              <a:t>dagu ke dada (lihat lengan yang dilingkari pada </a:t>
            </a:r>
            <a:r>
              <a:rPr lang="id-ID" sz="2200" dirty="0" smtClean="0"/>
              <a:t>gambar A</a:t>
            </a:r>
            <a:r>
              <a:rPr lang="id-ID" sz="2200" dirty="0"/>
              <a:t>), dan segeralah berguling ke </a:t>
            </a:r>
            <a:r>
              <a:rPr lang="id-ID" sz="2200" dirty="0" smtClean="0"/>
              <a:t>depan.</a:t>
            </a:r>
            <a:endParaRPr lang="id-ID" sz="22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200" dirty="0" smtClean="0"/>
              <a:t>Berdirilah </a:t>
            </a:r>
            <a:r>
              <a:rPr lang="id-ID" sz="2200" dirty="0"/>
              <a:t>dengan menjaga keseimbangan </a:t>
            </a:r>
            <a:r>
              <a:rPr lang="id-ID" sz="2200" dirty="0" smtClean="0"/>
              <a:t>tubuh.</a:t>
            </a:r>
            <a:endParaRPr lang="en-ID" sz="2200" dirty="0"/>
          </a:p>
        </p:txBody>
      </p:sp>
    </p:spTree>
    <p:extLst>
      <p:ext uri="{BB962C8B-B14F-4D97-AF65-F5344CB8AC3E}">
        <p14:creationId xmlns:p14="http://schemas.microsoft.com/office/powerpoint/2010/main" val="2855130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0" name="Rectangle 19">
            <a:extLst>
              <a:ext uri="{FF2B5EF4-FFF2-40B4-BE49-F238E27FC236}">
                <a16:creationId xmlns="" xmlns:a16="http://schemas.microsoft.com/office/drawing/2014/main" id="{3384B60D-36C2-6F66-A1A8-72E7AA160ED0}"/>
              </a:ext>
            </a:extLst>
          </p:cNvPr>
          <p:cNvSpPr/>
          <p:nvPr/>
        </p:nvSpPr>
        <p:spPr>
          <a:xfrm>
            <a:off x="117247" y="319341"/>
            <a:ext cx="922342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2800" b="1" dirty="0">
                <a:solidFill>
                  <a:srgbClr val="7030A0"/>
                </a:solidFill>
                <a:cs typeface="Arial" panose="020B0604020202020204" pitchFamily="34" charset="0"/>
              </a:rPr>
              <a:t>1. </a:t>
            </a:r>
            <a:r>
              <a:rPr lang="nb-NO" sz="2800" b="1" dirty="0">
                <a:solidFill>
                  <a:srgbClr val="7030A0"/>
                </a:solidFill>
                <a:cs typeface="Arial" panose="020B0604020202020204" pitchFamily="34" charset="0"/>
              </a:rPr>
              <a:t>Keterampilan </a:t>
            </a:r>
            <a:r>
              <a:rPr lang="nb-NO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Gerak K</a:t>
            </a:r>
            <a:r>
              <a:rPr lang="id-ID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ombin</a:t>
            </a:r>
            <a:r>
              <a:rPr lang="nb-NO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a</a:t>
            </a:r>
            <a:r>
              <a:rPr lang="id-ID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si Sen</a:t>
            </a:r>
            <a:r>
              <a:rPr lang="nb-NO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a</a:t>
            </a:r>
            <a:r>
              <a:rPr lang="id-ID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m L</a:t>
            </a:r>
            <a:r>
              <a:rPr lang="nb-NO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a</a:t>
            </a:r>
            <a:r>
              <a:rPr lang="id-ID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nt</a:t>
            </a:r>
            <a:r>
              <a:rPr lang="nb-NO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a</a:t>
            </a:r>
            <a:r>
              <a:rPr lang="id-ID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i</a:t>
            </a:r>
            <a:endParaRPr lang="id-ID" sz="2800" b="1" dirty="0">
              <a:solidFill>
                <a:srgbClr val="7030A0"/>
              </a:solidFill>
              <a:cs typeface="Arial" panose="020B060402020202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="" xmlns:a16="http://schemas.microsoft.com/office/drawing/2014/main" id="{AAFC1F48-EDE1-E909-56FD-1EF50EB01D1D}"/>
              </a:ext>
            </a:extLst>
          </p:cNvPr>
          <p:cNvSpPr txBox="1"/>
          <p:nvPr/>
        </p:nvSpPr>
        <p:spPr>
          <a:xfrm>
            <a:off x="2640169" y="3677247"/>
            <a:ext cx="9195516" cy="30469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2400" dirty="0"/>
              <a:t>Cara </a:t>
            </a:r>
            <a:r>
              <a:rPr lang="id-ID" sz="2400" dirty="0" smtClean="0"/>
              <a:t>melakukan </a:t>
            </a:r>
            <a:r>
              <a:rPr lang="id-ID" sz="2400" dirty="0"/>
              <a:t>kombinasi </a:t>
            </a:r>
            <a:r>
              <a:rPr lang="id-ID" sz="2400" i="1" dirty="0"/>
              <a:t>kopstand </a:t>
            </a:r>
            <a:r>
              <a:rPr lang="id-ID" sz="2400" dirty="0"/>
              <a:t>dan guling </a:t>
            </a:r>
            <a:r>
              <a:rPr lang="id-ID" sz="2400" dirty="0" smtClean="0"/>
              <a:t>depan:</a:t>
            </a:r>
            <a:endParaRPr lang="id-ID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400" dirty="0"/>
              <a:t>Awali dengan sikap </a:t>
            </a:r>
            <a:r>
              <a:rPr lang="id-ID" sz="2400" dirty="0" smtClean="0"/>
              <a:t>jongkok.</a:t>
            </a:r>
            <a:endParaRPr lang="id-ID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400" dirty="0" smtClean="0"/>
              <a:t>Kedua </a:t>
            </a:r>
            <a:r>
              <a:rPr lang="id-ID" sz="2400" dirty="0"/>
              <a:t>telapak tangan menumpu pada lantai selebar </a:t>
            </a:r>
            <a:r>
              <a:rPr lang="id-ID" sz="2400" dirty="0" smtClean="0"/>
              <a:t>bahu.</a:t>
            </a:r>
            <a:endParaRPr lang="id-ID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400" dirty="0" smtClean="0"/>
              <a:t>Ayunkan </a:t>
            </a:r>
            <a:r>
              <a:rPr lang="id-ID" sz="2400" dirty="0"/>
              <a:t>satu kaki ke atas hingga </a:t>
            </a:r>
            <a:r>
              <a:rPr lang="id-ID" sz="2400" dirty="0" smtClean="0"/>
              <a:t>lurus.</a:t>
            </a:r>
            <a:endParaRPr lang="id-ID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400" dirty="0" smtClean="0"/>
              <a:t>Luruskan </a:t>
            </a:r>
            <a:r>
              <a:rPr lang="id-ID" sz="2400" dirty="0"/>
              <a:t>kedua tangan, lalu tahan selama beberapa </a:t>
            </a:r>
            <a:r>
              <a:rPr lang="id-ID" sz="2400" dirty="0" smtClean="0"/>
              <a:t>detik.</a:t>
            </a:r>
            <a:endParaRPr lang="id-ID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400" dirty="0" smtClean="0"/>
              <a:t>Tekuk </a:t>
            </a:r>
            <a:r>
              <a:rPr lang="id-ID" sz="2400" dirty="0"/>
              <a:t>kedua siku lengan sehingga tengkuk bertumpu pada </a:t>
            </a:r>
            <a:r>
              <a:rPr lang="id-ID" sz="2400" dirty="0" smtClean="0"/>
              <a:t>matras.</a:t>
            </a:r>
            <a:endParaRPr lang="id-ID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400" dirty="0" smtClean="0"/>
              <a:t>Lakukan </a:t>
            </a:r>
            <a:r>
              <a:rPr lang="id-ID" sz="2400" dirty="0"/>
              <a:t>gerak lanjutan ke gerak guling </a:t>
            </a:r>
            <a:r>
              <a:rPr lang="id-ID" sz="2400" dirty="0" smtClean="0"/>
              <a:t>depan.</a:t>
            </a:r>
            <a:endParaRPr lang="id-ID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400" dirty="0" smtClean="0"/>
              <a:t>Lakukan </a:t>
            </a:r>
            <a:r>
              <a:rPr lang="id-ID" sz="2400" dirty="0"/>
              <a:t>gerak tersebut di atas matras secara berulang </a:t>
            </a:r>
            <a:r>
              <a:rPr lang="id-ID" sz="2400" dirty="0" smtClean="0"/>
              <a:t>dan bergantian.</a:t>
            </a:r>
            <a:endParaRPr lang="en-ID" sz="2400" dirty="0"/>
          </a:p>
        </p:txBody>
      </p:sp>
      <p:pic>
        <p:nvPicPr>
          <p:cNvPr id="8194" name="Picture 2" descr="D:\JOB ERLANGGA\PPT PJOK SMP VIII Kurikulum Merdeka\PJOK SMP VIII KM\Powerpoint\Bab 8\Gambar 8.3a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744028"/>
            <a:ext cx="8318415" cy="60590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7" name="Picture 5" descr="D:\JOB ERLANGGA\PPT PJOK SMP VIII Kurikulum Merdeka\PJOK SMP VIII KM\Powerpoint\Bab 8\Gambar 8.3b (1)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92348" y="225287"/>
            <a:ext cx="6153080" cy="44818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250784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0"/>
            <a:ext cx="12192000" cy="685800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="" xmlns:a16="http://schemas.microsoft.com/office/drawing/2014/main" id="{58C22683-9FC9-E58D-7754-E6B3F9504B77}"/>
              </a:ext>
            </a:extLst>
          </p:cNvPr>
          <p:cNvSpPr/>
          <p:nvPr/>
        </p:nvSpPr>
        <p:spPr>
          <a:xfrm>
            <a:off x="126642" y="272450"/>
            <a:ext cx="856659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2800" b="1" dirty="0">
                <a:solidFill>
                  <a:srgbClr val="7030A0"/>
                </a:solidFill>
                <a:cs typeface="Arial" panose="020B0604020202020204" pitchFamily="34" charset="0"/>
              </a:rPr>
              <a:t>2. </a:t>
            </a:r>
            <a:r>
              <a:rPr lang="id-ID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Menganalisis</a:t>
            </a:r>
            <a:r>
              <a:rPr lang="id-ID" sz="2800" b="1" dirty="0">
                <a:solidFill>
                  <a:srgbClr val="7030A0"/>
                </a:solidFill>
                <a:cs typeface="Arial" panose="020B0604020202020204" pitchFamily="34" charset="0"/>
              </a:rPr>
              <a:t> </a:t>
            </a:r>
            <a:r>
              <a:rPr lang="nb-NO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Gerak Spesifik</a:t>
            </a:r>
            <a:r>
              <a:rPr lang="id-ID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 Kombinasi Keseimbangan Senam Lantai</a:t>
            </a:r>
            <a:endParaRPr lang="id-ID" sz="2800" b="1" dirty="0">
              <a:solidFill>
                <a:srgbClr val="7030A0"/>
              </a:solidFill>
              <a:cs typeface="Arial" panose="020B060402020202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AAFC1F48-EDE1-E909-56FD-1EF50EB01D1D}"/>
              </a:ext>
            </a:extLst>
          </p:cNvPr>
          <p:cNvSpPr txBox="1"/>
          <p:nvPr/>
        </p:nvSpPr>
        <p:spPr>
          <a:xfrm>
            <a:off x="1674253" y="4115274"/>
            <a:ext cx="9243903" cy="2677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2400" dirty="0"/>
              <a:t>Cara </a:t>
            </a:r>
            <a:r>
              <a:rPr lang="id-ID" sz="2400" dirty="0" smtClean="0"/>
              <a:t>melakukan </a:t>
            </a:r>
            <a:r>
              <a:rPr lang="id-ID" sz="2400" dirty="0"/>
              <a:t>gerak keseimbangan yang bertumpu </a:t>
            </a:r>
            <a:r>
              <a:rPr lang="id-ID" sz="2400" dirty="0" smtClean="0"/>
              <a:t>pada satu </a:t>
            </a:r>
            <a:r>
              <a:rPr lang="id-ID" sz="2400" dirty="0"/>
              <a:t>kaki dan guling ke </a:t>
            </a:r>
            <a:r>
              <a:rPr lang="id-ID" sz="2400" dirty="0" smtClean="0"/>
              <a:t>depan:</a:t>
            </a:r>
            <a:endParaRPr lang="id-ID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400" dirty="0"/>
              <a:t>Bertumpu pada satu kaki dengan kedua tangan </a:t>
            </a:r>
            <a:r>
              <a:rPr lang="id-ID" sz="2400" dirty="0" smtClean="0"/>
              <a:t>merentang ke </a:t>
            </a:r>
            <a:r>
              <a:rPr lang="id-ID" sz="2400" dirty="0"/>
              <a:t>depan, kaki yang lain lurus ke belakang (lihat gambar 1</a:t>
            </a:r>
            <a:r>
              <a:rPr lang="id-ID" sz="2400" dirty="0" smtClean="0"/>
              <a:t>).</a:t>
            </a:r>
            <a:endParaRPr lang="id-ID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400" dirty="0" smtClean="0"/>
              <a:t>Bertumpulah </a:t>
            </a:r>
            <a:r>
              <a:rPr lang="id-ID" sz="2400" dirty="0"/>
              <a:t>pada kedua tangan di matras, kaki </a:t>
            </a:r>
            <a:r>
              <a:rPr lang="id-ID" sz="2400" dirty="0" smtClean="0"/>
              <a:t>kiri menyesuaikan.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400" dirty="0"/>
              <a:t>Pertahankan kedua lutut agar tidak menekuk (lihat gambar 2</a:t>
            </a:r>
            <a:r>
              <a:rPr lang="id-ID" sz="2400" dirty="0" smtClean="0"/>
              <a:t>).</a:t>
            </a:r>
            <a:endParaRPr lang="id-ID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400" dirty="0" smtClean="0"/>
              <a:t>Lakukan </a:t>
            </a:r>
            <a:r>
              <a:rPr lang="id-ID" sz="2400" dirty="0"/>
              <a:t>gerak guling depan (lihat gambar 3, 4, dan 5</a:t>
            </a:r>
            <a:r>
              <a:rPr lang="id-ID" sz="2400" dirty="0" smtClean="0"/>
              <a:t>).</a:t>
            </a:r>
            <a:endParaRPr lang="en-ID" sz="24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82128" y="-321870"/>
            <a:ext cx="8427737" cy="57759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94789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1023</TotalTime>
  <Words>1646</Words>
  <Application>Microsoft Office PowerPoint</Application>
  <PresentationFormat>Custom</PresentationFormat>
  <Paragraphs>150</Paragraphs>
  <Slides>24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25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Muhammad Baihaqi</dc:creator>
  <cp:lastModifiedBy>Rifki Kurniawan</cp:lastModifiedBy>
  <cp:revision>76</cp:revision>
  <dcterms:created xsi:type="dcterms:W3CDTF">2022-05-10T01:11:12Z</dcterms:created>
  <dcterms:modified xsi:type="dcterms:W3CDTF">2023-01-25T09:12:05Z</dcterms:modified>
</cp:coreProperties>
</file>