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8" r:id="rId3"/>
    <p:sldId id="283" r:id="rId4"/>
    <p:sldId id="302" r:id="rId5"/>
    <p:sldId id="303" r:id="rId6"/>
    <p:sldId id="308" r:id="rId7"/>
    <p:sldId id="309" r:id="rId8"/>
    <p:sldId id="310" r:id="rId9"/>
    <p:sldId id="311" r:id="rId10"/>
    <p:sldId id="312" r:id="rId11"/>
    <p:sldId id="313" r:id="rId12"/>
    <p:sldId id="315" r:id="rId13"/>
    <p:sldId id="287" r:id="rId14"/>
    <p:sldId id="314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4" autoAdjust="0"/>
    <p:restoredTop sz="88856" autoAdjust="0"/>
  </p:normalViewPr>
  <p:slideViewPr>
    <p:cSldViewPr>
      <p:cViewPr varScale="1">
        <p:scale>
          <a:sx n="83" d="100"/>
          <a:sy n="83" d="100"/>
        </p:scale>
        <p:origin x="-129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7/13/2022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mp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6.png"/><Relationship Id="rId4" Type="http://schemas.openxmlformats.org/officeDocument/2006/relationships/image" Target="../media/image37.png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26.png"/><Relationship Id="rId5" Type="http://schemas.openxmlformats.org/officeDocument/2006/relationships/image" Target="../media/image230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416" y="2977351"/>
            <a:ext cx="2324995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1549" y="895351"/>
            <a:ext cx="2269429" cy="2971800"/>
            <a:chOff x="1251549" y="895351"/>
            <a:chExt cx="2269429" cy="2971800"/>
          </a:xfrm>
        </p:grpSpPr>
        <p:sp>
          <p:nvSpPr>
            <p:cNvPr id="13" name="Cube 12"/>
            <p:cNvSpPr/>
            <p:nvPr/>
          </p:nvSpPr>
          <p:spPr>
            <a:xfrm>
              <a:off x="1251549" y="895351"/>
              <a:ext cx="2269429" cy="2971800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707" y="1047750"/>
              <a:ext cx="2085663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4206" y="971550"/>
            <a:ext cx="2826327" cy="218081"/>
            <a:chOff x="1020288" y="2843708"/>
            <a:chExt cx="2826327" cy="21808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C1526F65-9B27-B095-8A16-6FB7B7781ADB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88" y="2952750"/>
              <a:ext cx="2362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xmlns="" id="{8313CBDD-A310-3C1C-2B40-A7EFB20D4464}"/>
                    </a:ext>
                  </a:extLst>
                </p:cNvPr>
                <p:cNvSpPr txBox="1"/>
                <p:nvPr/>
              </p:nvSpPr>
              <p:spPr>
                <a:xfrm>
                  <a:off x="3389415" y="2843708"/>
                  <a:ext cx="457200" cy="2180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313CBDD-A310-3C1C-2B40-A7EFB20D44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415" y="2843708"/>
                  <a:ext cx="457200" cy="218081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54532" y="253010"/>
                <a:ext cx="8056068" cy="23705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i-FI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Eliminasi Persamaan (1) dan Persamaan (2):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=83.000</m:t>
                      </m:r>
                    </m:oMath>
                  </m:oMathPara>
                </a14:m>
                <a:endParaRPr lang="en-ID" dirty="0" smtClean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=86.000</m:t>
                      </m:r>
                    </m:oMath>
                  </m:oMathPara>
                </a14:m>
                <a:endParaRPr lang="fi-FI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−3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i="1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=−3.000                 ⋯(4)</m:t>
                      </m:r>
                    </m:oMath>
                  </m:oMathPara>
                </a14:m>
                <a:endParaRPr lang="fi-FI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i-FI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Eliminasi </a:t>
                </a:r>
                <a:r>
                  <a:rPr lang="fi-FI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 (2) dan persamaan (3):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i-FI" i="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=86.000</m:t>
                              </m:r>
                            </m:e>
                            <m:e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+10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i="1">
                                  <a:latin typeface="Cambria Math" panose="02040503050406030204" pitchFamily="18" charset="0"/>
                                </a:rPr>
                                <m:t>=158.000</m:t>
                              </m:r>
                            </m:e>
                          </m:eqArr>
                        </m:e>
                      </m:d>
                      <m:f>
                        <m:fPr>
                          <m:type m:val="noBar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fi-FI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den>
                      </m:f>
                      <m:d>
                        <m:dPr>
                          <m:begChr m:val="|"/>
                          <m:endChr m:val="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fi-FI" i="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+20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+10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=860.000</m:t>
                              </m:r>
                            </m:num>
                            <m:den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+5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+10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=158.000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i-FI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87750"/>
                <a:r>
                  <a:rPr lang="en-ID" dirty="0" smtClean="0">
                    <a:solidFill>
                      <a:srgbClr val="231F20"/>
                    </a:solidFill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ID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58</m:t>
                    </m:r>
                    <m:r>
                      <a:rPr lang="en-ID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+15</m:t>
                    </m:r>
                    <m:r>
                      <a:rPr lang="en-US" b="0" i="1" smtClean="0">
                        <a:solidFill>
                          <a:srgbClr val="231F2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i="1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=702.000      ⋯(5) </m:t>
                    </m:r>
                  </m:oMath>
                </a14:m>
                <a:endParaRPr lang="fi-FI" dirty="0">
                  <a:solidFill>
                    <a:srgbClr val="231F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532" y="253010"/>
                <a:ext cx="8056068" cy="2370585"/>
              </a:xfrm>
              <a:prstGeom prst="rect">
                <a:avLst/>
              </a:prstGeom>
              <a:blipFill rotWithShape="1">
                <a:blip r:embed="rId3"/>
                <a:stretch>
                  <a:fillRect l="-681" t="-1289" b="-1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3886200" y="2114550"/>
            <a:ext cx="3352800" cy="218081"/>
            <a:chOff x="403068" y="2756989"/>
            <a:chExt cx="3352800" cy="2180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C1526F65-9B27-B095-8A16-6FB7B7781ADB}"/>
                </a:ext>
              </a:extLst>
            </p:cNvPr>
            <p:cNvCxnSpPr>
              <a:cxnSpLocks/>
            </p:cNvCxnSpPr>
            <p:nvPr/>
          </p:nvCxnSpPr>
          <p:spPr>
            <a:xfrm>
              <a:off x="403068" y="2952748"/>
              <a:ext cx="2979420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8313CBDD-A310-3C1C-2B40-A7EFB20D4464}"/>
                    </a:ext>
                  </a:extLst>
                </p:cNvPr>
                <p:cNvSpPr txBox="1"/>
                <p:nvPr/>
              </p:nvSpPr>
              <p:spPr>
                <a:xfrm>
                  <a:off x="3298668" y="2756989"/>
                  <a:ext cx="457200" cy="2180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313CBDD-A310-3C1C-2B40-A7EFB20D44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8668" y="2756989"/>
                  <a:ext cx="457200" cy="218081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04206" y="2724150"/>
                <a:ext cx="8387394" cy="15395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Eliminasi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(4) dan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(5):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|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i-FI" i="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+2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=−3.000</m:t>
                              </m:r>
                            </m:e>
                            <m:e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58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+15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=702.000</m:t>
                              </m:r>
                            </m:e>
                          </m:eqArr>
                        </m:e>
                      </m:d>
                      <m:f>
                        <m:fPr>
                          <m:type m:val="noBar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15</m:t>
                          </m:r>
                        </m:num>
                        <m:den>
                          <m:r>
                            <a:rPr lang="fi-FI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ID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|"/>
                          <m:endChr m:val=""/>
                          <m:ctrlPr>
                            <a:rPr lang="fi-FI" i="1">
                              <a:solidFill>
                                <a:srgbClr val="231F2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fi-FI" i="1">
                                  <a:solidFill>
                                    <a:srgbClr val="231F2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−45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+30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=−45.000</m:t>
                              </m:r>
                            </m:num>
                            <m:den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116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+30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=1.404.000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7545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−161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=−1.449.000</m:t>
                      </m:r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9113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=9.000</m:t>
                      </m:r>
                    </m:oMath>
                  </m:oMathPara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206" y="2724150"/>
                <a:ext cx="8387394" cy="1539589"/>
              </a:xfrm>
              <a:prstGeom prst="rect">
                <a:avLst/>
              </a:prstGeom>
              <a:blipFill rotWithShape="1">
                <a:blip r:embed="rId4"/>
                <a:stretch>
                  <a:fillRect l="-581" t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4964430" y="3570317"/>
            <a:ext cx="3036570" cy="218081"/>
            <a:chOff x="403068" y="2843707"/>
            <a:chExt cx="3036570" cy="21808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C1526F65-9B27-B095-8A16-6FB7B7781ADB}"/>
                </a:ext>
              </a:extLst>
            </p:cNvPr>
            <p:cNvCxnSpPr>
              <a:cxnSpLocks/>
            </p:cNvCxnSpPr>
            <p:nvPr/>
          </p:nvCxnSpPr>
          <p:spPr>
            <a:xfrm>
              <a:off x="403068" y="2952748"/>
              <a:ext cx="2655570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id="{8313CBDD-A310-3C1C-2B40-A7EFB20D4464}"/>
                    </a:ext>
                  </a:extLst>
                </p:cNvPr>
                <p:cNvSpPr txBox="1"/>
                <p:nvPr/>
              </p:nvSpPr>
              <p:spPr>
                <a:xfrm>
                  <a:off x="2982438" y="2843707"/>
                  <a:ext cx="457200" cy="2180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313CBDD-A310-3C1C-2B40-A7EFB20D44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2438" y="2843707"/>
                  <a:ext cx="457200" cy="21808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847509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E46C158C-4225-0D2D-6745-EA8E00FAFD5C}"/>
                  </a:ext>
                </a:extLst>
              </p:cNvPr>
              <p:cNvSpPr txBox="1"/>
              <p:nvPr/>
            </p:nvSpPr>
            <p:spPr>
              <a:xfrm>
                <a:off x="304800" y="557808"/>
                <a:ext cx="5638800" cy="280076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=9.000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(4):</a:t>
                </a:r>
              </a:p>
              <a:p>
                <a:pPr marL="53498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−3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=−3.000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−3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9.000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=−3.000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5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−27.000+2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=−3.000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6205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=24.000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412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=12.000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=9.000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=12.000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(1):</a:t>
                </a:r>
              </a:p>
              <a:p>
                <a:pPr/>
                <a:r>
                  <a:rPr lang="en-ID" sz="1600" b="0" dirty="0" smtClean="0">
                    <a:cs typeface="Times New Roman" panose="02020603050405020304" pitchFamily="18" charset="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+4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=83.000</m:t>
                    </m:r>
                  </m:oMath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3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9.000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+4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12.000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=83.000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en-ID" sz="1600" dirty="0" smtClean="0">
                    <a:cs typeface="Times New Roman" panose="020206030504050203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27.000+48.000+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=83.000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en-ID" sz="1600" dirty="0" smtClean="0">
                    <a:cs typeface="Times New Roman" panose="02020603050405020304" pitchFamily="18" charset="0"/>
                  </a:rPr>
                  <a:t>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=8.000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46C158C-4225-0D2D-6745-EA8E00FAF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57808"/>
                <a:ext cx="5638800" cy="2800767"/>
              </a:xfrm>
              <a:prstGeom prst="rect">
                <a:avLst/>
              </a:prstGeom>
              <a:blipFill rotWithShape="1">
                <a:blip r:embed="rId2"/>
                <a:stretch>
                  <a:fillRect l="-541" t="-654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70D2703-A5EA-3D6D-842C-07E31BFB81CB}"/>
              </a:ext>
            </a:extLst>
          </p:cNvPr>
          <p:cNvSpPr txBox="1"/>
          <p:nvPr/>
        </p:nvSpPr>
        <p:spPr>
          <a:xfrm>
            <a:off x="304800" y="3358575"/>
            <a:ext cx="6781800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Jadi, harga 1 set pensil adalah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Rp.9.000,00;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harga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buah buku tulis adalah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Rp12.000,00; dan harga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buah penghapus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adalah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Rp8.000,00.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364D68-5240-7000-67CC-FC6347021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45" y="1885950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778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517" y="26670"/>
            <a:ext cx="4267200" cy="456803"/>
            <a:chOff x="0" y="133747"/>
            <a:chExt cx="4267200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3747"/>
              <a:ext cx="4267200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609600" y="159663"/>
              <a:ext cx="329012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4.2 </a:t>
              </a:r>
              <a:r>
                <a:rPr lang="en-ID" sz="2200" b="1" dirty="0" err="1">
                  <a:solidFill>
                    <a:schemeClr val="bg1"/>
                  </a:solidFill>
                </a:rPr>
                <a:t>Pertidaksamaan</a:t>
              </a:r>
              <a:r>
                <a:rPr lang="en-ID" sz="2200" b="1" dirty="0">
                  <a:solidFill>
                    <a:schemeClr val="bg1"/>
                  </a:solidFill>
                </a:rPr>
                <a:t> Linear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21DBFD79-B592-54D1-AA17-2E72BB44E1B9}"/>
              </a:ext>
            </a:extLst>
          </p:cNvPr>
          <p:cNvGrpSpPr/>
          <p:nvPr/>
        </p:nvGrpSpPr>
        <p:grpSpPr>
          <a:xfrm>
            <a:off x="5262624" y="583017"/>
            <a:ext cx="3881376" cy="3059475"/>
            <a:chOff x="5181600" y="253470"/>
            <a:chExt cx="3881376" cy="305947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9852A878-861E-419C-60F8-D1629854F2D6}"/>
                </a:ext>
              </a:extLst>
            </p:cNvPr>
            <p:cNvGrpSpPr/>
            <p:nvPr/>
          </p:nvGrpSpPr>
          <p:grpSpPr>
            <a:xfrm>
              <a:off x="5181600" y="361950"/>
              <a:ext cx="3733800" cy="2950995"/>
              <a:chOff x="5181600" y="361950"/>
              <a:chExt cx="3733800" cy="2950995"/>
            </a:xfrm>
          </p:grpSpPr>
          <p:sp>
            <p:nvSpPr>
              <p:cNvPr id="2" name="Isosceles Triangle 1">
                <a:extLst>
                  <a:ext uri="{FF2B5EF4-FFF2-40B4-BE49-F238E27FC236}">
                    <a16:creationId xmlns:a16="http://schemas.microsoft.com/office/drawing/2014/main" xmlns="" id="{3DBB760F-F66F-14CB-5E1D-A0B26168F063}"/>
                  </a:ext>
                </a:extLst>
              </p:cNvPr>
              <p:cNvSpPr/>
              <p:nvPr/>
            </p:nvSpPr>
            <p:spPr>
              <a:xfrm>
                <a:off x="5181600" y="590553"/>
                <a:ext cx="3522243" cy="2722392"/>
              </a:xfrm>
              <a:prstGeom prst="triangle">
                <a:avLst>
                  <a:gd name="adj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xmlns="" id="{0DC8EA76-BF8B-BB4C-3CFE-9FFC7FDF41D4}"/>
                  </a:ext>
                </a:extLst>
              </p:cNvPr>
              <p:cNvGrpSpPr/>
              <p:nvPr/>
            </p:nvGrpSpPr>
            <p:grpSpPr>
              <a:xfrm>
                <a:off x="5181600" y="361950"/>
                <a:ext cx="3733800" cy="2950991"/>
                <a:chOff x="5181600" y="361950"/>
                <a:chExt cx="3733800" cy="2950991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xmlns="" id="{796C4DF6-FC73-B739-2EB5-27EBF706DDCD}"/>
                    </a:ext>
                  </a:extLst>
                </p:cNvPr>
                <p:cNvGrpSpPr/>
                <p:nvPr/>
              </p:nvGrpSpPr>
              <p:grpSpPr>
                <a:xfrm>
                  <a:off x="5181600" y="361950"/>
                  <a:ext cx="3733800" cy="2950991"/>
                  <a:chOff x="5181600" y="361950"/>
                  <a:chExt cx="3733800" cy="2950991"/>
                </a:xfrm>
              </p:grpSpPr>
              <p:sp>
                <p:nvSpPr>
                  <p:cNvPr id="3" name="Isosceles Triangle 2">
                    <a:extLst>
                      <a:ext uri="{FF2B5EF4-FFF2-40B4-BE49-F238E27FC236}">
                        <a16:creationId xmlns:a16="http://schemas.microsoft.com/office/drawing/2014/main" xmlns="" id="{457020F3-A39B-1FF8-3C29-45DCB6A7AD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81600" y="590550"/>
                    <a:ext cx="3522243" cy="2722391"/>
                  </a:xfrm>
                  <a:prstGeom prst="triangle">
                    <a:avLst>
                      <a:gd name="adj" fmla="val 0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cxnSp>
                <p:nvCxnSpPr>
                  <p:cNvPr id="5" name="Straight Arrow Connector 4">
                    <a:extLst>
                      <a:ext uri="{FF2B5EF4-FFF2-40B4-BE49-F238E27FC236}">
                        <a16:creationId xmlns:a16="http://schemas.microsoft.com/office/drawing/2014/main" xmlns="" id="{85AAB638-66EB-D7C3-2CB0-E354A29A8E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15000" y="361950"/>
                    <a:ext cx="0" cy="2895600"/>
                  </a:xfrm>
                  <a:prstGeom prst="straightConnector1">
                    <a:avLst/>
                  </a:prstGeom>
                  <a:ln w="190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Arrow Connector 6">
                    <a:extLst>
                      <a:ext uri="{FF2B5EF4-FFF2-40B4-BE49-F238E27FC236}">
                        <a16:creationId xmlns:a16="http://schemas.microsoft.com/office/drawing/2014/main" xmlns="" id="{5CF2CA2F-C9AA-16C6-884B-A2AAFBB5F28E}"/>
                      </a:ext>
                    </a:extLst>
                  </p:cNvPr>
                  <p:cNvCxnSpPr/>
                  <p:nvPr/>
                </p:nvCxnSpPr>
                <p:spPr>
                  <a:xfrm>
                    <a:off x="5181600" y="2800350"/>
                    <a:ext cx="3733800" cy="0"/>
                  </a:xfrm>
                  <a:prstGeom prst="straightConnector1">
                    <a:avLst/>
                  </a:prstGeom>
                  <a:ln w="190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xmlns="" id="{A06B5229-A3E6-1FD3-81A9-6AD50512F8EF}"/>
                    </a:ext>
                  </a:extLst>
                </p:cNvPr>
                <p:cNvCxnSpPr>
                  <a:cxnSpLocks/>
                  <a:stCxn id="3" idx="4"/>
                  <a:endCxn id="3" idx="0"/>
                </p:cNvCxnSpPr>
                <p:nvPr/>
              </p:nvCxnSpPr>
              <p:spPr>
                <a:xfrm>
                  <a:off x="5181600" y="590550"/>
                  <a:ext cx="3522243" cy="272239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xmlns="" id="{282434F2-4347-4895-A5B9-8A5F02E055D4}"/>
                    </a:ext>
                  </a:extLst>
                </p:cNvPr>
                <p:cNvSpPr txBox="1"/>
                <p:nvPr/>
              </p:nvSpPr>
              <p:spPr>
                <a:xfrm>
                  <a:off x="5446542" y="2800350"/>
                  <a:ext cx="304800" cy="2180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82434F2-4347-4895-A5B9-8A5F02E055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6542" y="2800350"/>
                  <a:ext cx="304800" cy="218081"/>
                </a:xfrm>
                <a:prstGeom prst="rect">
                  <a:avLst/>
                </a:prstGeom>
                <a:blipFill>
                  <a:blip r:embed="rId3"/>
                  <a:stretch>
                    <a:fillRect b="-2778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xmlns="" id="{6502C108-BC64-F7E3-6643-C2A48BA37A15}"/>
                    </a:ext>
                  </a:extLst>
                </p:cNvPr>
                <p:cNvSpPr txBox="1"/>
                <p:nvPr/>
              </p:nvSpPr>
              <p:spPr>
                <a:xfrm rot="2327675">
                  <a:off x="6142237" y="1499488"/>
                  <a:ext cx="1447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𝑎𝑥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𝑏𝑦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502C108-BC64-F7E3-6643-C2A48BA37A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327675">
                  <a:off x="6142237" y="1499488"/>
                  <a:ext cx="1447800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xmlns="" id="{6D480104-844B-2462-A3DD-D66BAAC17BFD}"/>
                    </a:ext>
                  </a:extLst>
                </p:cNvPr>
                <p:cNvSpPr txBox="1"/>
                <p:nvPr/>
              </p:nvSpPr>
              <p:spPr>
                <a:xfrm>
                  <a:off x="6592429" y="637688"/>
                  <a:ext cx="208021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D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Daerah yang </a:t>
                  </a:r>
                  <a:r>
                    <a:rPr lang="en-ID" sz="1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memenuhi</a:t>
                  </a:r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𝑎𝑥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𝑏𝑦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&gt;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D480104-844B-2462-A3DD-D66BAAC17B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2429" y="637688"/>
                  <a:ext cx="2080217" cy="523220"/>
                </a:xfrm>
                <a:prstGeom prst="rect">
                  <a:avLst/>
                </a:prstGeom>
                <a:blipFill>
                  <a:blip r:embed="rId5"/>
                  <a:stretch>
                    <a:fillRect t="-2353" b="-5882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xmlns="" id="{7E960C46-BB54-0667-E302-257D3D2AC259}"/>
                    </a:ext>
                  </a:extLst>
                </p:cNvPr>
                <p:cNvSpPr txBox="1"/>
                <p:nvPr/>
              </p:nvSpPr>
              <p:spPr>
                <a:xfrm>
                  <a:off x="5598942" y="2748502"/>
                  <a:ext cx="234515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ID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Daerah yang </a:t>
                  </a:r>
                  <a:r>
                    <a:rPr lang="en-ID" sz="1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memenuhi</a:t>
                  </a:r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𝑎𝑥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𝑏𝑦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ID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oMath>
                    </m:oMathPara>
                  </a14:m>
                  <a:endPara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E960C46-BB54-0667-E302-257D3D2AC2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8942" y="2748502"/>
                  <a:ext cx="2345157" cy="523220"/>
                </a:xfrm>
                <a:prstGeom prst="rect">
                  <a:avLst/>
                </a:prstGeom>
                <a:blipFill>
                  <a:blip r:embed="rId6"/>
                  <a:stretch>
                    <a:fillRect t="-2326" b="-4651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xmlns="" id="{9725B93B-8C52-38C7-3FBB-95DE3AACA739}"/>
                    </a:ext>
                  </a:extLst>
                </p:cNvPr>
                <p:cNvSpPr txBox="1"/>
                <p:nvPr/>
              </p:nvSpPr>
              <p:spPr>
                <a:xfrm>
                  <a:off x="8767824" y="2537457"/>
                  <a:ext cx="295152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725B93B-8C52-38C7-3FBB-95DE3AACA7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7824" y="2537457"/>
                  <a:ext cx="295152" cy="215444"/>
                </a:xfrm>
                <a:prstGeom prst="rect">
                  <a:avLst/>
                </a:prstGeom>
                <a:blipFill>
                  <a:blip r:embed="rId7"/>
                  <a:stretch>
                    <a:fillRect b="-2778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xmlns="" id="{01DAAA8D-C201-5BF8-2455-05D09480D290}"/>
                    </a:ext>
                  </a:extLst>
                </p:cNvPr>
                <p:cNvSpPr txBox="1"/>
                <p:nvPr/>
              </p:nvSpPr>
              <p:spPr>
                <a:xfrm flipH="1">
                  <a:off x="5690382" y="253470"/>
                  <a:ext cx="30480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1DAAA8D-C201-5BF8-2455-05D09480D2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5690382" y="253470"/>
                  <a:ext cx="304800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06ACFAF8-980C-60F1-A0D3-C7353538A632}"/>
                  </a:ext>
                </a:extLst>
              </p:cNvPr>
              <p:cNvSpPr txBox="1"/>
              <p:nvPr/>
            </p:nvSpPr>
            <p:spPr>
              <a:xfrm>
                <a:off x="313188" y="1009317"/>
                <a:ext cx="4949436" cy="2062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 di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menunjukkan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+ 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𝑏𝑦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600" i="1" dirty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memberikan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tiga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sz="1600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 titik-titik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pertidaksamaan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</m:oMath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sz="1600" i="1" dirty="0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ID" sz="1600" i="1" dirty="0" err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pertidaksamaan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6ACFAF8-980C-60F1-A0D3-C7353538A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8" y="1009317"/>
                <a:ext cx="4949436" cy="2062103"/>
              </a:xfrm>
              <a:prstGeom prst="rect">
                <a:avLst/>
              </a:prstGeom>
              <a:blipFill rotWithShape="1">
                <a:blip r:embed="rId9"/>
                <a:stretch>
                  <a:fillRect l="-616" t="-888" b="-2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666F430-8228-A71D-E282-FED8F84F99D2}"/>
              </a:ext>
            </a:extLst>
          </p:cNvPr>
          <p:cNvGrpSpPr/>
          <p:nvPr/>
        </p:nvGrpSpPr>
        <p:grpSpPr>
          <a:xfrm>
            <a:off x="15240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070FFE8B-9428-90D2-5749-82DD3B5FA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99822E9-8C61-E36A-7D27-3165C90CF597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0DA06310-6A81-6DAD-87B0-ABEB6A5E8D70}"/>
                  </a:ext>
                </a:extLst>
              </p:cNvPr>
              <p:cNvSpPr txBox="1"/>
              <p:nvPr/>
            </p:nvSpPr>
            <p:spPr>
              <a:xfrm>
                <a:off x="152400" y="614472"/>
                <a:ext cx="6477000" cy="1694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daerah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sistem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pertidaksamaan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ID" sz="160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+3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≤6</m:t>
                                  </m:r>
                                </m:e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&lt;1</m:t>
                                  </m:r>
                                </m:e>
                              </m:eqAr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≥−1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≥0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A06310-6A81-6DAD-87B0-ABEB6A5E8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14472"/>
                <a:ext cx="6477000" cy="1694631"/>
              </a:xfrm>
              <a:prstGeom prst="rect">
                <a:avLst/>
              </a:prstGeom>
              <a:blipFill>
                <a:blip r:embed="rId3"/>
                <a:stretch>
                  <a:fillRect l="-470" t="-1079" b="-3597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xmlns="" id="{D984DC6A-034C-2F9A-52FA-29310B87E5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2554178"/>
                  </p:ext>
                </p:extLst>
              </p:nvPr>
            </p:nvGraphicFramePr>
            <p:xfrm>
              <a:off x="1752600" y="2126680"/>
              <a:ext cx="1180368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3456">
                      <a:extLst>
                        <a:ext uri="{9D8B030D-6E8A-4147-A177-3AD203B41FA5}">
                          <a16:colId xmlns:a16="http://schemas.microsoft.com/office/drawing/2014/main" xmlns="" val="3537316526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="" val="4130877773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="" val="6932449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D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ID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9949265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D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ID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971929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984DC6A-034C-2F9A-52FA-29310B87E5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2554178"/>
                  </p:ext>
                </p:extLst>
              </p:nvPr>
            </p:nvGraphicFramePr>
            <p:xfrm>
              <a:off x="1752600" y="2126680"/>
              <a:ext cx="1180368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345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537316526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4130877773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6932449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63" t="-4918" r="-203125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949265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63" t="-104918" r="-203125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719295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086BA901-5E5E-E2B2-7D75-FDA5ACAA3337}"/>
                  </a:ext>
                </a:extLst>
              </p:cNvPr>
              <p:cNvSpPr txBox="1"/>
              <p:nvPr/>
            </p:nvSpPr>
            <p:spPr>
              <a:xfrm>
                <a:off x="-93" y="2233196"/>
                <a:ext cx="190509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+3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=6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ID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⟶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6BA901-5E5E-E2B2-7D75-FDA5ACAA3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3" y="2233196"/>
                <a:ext cx="1905093" cy="338554"/>
              </a:xfrm>
              <a:prstGeom prst="rect">
                <a:avLst/>
              </a:prstGeom>
              <a:blipFill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8">
                <a:extLst>
                  <a:ext uri="{FF2B5EF4-FFF2-40B4-BE49-F238E27FC236}">
                    <a16:creationId xmlns:a16="http://schemas.microsoft.com/office/drawing/2014/main" xmlns="" id="{9B466301-F18A-7F1F-491F-13B23F7DE5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6899018"/>
                  </p:ext>
                </p:extLst>
              </p:nvPr>
            </p:nvGraphicFramePr>
            <p:xfrm>
              <a:off x="1752600" y="3049270"/>
              <a:ext cx="1232609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473">
                      <a:extLst>
                        <a:ext uri="{9D8B030D-6E8A-4147-A177-3AD203B41FA5}">
                          <a16:colId xmlns:a16="http://schemas.microsoft.com/office/drawing/2014/main" xmlns="" val="3537316526"/>
                        </a:ext>
                      </a:extLst>
                    </a:gridCol>
                    <a:gridCol w="487680">
                      <a:extLst>
                        <a:ext uri="{9D8B030D-6E8A-4147-A177-3AD203B41FA5}">
                          <a16:colId xmlns:a16="http://schemas.microsoft.com/office/drawing/2014/main" xmlns="" val="4130877773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="" val="6932449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D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ID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9949265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D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ID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ID" sz="16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ID" sz="1600" b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ID" sz="16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971929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B466301-F18A-7F1F-491F-13B23F7DE5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6899018"/>
                  </p:ext>
                </p:extLst>
              </p:nvPr>
            </p:nvGraphicFramePr>
            <p:xfrm>
              <a:off x="1752600" y="3049270"/>
              <a:ext cx="1232609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47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537316526"/>
                        </a:ext>
                      </a:extLst>
                    </a:gridCol>
                    <a:gridCol w="48768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4130877773"/>
                        </a:ext>
                      </a:extLst>
                    </a:gridCol>
                    <a:gridCol w="39345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6932449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1724" t="-4918" r="-248276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949265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1724" t="-104918" r="-248276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73750" t="-104918" r="-80000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D" sz="16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719295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12B58605-33F2-F331-BDC8-7BA4FF3975E0}"/>
                  </a:ext>
                </a:extLst>
              </p:cNvPr>
              <p:cNvSpPr txBox="1"/>
              <p:nvPr/>
            </p:nvSpPr>
            <p:spPr>
              <a:xfrm>
                <a:off x="38739" y="3155786"/>
                <a:ext cx="190509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ID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=1⟶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2B58605-33F2-F331-BDC8-7BA4FF397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9" y="3155786"/>
                <a:ext cx="1905093" cy="338554"/>
              </a:xfrm>
              <a:prstGeom prst="rect">
                <a:avLst/>
              </a:prstGeom>
              <a:blipFill>
                <a:blip r:embed="rId7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F910ED6C-EE34-5B26-B1ED-E2F527A51A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0" y="878691"/>
            <a:ext cx="2780566" cy="32578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296B2CFC-4BF1-867C-EABA-57D5F43593C6}"/>
                  </a:ext>
                </a:extLst>
              </p:cNvPr>
              <p:cNvSpPr txBox="1"/>
              <p:nvPr/>
            </p:nvSpPr>
            <p:spPr>
              <a:xfrm>
                <a:off x="3322300" y="971550"/>
                <a:ext cx="2858234" cy="2800767"/>
              </a:xfrm>
              <a:prstGeom prst="rect">
                <a:avLst/>
              </a:prstGeom>
              <a:noFill/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Ambil titik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selidik (0, 1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+3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≤6</m:t>
                    </m:r>
                  </m:oMath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+3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≤6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≤6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benar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66700" indent="-2667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&lt;1</m:t>
                    </m:r>
                  </m:oMath>
                </a14:m>
                <a:endParaRPr lang="en-ID" sz="16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0−1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&lt;1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−1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&lt;1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benar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66700" indent="-2667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≥−1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0≥−1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benar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pPr marL="266700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1≥0</m:t>
                    </m:r>
                  </m:oMath>
                </a14:m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(</a:t>
                </a:r>
                <a:r>
                  <a:rPr lang="en-ID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benar</a:t>
                </a:r>
                <a:r>
                  <a:rPr lang="en-ID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96B2CFC-4BF1-867C-EABA-57D5F4359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300" y="971550"/>
                <a:ext cx="2858234" cy="2800767"/>
              </a:xfrm>
              <a:prstGeom prst="rect">
                <a:avLst/>
              </a:prstGeom>
              <a:blipFill rotWithShape="1">
                <a:blip r:embed="rId9"/>
                <a:stretch>
                  <a:fillRect l="-844" t="-215" b="-1075"/>
                </a:stretch>
              </a:blip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A6D1F00-A977-3650-E1DD-79451071CA9F}"/>
              </a:ext>
            </a:extLst>
          </p:cNvPr>
          <p:cNvSpPr txBox="1"/>
          <p:nvPr/>
        </p:nvSpPr>
        <p:spPr>
          <a:xfrm>
            <a:off x="304800" y="3874353"/>
            <a:ext cx="587573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Arsirlah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daerah yang memuat (0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Jadi, daerah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pennyelesaiannya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adalah daerah yang diarsir seperti pada gambar 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samping.</a:t>
            </a:r>
          </a:p>
        </p:txBody>
      </p:sp>
    </p:spTree>
    <p:extLst>
      <p:ext uri="{BB962C8B-B14F-4D97-AF65-F5344CB8AC3E}">
        <p14:creationId xmlns:p14="http://schemas.microsoft.com/office/powerpoint/2010/main" val="1748539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7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7" b="7817"/>
          <a:stretch/>
        </p:blipFill>
        <p:spPr>
          <a:xfrm>
            <a:off x="-19997" y="-19050"/>
            <a:ext cx="9162854" cy="516255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313303" y="684081"/>
            <a:ext cx="5316097" cy="1090886"/>
            <a:chOff x="1191045" y="545950"/>
            <a:chExt cx="3462226" cy="862781"/>
          </a:xfrm>
        </p:grpSpPr>
        <p:grpSp>
          <p:nvGrpSpPr>
            <p:cNvPr id="16" name="Group 15"/>
            <p:cNvGrpSpPr/>
            <p:nvPr/>
          </p:nvGrpSpPr>
          <p:grpSpPr>
            <a:xfrm>
              <a:off x="1191045" y="545950"/>
              <a:ext cx="3462226" cy="862781"/>
              <a:chOff x="1191045" y="545950"/>
              <a:chExt cx="3462226" cy="8627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3066269" cy="862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191045" y="654129"/>
                <a:ext cx="3462226" cy="75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 smtClean="0">
                    <a:solidFill>
                      <a:prstClr val="black"/>
                    </a:solidFill>
                  </a:rPr>
                  <a:t>SISTEM PERSAMAAN DAN PERTIDAKSAMAAN LINEAR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454763" y="555898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4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" y="132120"/>
            <a:ext cx="6422949" cy="456803"/>
            <a:chOff x="0" y="132120"/>
            <a:chExt cx="640331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640331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51891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4.1 </a:t>
              </a:r>
              <a:r>
                <a:rPr lang="en-ID" sz="2200" b="1" dirty="0" err="1">
                  <a:solidFill>
                    <a:schemeClr val="bg1"/>
                  </a:solidFill>
                </a:rPr>
                <a:t>Sistem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Persamaan</a:t>
              </a:r>
              <a:r>
                <a:rPr lang="en-ID" sz="2200" b="1" dirty="0">
                  <a:solidFill>
                    <a:schemeClr val="bg1"/>
                  </a:solidFill>
                </a:rPr>
                <a:t> Linear </a:t>
              </a:r>
              <a:r>
                <a:rPr lang="en-ID" sz="2200" b="1" dirty="0" err="1">
                  <a:solidFill>
                    <a:schemeClr val="bg1"/>
                  </a:solidFill>
                </a:rPr>
                <a:t>Tiga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Variabel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35446"/>
            <a:ext cx="2831957" cy="24469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3DE8E8FA-84D0-E544-1CDB-6EE9A09CB3C2}"/>
                  </a:ext>
                </a:extLst>
              </p:cNvPr>
              <p:cNvSpPr txBox="1"/>
              <p:nvPr/>
            </p:nvSpPr>
            <p:spPr>
              <a:xfrm>
                <a:off x="20945" y="668863"/>
                <a:ext cx="8437255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yaitu</a:t>
                </a:r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ID" i="1" smtClean="0">
                            <a:solidFill>
                              <a:srgbClr val="231F2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  <m: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ID" b="0" i="1" smtClean="0">
                                <a:solidFill>
                                  <a:srgbClr val="231F2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 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𝑎𝑥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𝑏𝑦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𝑐𝑧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ID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</m:d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adalah suatu bidang datar dalam sumbu-sumbu </a:t>
                </a:r>
                <a:r>
                  <a:rPr lang="en-ID" dirty="0" err="1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ortogonal</a:t>
                </a:r>
                <a:r>
                  <a:rPr lang="en-ID" dirty="0" smtClean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ID" b="0" i="0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ID" dirty="0">
                    <a:solidFill>
                      <a:srgbClr val="231F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E8E8FA-84D0-E544-1CDB-6EE9A09CB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5" y="668863"/>
                <a:ext cx="8437255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578" t="-3311" b="-2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xmlns="" id="{F9F38242-2E1B-88DE-4D42-03645D2A3AAC}"/>
                  </a:ext>
                </a:extLst>
              </p:cNvPr>
              <p:cNvSpPr/>
              <p:nvPr/>
            </p:nvSpPr>
            <p:spPr>
              <a:xfrm>
                <a:off x="440453" y="1675365"/>
                <a:ext cx="3074290" cy="1243210"/>
              </a:xfrm>
              <a:prstGeom prst="roundRect">
                <a:avLst>
                  <a:gd name="adj" fmla="val 42339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ID" sz="1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D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ID" sz="1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D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ID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ID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9F38242-2E1B-88DE-4D42-03645D2A3A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453" y="1675365"/>
                <a:ext cx="3074290" cy="1243210"/>
              </a:xfrm>
              <a:prstGeom prst="roundRect">
                <a:avLst>
                  <a:gd name="adj" fmla="val 42339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ABDA5A3-2A99-C86F-AE62-D81217B56E0E}"/>
              </a:ext>
            </a:extLst>
          </p:cNvPr>
          <p:cNvGrpSpPr/>
          <p:nvPr/>
        </p:nvGrpSpPr>
        <p:grpSpPr>
          <a:xfrm>
            <a:off x="3657600" y="1943058"/>
            <a:ext cx="3505200" cy="1200329"/>
            <a:chOff x="3733800" y="1650671"/>
            <a:chExt cx="3505200" cy="1200329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xmlns="" id="{4BF56FC0-2FC2-A09D-8EFA-DDD493030C63}"/>
                </a:ext>
              </a:extLst>
            </p:cNvPr>
            <p:cNvCxnSpPr>
              <a:cxnSpLocks/>
            </p:cNvCxnSpPr>
            <p:nvPr/>
          </p:nvCxnSpPr>
          <p:spPr>
            <a:xfrm>
              <a:off x="3733800" y="1950145"/>
              <a:ext cx="838200" cy="0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xmlns="" id="{E31377E7-5F4D-816A-C639-2D9F6D516F22}"/>
                    </a:ext>
                  </a:extLst>
                </p:cNvPr>
                <p:cNvSpPr txBox="1"/>
                <p:nvPr/>
              </p:nvSpPr>
              <p:spPr>
                <a:xfrm>
                  <a:off x="4821537" y="1650671"/>
                  <a:ext cx="2417463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Hanya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mempunyai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satu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penyelesaian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untuk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</a:t>
                  </a:r>
                  <a:r>
                    <a:rPr lang="en-ID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a14:m>
                  <a:r>
                    <a:rPr lang="en-ID" i="1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yaitu</a:t>
                  </a:r>
                  <a:r>
                    <a:rPr lang="en-ID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).</m:t>
                      </m:r>
                    </m:oMath>
                  </a14:m>
                  <a:endPara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E31377E7-5F4D-816A-C639-2D9F6D516F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1537" y="1650671"/>
                  <a:ext cx="2417463" cy="120032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2015" t="-2538" b="-35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6877CC0-A708-73DB-F0D8-23A092473E9F}"/>
              </a:ext>
            </a:extLst>
          </p:cNvPr>
          <p:cNvSpPr txBox="1"/>
          <p:nvPr/>
        </p:nvSpPr>
        <p:spPr>
          <a:xfrm>
            <a:off x="58115" y="3333750"/>
            <a:ext cx="6913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Untuk menyelesaikan </a:t>
            </a:r>
            <a:r>
              <a:rPr lang="en-ID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ID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persamaan linear tiga variabel dapat menggunakan metode substitusi ataupun metode eliminasi.</a:t>
            </a:r>
          </a:p>
        </p:txBody>
      </p:sp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9" grpId="0" animBg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BF5E658-D5ED-98C3-C48D-37043CD580BD}"/>
              </a:ext>
            </a:extLst>
          </p:cNvPr>
          <p:cNvGrpSpPr/>
          <p:nvPr/>
        </p:nvGrpSpPr>
        <p:grpSpPr>
          <a:xfrm>
            <a:off x="152400" y="133349"/>
            <a:ext cx="2590800" cy="533400"/>
            <a:chOff x="228600" y="224055"/>
            <a:chExt cx="2590800" cy="533400"/>
          </a:xfrm>
        </p:grpSpPr>
        <p:sp>
          <p:nvSpPr>
            <p:cNvPr id="9" name="Round Same Side Corner Rectangle 1">
              <a:extLst>
                <a:ext uri="{FF2B5EF4-FFF2-40B4-BE49-F238E27FC236}">
                  <a16:creationId xmlns:a16="http://schemas.microsoft.com/office/drawing/2014/main" xmlns="" id="{963EE10B-37A3-3930-2A32-AFC587A19DAF}"/>
                </a:ext>
              </a:extLst>
            </p:cNvPr>
            <p:cNvSpPr/>
            <p:nvPr/>
          </p:nvSpPr>
          <p:spPr>
            <a:xfrm flipV="1">
              <a:off x="228600" y="224055"/>
              <a:ext cx="2590800" cy="53340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7F018158-8A27-A70F-CE75-6A35C938554A}"/>
                </a:ext>
              </a:extLst>
            </p:cNvPr>
            <p:cNvSpPr txBox="1"/>
            <p:nvPr/>
          </p:nvSpPr>
          <p:spPr>
            <a:xfrm>
              <a:off x="533400" y="290700"/>
              <a:ext cx="228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Metode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Substitusi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7990F11-21A7-36AF-AB7F-481C37A30729}"/>
              </a:ext>
            </a:extLst>
          </p:cNvPr>
          <p:cNvGrpSpPr/>
          <p:nvPr/>
        </p:nvGrpSpPr>
        <p:grpSpPr>
          <a:xfrm>
            <a:off x="304800" y="857250"/>
            <a:ext cx="8003357" cy="3429000"/>
            <a:chOff x="454843" y="971551"/>
            <a:chExt cx="8003357" cy="3429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13DB7C93-8F01-195F-425A-1DFADFAE9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843" y="971551"/>
              <a:ext cx="8003357" cy="34290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xmlns="" id="{2995682E-003D-9D97-6CC5-1E95D007AB3F}"/>
                    </a:ext>
                  </a:extLst>
                </p:cNvPr>
                <p:cNvSpPr txBox="1"/>
                <p:nvPr/>
              </p:nvSpPr>
              <p:spPr>
                <a:xfrm>
                  <a:off x="532221" y="1184678"/>
                  <a:ext cx="7848600" cy="304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langkah-langkah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berikut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i-FI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Pilihlah salah satu persamaan yang sederhana. 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Nyatakan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fungsi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dan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fungsi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fungsi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14:m>
                    <m:oMath xmlns:m="http://schemas.openxmlformats.org/officeDocument/2006/math">
                      <m:r>
                        <a:rPr lang="en-ID" sz="160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a14:m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 err="1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Subtitusikan</a:t>
                  </a:r>
                  <a:r>
                    <a:rPr lang="en-ID" sz="16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x, 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</a:t>
                  </a:r>
                  <a:r>
                    <a:rPr lang="en-ID" sz="1600" i="1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y, 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atau </a:t>
                  </a:r>
                  <a:r>
                    <a:rPr lang="en-ID" sz="1600" i="1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 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yang diperoleh pada </a:t>
                  </a:r>
                  <a:r>
                    <a:rPr lang="en-ID" sz="16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 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 ke dua persamaan yang lainnya sehingga diperoleh sistem persamaan linear dua variabel.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Selesaikan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sistem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linear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pada Langkah 2. 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Substitusikan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nilai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pada </a:t>
                  </a:r>
                  <a:r>
                    <a:rPr lang="fi-FI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 3 ke salah satu persamaan semula untuk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memperoleh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nilai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ketiga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2995682E-003D-9D97-6CC5-1E95D007AB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221" y="1184678"/>
                  <a:ext cx="7848600" cy="304698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311" r="-389" b="-40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37E70DA-09D2-E24E-2C1A-39E03D8D8D7A}"/>
              </a:ext>
            </a:extLst>
          </p:cNvPr>
          <p:cNvGrpSpPr/>
          <p:nvPr/>
        </p:nvGrpSpPr>
        <p:grpSpPr>
          <a:xfrm>
            <a:off x="15240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9BFC0B0A-4507-C72E-6155-7B95A25B1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8EC485E-03F9-1447-C9B1-96B9302FEBB3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BB92B49D-7CF9-17B4-F257-511EEA01EA73}"/>
                  </a:ext>
                </a:extLst>
              </p:cNvPr>
              <p:cNvSpPr txBox="1"/>
              <p:nvPr/>
            </p:nvSpPr>
            <p:spPr>
              <a:xfrm>
                <a:off x="152400" y="569172"/>
                <a:ext cx="9144000" cy="1370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system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metode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ID" sz="1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=23          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⋯(1)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=15           ⋯(2)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i="1">
                                  <a:latin typeface="Cambria Math" panose="02040503050406030204" pitchFamily="18" charset="0"/>
                                </a:rPr>
                                <m:t>=−2          ⋯(3)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B92B49D-7CF9-17B4-F257-511EEA01E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69172"/>
                <a:ext cx="9144000" cy="1370888"/>
              </a:xfrm>
              <a:prstGeom prst="rect">
                <a:avLst/>
              </a:prstGeom>
              <a:blipFill rotWithShape="1">
                <a:blip r:embed="rId3"/>
                <a:stretch>
                  <a:fillRect l="-333" t="-1333" b="-4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E5DEBC5E-AB41-559F-CE67-9BF9B912198D}"/>
                  </a:ext>
                </a:extLst>
              </p:cNvPr>
              <p:cNvSpPr txBox="1"/>
              <p:nvPr/>
            </p:nvSpPr>
            <p:spPr>
              <a:xfrm>
                <a:off x="208129" y="2065671"/>
                <a:ext cx="4128448" cy="18158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en-ID" sz="16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=−5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     ⋯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Substitusi persamaan (4) ke persamaan (2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06563" indent="-177800"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=15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−(−5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−2)+3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=15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1813"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+2+3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=15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82775"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=13     ⋯(5)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5DEBC5E-AB41-559F-CE67-9BF9B9121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29" y="2065671"/>
                <a:ext cx="4128448" cy="1815882"/>
              </a:xfrm>
              <a:prstGeom prst="rect">
                <a:avLst/>
              </a:prstGeom>
              <a:blipFill rotWithShape="1">
                <a:blip r:embed="rId4"/>
                <a:stretch>
                  <a:fillRect b="-330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A403892B-2128-3384-C287-307B5D38E2D5}"/>
                  </a:ext>
                </a:extLst>
              </p:cNvPr>
              <p:cNvSpPr txBox="1"/>
              <p:nvPr/>
            </p:nvSpPr>
            <p:spPr>
              <a:xfrm>
                <a:off x="4336577" y="1403952"/>
                <a:ext cx="4446896" cy="132343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persamaan (4) ke persamaan (1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571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=23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+2(−5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−2)+3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=23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−4+3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=23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60972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+7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=27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403892B-2128-3384-C287-307B5D38E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577" y="1403952"/>
                <a:ext cx="4446896" cy="1323439"/>
              </a:xfrm>
              <a:prstGeom prst="rect">
                <a:avLst/>
              </a:prstGeom>
              <a:blipFill rotWithShape="1">
                <a:blip r:embed="rId5"/>
                <a:stretch>
                  <a:fillRect l="-408" t="-450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7FCAEA38-BBFB-F6D4-6226-FF1924C293BF}"/>
                  </a:ext>
                </a:extLst>
              </p:cNvPr>
              <p:cNvSpPr txBox="1"/>
              <p:nvPr/>
            </p:nvSpPr>
            <p:spPr>
              <a:xfrm>
                <a:off x="4350225" y="2718575"/>
                <a:ext cx="4433248" cy="173816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 (5) dan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(6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membentuk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sistem persamaan linear dua variabel.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ID" sz="16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=13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−8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+7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=27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SPLDV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diselesaikan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metode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=13⟺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+13      ⋯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</m:d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FCAEA38-BBFB-F6D4-6226-FF1924C29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0225" y="2718575"/>
                <a:ext cx="4433248" cy="1738168"/>
              </a:xfrm>
              <a:prstGeom prst="rect">
                <a:avLst/>
              </a:prstGeom>
              <a:blipFill rotWithShape="1">
                <a:blip r:embed="rId6"/>
                <a:stretch>
                  <a:fillRect l="-546" t="-12414" r="-273" b="-18276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75240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="" id="{CAB8658D-18E1-4E8B-00EC-7F2C8F122552}"/>
                  </a:ext>
                </a:extLst>
              </p:cNvPr>
              <p:cNvSpPr txBox="1"/>
              <p:nvPr/>
            </p:nvSpPr>
            <p:spPr>
              <a:xfrm>
                <a:off x="152400" y="285750"/>
                <a:ext cx="4038600" cy="156966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(7)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(6):</a:t>
                </a:r>
              </a:p>
              <a:p>
                <a:pPr marL="90011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+7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=27</m:t>
                      </m:r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+7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−8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+13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=27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667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−56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+91=27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25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−64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=−64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61766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</m:oMath>
                  </m:oMathPara>
                </a14:m>
                <a:endParaRPr lang="en-ID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AB8658D-18E1-4E8B-00EC-7F2C8F1225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85750"/>
                <a:ext cx="4038600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449" t="-382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36FF22CE-0B26-BF99-7C82-74E9BBEB6C53}"/>
                  </a:ext>
                </a:extLst>
              </p:cNvPr>
              <p:cNvSpPr txBox="1"/>
              <p:nvPr/>
            </p:nvSpPr>
            <p:spPr>
              <a:xfrm>
                <a:off x="4225565" y="778192"/>
                <a:ext cx="4038600" cy="107721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  <m: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(7):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=−8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+13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=−8</m:t>
                      </m:r>
                      <m:d>
                        <m:dPr>
                          <m:ctrlPr>
                            <a:rPr lang="en-ID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  <m:r>
                        <a:rPr lang="en-ID" sz="16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+13</m:t>
                      </m:r>
                    </m:oMath>
                  </m:oMathPara>
                </a14:m>
                <a:endParaRPr lang="en-ID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𝒛</m:t>
                      </m:r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ID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</m:oMath>
                  </m:oMathPara>
                </a14:m>
                <a:endParaRPr lang="en-ID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6FF22CE-0B26-BF99-7C82-74E9BBEB6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565" y="778192"/>
                <a:ext cx="4038600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449" t="-552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046BA60D-69A0-26FF-859C-DD87B6BE7E86}"/>
                  </a:ext>
                </a:extLst>
              </p:cNvPr>
              <p:cNvSpPr txBox="1"/>
              <p:nvPr/>
            </p:nvSpPr>
            <p:spPr>
              <a:xfrm>
                <a:off x="152400" y="1870831"/>
                <a:ext cx="8305800" cy="18158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 SPLDV Mempunyai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=5.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Substitusi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ID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dan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(3):</a:t>
                </a:r>
              </a:p>
              <a:p>
                <a:pPr/>
                <a:r>
                  <a:rPr lang="en-ID" sz="1600" b="0" dirty="0" smtClean="0"/>
                  <a:t>      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5</m:t>
                      </m:r>
                      <m:d>
                        <m:dPr>
                          <m:ctrlPr>
                            <a:rPr lang="en-ID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r>
                        <a:rPr lang="en-ID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ID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d>
                        <m:dPr>
                          <m:ctrlPr>
                            <a:rPr lang="en-ID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ID" sz="1600" i="1">
                          <a:latin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en-US" sz="1600" dirty="0" smtClean="0">
                  <a:latin typeface="Times New Roman" panose="02020603050405020304" pitchFamily="18" charset="0"/>
                </a:endParaRPr>
              </a:p>
              <a:p>
                <a:pPr/>
                <a:r>
                  <a:rPr lang="en-ID" sz="1600" dirty="0" smtClean="0"/>
                  <a:t>                   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D" sz="1600" i="1">
                        <a:latin typeface="Cambria Math" panose="02040503050406030204" pitchFamily="18" charset="0"/>
                      </a:rPr>
                      <m:t>−5=−2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</a:endParaRPr>
              </a:p>
              <a:p>
                <a:pPr/>
                <a:r>
                  <a:rPr lang="en-US" sz="16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                        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	</m:t>
                    </m:r>
                    <m:r>
                      <a:rPr lang="en-ID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ID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ID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</m:oMath>
                </a14:m>
                <a:endParaRPr lang="en-ID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penyelesaiannya adalah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1, 3, 5</m:t>
                            </m:r>
                          </m:e>
                        </m:d>
                      </m:e>
                    </m:d>
                  </m:oMath>
                </a14:m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46BA60D-69A0-26FF-859C-DD87B6BE7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870831"/>
                <a:ext cx="8305800" cy="1815882"/>
              </a:xfrm>
              <a:prstGeom prst="rect">
                <a:avLst/>
              </a:prstGeom>
              <a:blipFill rotWithShape="1">
                <a:blip r:embed="rId4"/>
                <a:stretch>
                  <a:fillRect l="-219" t="-330" b="-2310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07B6148-E1C6-A8C0-5255-B12FF01A58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45" y="1733550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50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B93F75A-4B3C-94D8-F39F-A0D16B0A63C0}"/>
              </a:ext>
            </a:extLst>
          </p:cNvPr>
          <p:cNvGrpSpPr/>
          <p:nvPr/>
        </p:nvGrpSpPr>
        <p:grpSpPr>
          <a:xfrm>
            <a:off x="152400" y="133349"/>
            <a:ext cx="2590800" cy="533400"/>
            <a:chOff x="228600" y="224055"/>
            <a:chExt cx="2590800" cy="533400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:a16="http://schemas.microsoft.com/office/drawing/2014/main" xmlns="" id="{C8E018B9-650C-EA34-1F03-07BD2F821E42}"/>
                </a:ext>
              </a:extLst>
            </p:cNvPr>
            <p:cNvSpPr/>
            <p:nvPr/>
          </p:nvSpPr>
          <p:spPr>
            <a:xfrm flipV="1">
              <a:off x="228600" y="224055"/>
              <a:ext cx="2590800" cy="53340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EF09216B-0C4A-18D4-EE33-BE0E0E896B32}"/>
                </a:ext>
              </a:extLst>
            </p:cNvPr>
            <p:cNvSpPr txBox="1"/>
            <p:nvPr/>
          </p:nvSpPr>
          <p:spPr>
            <a:xfrm>
              <a:off x="533400" y="290700"/>
              <a:ext cx="228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Metode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Eliminasi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068CB7A-5DC6-F49E-A7FC-73D76328DFB1}"/>
              </a:ext>
            </a:extLst>
          </p:cNvPr>
          <p:cNvGrpSpPr/>
          <p:nvPr/>
        </p:nvGrpSpPr>
        <p:grpSpPr>
          <a:xfrm>
            <a:off x="304800" y="857250"/>
            <a:ext cx="8003357" cy="3429000"/>
            <a:chOff x="454843" y="971551"/>
            <a:chExt cx="8003357" cy="3429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CC07F983-CD5B-EA11-1C4F-D28A14241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843" y="971551"/>
              <a:ext cx="8003357" cy="34290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xmlns="" id="{A70BC43F-317A-2CFD-E8AF-E4D86291EF77}"/>
                    </a:ext>
                  </a:extLst>
                </p:cNvPr>
                <p:cNvSpPr txBox="1"/>
                <p:nvPr/>
              </p:nvSpPr>
              <p:spPr>
                <a:xfrm>
                  <a:off x="532221" y="1162051"/>
                  <a:ext cx="7848600" cy="26776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Langkah-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sebagai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berikut</a:t>
                  </a: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Eliminasi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salah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satu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a:rPr lang="en-ID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a14:m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sehingga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sistem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linear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fi-FI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Selesaikan sistem persamaan linear dua variabel pada 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 1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sehingga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nilai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dua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ID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ID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n-ID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atau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s-ES" sz="1600" b="0" i="1" dirty="0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a14:m>
                  <a:r>
                    <a:rPr lang="es-ES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  <a:p>
                  <a:pPr marL="342900" indent="-342900" algn="just">
                    <a:lnSpc>
                      <a:spcPct val="150000"/>
                    </a:lnSpc>
                    <a:buFont typeface="+mj-lt"/>
                    <a:buAutoNum type="arabicPeriod"/>
                  </a:pP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Substitusikan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nilai-nilai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diperoleh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pada </a:t>
                  </a:r>
                  <a:r>
                    <a:rPr lang="fi-FI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Langkah 2 ke salah satu persamaan semula untuk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mendapatkan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nilai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variabel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yang </a:t>
                  </a:r>
                  <a:r>
                    <a:rPr lang="en-ID" sz="1600" dirty="0" err="1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ketiga</a:t>
                  </a:r>
                  <a:r>
                    <a:rPr lang="en-ID" sz="1600" dirty="0">
                      <a:solidFill>
                        <a:srgbClr val="231F2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endParaRPr lang="en-ID" sz="16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A70BC43F-317A-2CFD-E8AF-E4D86291EF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221" y="1162051"/>
                  <a:ext cx="7848600" cy="267765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311" r="-389" b="-4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29237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BA18D59-566C-A546-55C7-3089A61A9EDA}"/>
              </a:ext>
            </a:extLst>
          </p:cNvPr>
          <p:cNvGrpSpPr/>
          <p:nvPr/>
        </p:nvGrpSpPr>
        <p:grpSpPr>
          <a:xfrm>
            <a:off x="152400" y="133350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2AFB15F6-7A8A-80C9-5957-5BCC1351D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0C0122C-689D-24C3-E88A-42A7D6F311B6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1F076645-D58A-B11E-6A60-B487C0C1052F}"/>
                  </a:ext>
                </a:extLst>
              </p:cNvPr>
              <p:cNvSpPr txBox="1"/>
              <p:nvPr/>
            </p:nvSpPr>
            <p:spPr>
              <a:xfrm>
                <a:off x="9405" y="543026"/>
                <a:ext cx="9144000" cy="1370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 himpunan penyelesaian dari sistem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 berikut dengan metode eliminasi.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ID" sz="1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D" sz="16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=−4          ⋯(1)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=5                ⋯(2)</m:t>
                              </m:r>
                            </m:e>
                            <m:e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</a:rPr>
                                <m:t>=16          ⋯(3)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F076645-D58A-B11E-6A60-B487C0C10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5" y="543026"/>
                <a:ext cx="9144000" cy="1370888"/>
              </a:xfrm>
              <a:prstGeom prst="rect">
                <a:avLst/>
              </a:prstGeom>
              <a:blipFill rotWithShape="1">
                <a:blip r:embed="rId3"/>
                <a:stretch>
                  <a:fillRect l="-400" t="-1333" b="-4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7D13254-0C24-853E-87F9-D9C109CD6489}"/>
              </a:ext>
            </a:extLst>
          </p:cNvPr>
          <p:cNvGrpSpPr/>
          <p:nvPr/>
        </p:nvGrpSpPr>
        <p:grpSpPr>
          <a:xfrm>
            <a:off x="178192" y="1968079"/>
            <a:ext cx="4928530" cy="2570127"/>
            <a:chOff x="174675" y="2011300"/>
            <a:chExt cx="5140223" cy="2570127"/>
          </a:xfrm>
          <a:solidFill>
            <a:schemeClr val="accent1">
              <a:lumMod val="20000"/>
              <a:lumOff val="80000"/>
            </a:schemeClr>
          </a:solidFill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xmlns="" id="{F6D59B13-24FC-4CC8-D0E5-7978E0794E2A}"/>
                    </a:ext>
                  </a:extLst>
                </p:cNvPr>
                <p:cNvSpPr txBox="1"/>
                <p:nvPr/>
              </p:nvSpPr>
              <p:spPr>
                <a:xfrm>
                  <a:off x="174675" y="2011300"/>
                  <a:ext cx="5140223" cy="2570127"/>
                </a:xfrm>
                <a:prstGeom prst="rect">
                  <a:avLst/>
                </a:prstGeom>
                <a:grpFill/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Eliminasi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(1) dan (2),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kemudian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persamaan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(2) dan (3).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|"/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ID" sz="16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=−4</m:t>
                                </m:r>
                                <m:r>
                                  <m:rPr>
                                    <m:nor/>
                                  </m:rPr>
                                  <a:rPr lang="en-ID" dirty="0"/>
                                  <m:t> </m:t>
                                </m:r>
                              </m:e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=5</m:t>
                                </m:r>
                                <m:r>
                                  <m:rPr>
                                    <m:nor/>
                                  </m:rPr>
                                  <a:rPr lang="en-ID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e>
                            </m:eqArr>
                          </m:e>
                        </m:d>
                        <m:f>
                          <m:fPr>
                            <m:type m:val="noBar"/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D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D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ID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  <m:d>
                          <m:dPr>
                            <m:begChr m:val="|"/>
                            <m:endChr m:val=""/>
                            <m:ctrlPr>
                              <a:rPr lang="en-ID" sz="1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ID" sz="16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ID" i="1">
                                    <a:latin typeface="Cambria Math" panose="02040503050406030204" pitchFamily="18" charset="0"/>
                                  </a:rPr>
                                  <m:t>=−4</m:t>
                                </m:r>
                              </m:e>
                              <m:e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+3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ID" b="0" i="1" smtClean="0">
                                    <a:latin typeface="Cambria Math" panose="02040503050406030204" pitchFamily="18" charset="0"/>
                                  </a:rPr>
                                  <m:t>=15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786063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=11    ⋯(4)</m:t>
                        </m:r>
                      </m:oMath>
                    </m:oMathPara>
                  </a14:m>
                  <a:endParaRPr lang="en-ID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ID" sz="1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=5</m:t>
                            </m:r>
                          </m:e>
                          <m:e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ID" sz="1600" i="1">
                                <a:latin typeface="Cambria Math" panose="02040503050406030204" pitchFamily="18" charset="0"/>
                              </a:rPr>
                              <m:t>=16</m:t>
                            </m:r>
                          </m:e>
                        </m:eqArr>
                      </m:oMath>
                    </m:oMathPara>
                  </a14:m>
                  <a:endParaRPr lang="en-US" sz="1600" i="1" dirty="0" smtClean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=−11⋯(5)</m:t>
                        </m:r>
                      </m:oMath>
                    </m:oMathPara>
                  </a14:m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2786063"/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F6D59B13-24FC-4CC8-D0E5-7978E0794E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675" y="2011300"/>
                  <a:ext cx="5140223" cy="257012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369" t="-235"/>
                  </a:stretch>
                </a:blipFill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4525B61C-51E1-2841-E31F-83B2695C150F}"/>
                </a:ext>
              </a:extLst>
            </p:cNvPr>
            <p:cNvCxnSpPr>
              <a:cxnSpLocks/>
            </p:cNvCxnSpPr>
            <p:nvPr/>
          </p:nvCxnSpPr>
          <p:spPr>
            <a:xfrm>
              <a:off x="3003399" y="3181350"/>
              <a:ext cx="1981200" cy="0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xmlns="" id="{267E548E-2DE1-1F9B-FAE5-29461EC4F83A}"/>
                    </a:ext>
                  </a:extLst>
                </p:cNvPr>
                <p:cNvSpPr txBox="1"/>
                <p:nvPr/>
              </p:nvSpPr>
              <p:spPr>
                <a:xfrm>
                  <a:off x="5006873" y="3073628"/>
                  <a:ext cx="174727" cy="215444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67E548E-2DE1-1F9B-FAE5-29461EC4F8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6873" y="3073628"/>
                  <a:ext cx="174727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21429" r="-25000" b="-8571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A8FE722-8255-E6C7-3B40-591AF89AA460}"/>
              </a:ext>
            </a:extLst>
          </p:cNvPr>
          <p:cNvGrpSpPr/>
          <p:nvPr/>
        </p:nvGrpSpPr>
        <p:grpSpPr>
          <a:xfrm>
            <a:off x="5096172" y="855173"/>
            <a:ext cx="4078590" cy="3760645"/>
            <a:chOff x="5096172" y="1971357"/>
            <a:chExt cx="4078590" cy="376064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41690CF4-F9FA-AA14-312A-495B0AC762AF}"/>
                </a:ext>
              </a:extLst>
            </p:cNvPr>
            <p:cNvGrpSpPr/>
            <p:nvPr/>
          </p:nvGrpSpPr>
          <p:grpSpPr>
            <a:xfrm>
              <a:off x="5096172" y="1971357"/>
              <a:ext cx="4078590" cy="3760645"/>
              <a:chOff x="5106722" y="1968079"/>
              <a:chExt cx="4078590" cy="3760645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xmlns="" id="{18815E82-45C8-B462-B29B-745772A983D4}"/>
                      </a:ext>
                    </a:extLst>
                  </p:cNvPr>
                  <p:cNvSpPr txBox="1"/>
                  <p:nvPr/>
                </p:nvSpPr>
                <p:spPr>
                  <a:xfrm>
                    <a:off x="5106722" y="1968079"/>
                    <a:ext cx="4078590" cy="3760645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28575">
                    <a:solidFill>
                      <a:schemeClr val="accent6">
                        <a:lumMod val="75000"/>
                      </a:schemeClr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ID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Eliminasi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persamaan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(4) dan (5).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|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ID" sz="160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=11</m:t>
                                  </m:r>
                                </m:e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=−11</m:t>
                                  </m:r>
                                </m:e>
                              </m:eqArr>
                            </m:e>
                          </m:d>
                          <m:f>
                            <m:fPr>
                              <m:type m:val="noBar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ID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den>
                          </m:f>
                          <m:d>
                            <m:dPr>
                              <m:begChr m:val="|"/>
                              <m:endChr m:val="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ID" sz="14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=33</m:t>
                                  </m:r>
                                </m:e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=−11</m:t>
                                  </m:r>
                                </m:e>
                              </m:eqArr>
                            </m:e>
                          </m:d>
                        </m:oMath>
                      </m:oMathPara>
                    </a14:m>
                    <a:endParaRPr lang="en-ID" sz="1600" i="1" dirty="0">
                      <a:latin typeface="Cambria Math" panose="02040503050406030204" pitchFamily="18" charset="0"/>
                    </a:endParaRPr>
                  </a:p>
                  <a:p>
                    <a:pPr marL="2517775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22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=44</m:t>
                          </m:r>
                        </m:oMath>
                      </m:oMathPara>
                    </a14:m>
                    <a:endParaRPr lang="en-ID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2786063" indent="84138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=2</m:t>
                          </m:r>
                        </m:oMath>
                      </m:oMathPara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|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ID" sz="160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=11</m:t>
                                  </m:r>
                                </m:e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=−11</m:t>
                                  </m:r>
                                </m:e>
                              </m:eqArr>
                            </m:e>
                          </m:d>
                          <m:f>
                            <m:fPr>
                              <m:type m:val="noBar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ID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ID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ID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den>
                          </m:f>
                          <m:d>
                            <m:dPr>
                              <m:begChr m:val="|"/>
                              <m:endChr m:val=""/>
                              <m:ctrlPr>
                                <a:rPr lang="en-ID" sz="160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ID" sz="14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=11</m:t>
                                  </m:r>
                                </m:e>
                                <m:e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−21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ID" sz="1600" b="0" i="1" smtClean="0">
                                      <a:latin typeface="Cambria Math" panose="02040503050406030204" pitchFamily="18" charset="0"/>
                                    </a:rPr>
                                    <m:t>=−77</m:t>
                                  </m:r>
                                </m:e>
                              </m:eqArr>
                            </m:e>
                          </m:d>
                        </m:oMath>
                      </m:oMathPara>
                    </a14:m>
                    <a:endParaRPr lang="en-ID" sz="1600" i="1" dirty="0">
                      <a:latin typeface="Cambria Math" panose="02040503050406030204" pitchFamily="18" charset="0"/>
                    </a:endParaRPr>
                  </a:p>
                  <a:p>
                    <a:pPr marL="2517775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−22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ID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=−66</m:t>
                          </m:r>
                        </m:oMath>
                      </m:oMathPara>
                    </a14:m>
                    <a:endParaRPr lang="en-ID" sz="1600" b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2786063" indent="84138"/>
                    <a:r>
                      <a:rPr lang="en-US" sz="1600" b="0" dirty="0" smtClean="0"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ID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=3</m:t>
                        </m:r>
                      </m:oMath>
                    </a14:m>
                    <a:endParaRPr lang="en-ID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Substitusi </a:t>
                    </a:r>
                    <a14:m>
                      <m:oMath xmlns:m="http://schemas.openxmlformats.org/officeDocument/2006/math"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=2 </m:t>
                        </m:r>
                        <m:r>
                          <m:rPr>
                            <m:sty m:val="p"/>
                          </m:rPr>
                          <a:rPr lang="en-ID" sz="1600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dan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=3</m:t>
                        </m:r>
                      </m:oMath>
                    </a14:m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persamaan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(2)</a:t>
                    </a:r>
                  </a:p>
                  <a:p>
                    <a:pPr marL="365125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</a:rPr>
                            <m:t>=5</m:t>
                          </m:r>
                        </m:oMath>
                      </m:oMathPara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ID" sz="16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ID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=5</m:t>
                          </m:r>
                        </m:oMath>
                      </m:oMathPara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1168400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=4</m:t>
                          </m:r>
                        </m:oMath>
                      </m:oMathPara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Jadi,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penyelesaiannya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ID" sz="16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adalah</a:t>
                    </a:r>
                    <a: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d>
                          <m:dPr>
                            <m:begChr m:val="{"/>
                            <m:endChr m:val="}"/>
                            <m:ctrlPr>
                              <a:rPr lang="en-ID" sz="1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ID" sz="1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D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2, 3, 4</m:t>
                                </m:r>
                              </m:e>
                            </m:d>
                          </m:e>
                        </m:d>
                      </m:oMath>
                    </a14:m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 marL="2786063" indent="84138"/>
                    <a:endPara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xmlns:a14="http://schemas.microsoft.com/office/drawing/2010/main" xmlns="" id="{18815E82-45C8-B462-B29B-745772A983D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06722" y="1968079"/>
                    <a:ext cx="4078590" cy="376064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l="-593" t="-161"/>
                    </a:stretch>
                  </a:blipFill>
                  <a:ln w="28575">
                    <a:solidFill>
                      <a:schemeClr val="accent6">
                        <a:lumMod val="75000"/>
                      </a:schemeClr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xmlns="" id="{19F16782-91E9-0BC9-4BB4-3E181BBBFF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92350" y="2765085"/>
                <a:ext cx="215243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xmlns="" id="{D703187D-FFE8-DD92-5A99-AAF6A9238557}"/>
                      </a:ext>
                    </a:extLst>
                  </p:cNvPr>
                  <p:cNvSpPr txBox="1"/>
                  <p:nvPr/>
                </p:nvSpPr>
                <p:spPr>
                  <a:xfrm>
                    <a:off x="8978678" y="2594763"/>
                    <a:ext cx="17472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D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oMath>
                      </m:oMathPara>
                    </a14:m>
                    <a:endParaRPr lang="en-ID" sz="1400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D703187D-FFE8-DD92-5A99-AAF6A92385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78678" y="2594763"/>
                    <a:ext cx="174727" cy="21544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6897" r="-3448"/>
                    </a:stretch>
                  </a:blipFill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BDA18298-B79E-5B85-4D24-2AD1694974AB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3705856"/>
              <a:ext cx="160283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xmlns="" id="{2201D4CF-0AC9-5A78-F630-E980486A3A5A}"/>
                    </a:ext>
                  </a:extLst>
                </p:cNvPr>
                <p:cNvSpPr txBox="1"/>
                <p:nvPr/>
              </p:nvSpPr>
              <p:spPr>
                <a:xfrm>
                  <a:off x="8951922" y="3535534"/>
                  <a:ext cx="17472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D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ID" sz="1400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2201D4CF-0AC9-5A78-F630-E980486A3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1922" y="3535534"/>
                  <a:ext cx="174727" cy="215444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20690" r="-20690"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ADD0808-3B1B-D6A7-E128-F0E754F34125}"/>
              </a:ext>
            </a:extLst>
          </p:cNvPr>
          <p:cNvCxnSpPr>
            <a:cxnSpLocks/>
          </p:cNvCxnSpPr>
          <p:nvPr/>
        </p:nvCxnSpPr>
        <p:spPr>
          <a:xfrm>
            <a:off x="304800" y="4015503"/>
            <a:ext cx="1763544" cy="0"/>
          </a:xfrm>
          <a:prstGeom prst="lin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40123C12-13C8-B9C2-DE65-C57C1CD9735D}"/>
                  </a:ext>
                </a:extLst>
              </p:cNvPr>
              <p:cNvSpPr txBox="1"/>
              <p:nvPr/>
            </p:nvSpPr>
            <p:spPr>
              <a:xfrm>
                <a:off x="1957055" y="3737459"/>
                <a:ext cx="174728" cy="21544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ID" sz="1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0123C12-13C8-B9C2-DE65-C57C1CD97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055" y="3737459"/>
                <a:ext cx="174728" cy="215444"/>
              </a:xfrm>
              <a:prstGeom prst="rect">
                <a:avLst/>
              </a:prstGeom>
              <a:blipFill rotWithShape="1">
                <a:blip r:embed="rId11"/>
                <a:stretch>
                  <a:fillRect l="-3448" r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71560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88BC4DC-3DDB-B054-62DF-2377E06AA94B}"/>
              </a:ext>
            </a:extLst>
          </p:cNvPr>
          <p:cNvGrpSpPr/>
          <p:nvPr/>
        </p:nvGrpSpPr>
        <p:grpSpPr>
          <a:xfrm>
            <a:off x="12895" y="0"/>
            <a:ext cx="1428605" cy="481122"/>
            <a:chOff x="400195" y="2319228"/>
            <a:chExt cx="1428605" cy="48112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455DC8E8-0558-7E4E-FC53-EA667242B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91322BB-2008-3E97-95A4-18076055CCC9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6F27CB-CDFB-B1A2-4D23-E926173712EB}"/>
              </a:ext>
            </a:extLst>
          </p:cNvPr>
          <p:cNvSpPr txBox="1"/>
          <p:nvPr/>
        </p:nvSpPr>
        <p:spPr>
          <a:xfrm>
            <a:off x="0" y="435529"/>
            <a:ext cx="5029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Ayu,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Bimo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dan Candra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berbelanja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toko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bersamaan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Ayu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set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pensil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dan 1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penghapus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Bimo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set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pensil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dan 1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penghapus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Candra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membeli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set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pensil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5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buku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tulis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dan 10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penghapus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kasir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Ayu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membayar</a:t>
            </a:r>
            <a:r>
              <a:rPr lang="fr-FR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Rp83.000,00;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Bimo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Rp86.000,00; dan Candra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membayar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Rp158.000,00.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Berapa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masing-masing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benda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en-ID" sz="16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Jawab: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0465F26-584F-CF46-113C-ACB1548AF1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15" y="278456"/>
            <a:ext cx="3939956" cy="26224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43D42800-89B9-29D2-2DD9-F95A00F72E46}"/>
                  </a:ext>
                </a:extLst>
              </p:cNvPr>
              <p:cNvSpPr txBox="1"/>
              <p:nvPr/>
            </p:nvSpPr>
            <p:spPr>
              <a:xfrm>
                <a:off x="41030" y="2693814"/>
                <a:ext cx="39213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Misalkan:  </a:t>
                </a:r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set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pensil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00113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tulis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00113"/>
                <a14:m>
                  <m:oMath xmlns:m="http://schemas.openxmlformats.org/officeDocument/2006/math"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ID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harga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penghapus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3D42800-89B9-29D2-2DD9-F95A00F72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0" y="2693814"/>
                <a:ext cx="3921370" cy="830997"/>
              </a:xfrm>
              <a:prstGeom prst="rect">
                <a:avLst/>
              </a:prstGeom>
              <a:blipFill>
                <a:blip r:embed="rId4"/>
                <a:stretch>
                  <a:fillRect l="-933" t="-2206" b="-882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68914710-2A17-1CDD-8FBA-BFF08B90EA4B}"/>
                  </a:ext>
                </a:extLst>
              </p:cNvPr>
              <p:cNvSpPr txBox="1"/>
              <p:nvPr/>
            </p:nvSpPr>
            <p:spPr>
              <a:xfrm>
                <a:off x="220984" y="3598903"/>
                <a:ext cx="5445369" cy="8842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ID" dirty="0" err="1"/>
                  <a:t>Sistem</a:t>
                </a:r>
                <a:r>
                  <a:rPr lang="en-ID" dirty="0"/>
                  <a:t> </a:t>
                </a:r>
                <a:r>
                  <a:rPr lang="en-ID" dirty="0" err="1"/>
                  <a:t>peramaannya</a:t>
                </a:r>
                <a:r>
                  <a:rPr lang="en-ID" dirty="0"/>
                  <a:t> </a:t>
                </a:r>
                <a:r>
                  <a:rPr lang="en-ID" dirty="0" err="1"/>
                  <a:t>adalah</a:t>
                </a:r>
                <a:r>
                  <a:rPr lang="en-ID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ID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ID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+4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=83.000</m:t>
                            </m:r>
                          </m:e>
                          <m:e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=86.000</m:t>
                            </m:r>
                          </m:e>
                          <m:e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+5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ID" b="0" i="1" smtClean="0">
                                <a:latin typeface="Cambria Math" panose="02040503050406030204" pitchFamily="18" charset="0"/>
                              </a:rPr>
                              <m:t>=158.000</m:t>
                            </m:r>
                          </m:e>
                        </m:eqArr>
                      </m:e>
                    </m:d>
                  </m:oMath>
                </a14:m>
                <a:endParaRPr lang="en-ID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914710-2A17-1CDD-8FBA-BFF08B90E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4" y="3598903"/>
                <a:ext cx="5445369" cy="884281"/>
              </a:xfrm>
              <a:prstGeom prst="rect">
                <a:avLst/>
              </a:prstGeom>
              <a:blipFill>
                <a:blip r:embed="rId5"/>
                <a:stretch>
                  <a:fillRect l="-2573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6285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2868</TotalTime>
  <Words>1721</Words>
  <Application>Microsoft Office PowerPoint</Application>
  <PresentationFormat>On-screen Show (16:9)</PresentationFormat>
  <Paragraphs>164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93</cp:revision>
  <dcterms:created xsi:type="dcterms:W3CDTF">2022-01-17T01:37:52Z</dcterms:created>
  <dcterms:modified xsi:type="dcterms:W3CDTF">2022-07-13T08:10:34Z</dcterms:modified>
</cp:coreProperties>
</file>