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42"/>
  </p:notesMasterIdLst>
  <p:sldIdLst>
    <p:sldId id="258" r:id="rId3"/>
    <p:sldId id="283" r:id="rId4"/>
    <p:sldId id="301" r:id="rId5"/>
    <p:sldId id="335" r:id="rId6"/>
    <p:sldId id="300" r:id="rId7"/>
    <p:sldId id="303" r:id="rId8"/>
    <p:sldId id="286" r:id="rId9"/>
    <p:sldId id="304" r:id="rId10"/>
    <p:sldId id="308" r:id="rId11"/>
    <p:sldId id="287" r:id="rId12"/>
    <p:sldId id="309" r:id="rId13"/>
    <p:sldId id="329" r:id="rId14"/>
    <p:sldId id="312" r:id="rId15"/>
    <p:sldId id="313" r:id="rId16"/>
    <p:sldId id="314" r:id="rId17"/>
    <p:sldId id="305" r:id="rId18"/>
    <p:sldId id="298" r:id="rId19"/>
    <p:sldId id="319" r:id="rId20"/>
    <p:sldId id="318" r:id="rId21"/>
    <p:sldId id="322" r:id="rId22"/>
    <p:sldId id="324" r:id="rId23"/>
    <p:sldId id="306" r:id="rId24"/>
    <p:sldId id="290" r:id="rId25"/>
    <p:sldId id="326" r:id="rId26"/>
    <p:sldId id="297" r:id="rId27"/>
    <p:sldId id="291" r:id="rId28"/>
    <p:sldId id="292" r:id="rId29"/>
    <p:sldId id="307" r:id="rId30"/>
    <p:sldId id="293" r:id="rId31"/>
    <p:sldId id="296" r:id="rId32"/>
    <p:sldId id="327" r:id="rId33"/>
    <p:sldId id="299" r:id="rId34"/>
    <p:sldId id="295" r:id="rId35"/>
    <p:sldId id="328" r:id="rId36"/>
    <p:sldId id="294" r:id="rId37"/>
    <p:sldId id="331" r:id="rId38"/>
    <p:sldId id="332" r:id="rId39"/>
    <p:sldId id="333" r:id="rId40"/>
    <p:sldId id="336" r:id="rId4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9">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E5F2DD"/>
    <a:srgbClr val="FFF4D1"/>
    <a:srgbClr val="CBE3BC"/>
    <a:srgbClr val="E2EDF8"/>
    <a:srgbClr val="A7C9E9"/>
    <a:srgbClr val="FFF2C7"/>
    <a:srgbClr val="A5C267"/>
    <a:srgbClr val="EBE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8856" autoAdjust="0"/>
  </p:normalViewPr>
  <p:slideViewPr>
    <p:cSldViewPr>
      <p:cViewPr>
        <p:scale>
          <a:sx n="92" d="100"/>
          <a:sy n="92" d="100"/>
        </p:scale>
        <p:origin x="480" y="514"/>
      </p:cViewPr>
      <p:guideLst>
        <p:guide orient="horz" pos="1619"/>
        <p:guide pos="287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FB6CB9-FC61-42C7-AB0E-E239B60C3C51}" type="datetimeFigureOut">
              <a:rPr lang="en-US" smtClean="0"/>
              <a:t>8/3/2022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8EA237-A359-4CC0-951A-F3A14D13DA26}"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err="1" smtClean="0"/>
              <a:t>Teks</a:t>
            </a:r>
            <a:r>
              <a:rPr lang="en-US" dirty="0" smtClean="0"/>
              <a:t> </a:t>
            </a:r>
            <a:r>
              <a:rPr lang="en-US" dirty="0" err="1" smtClean="0"/>
              <a:t>warna</a:t>
            </a:r>
            <a:r>
              <a:rPr lang="en-US" dirty="0" smtClean="0"/>
              <a:t> “IPA” </a:t>
            </a:r>
            <a:r>
              <a:rPr lang="en-US" dirty="0" err="1" smtClean="0"/>
              <a:t>diubah</a:t>
            </a:r>
            <a:r>
              <a:rPr lang="en-US" baseline="0" dirty="0" smtClean="0"/>
              <a:t> </a:t>
            </a:r>
            <a:r>
              <a:rPr lang="en-US" baseline="0" dirty="0" err="1" smtClean="0"/>
              <a:t>sesuai</a:t>
            </a:r>
            <a:r>
              <a:rPr lang="en-US" baseline="0" dirty="0" smtClean="0"/>
              <a:t> cover </a:t>
            </a:r>
            <a:r>
              <a:rPr lang="en-US" baseline="0" dirty="0" err="1" smtClean="0"/>
              <a:t>dan</a:t>
            </a:r>
            <a:r>
              <a:rPr lang="en-US" baseline="0" dirty="0" smtClean="0"/>
              <a:t> </a:t>
            </a:r>
            <a:r>
              <a:rPr lang="en-US" baseline="0" dirty="0" err="1" smtClean="0"/>
              <a:t>tingkat</a:t>
            </a:r>
            <a:r>
              <a:rPr lang="en-US" baseline="0" dirty="0" smtClean="0"/>
              <a:t> </a:t>
            </a:r>
            <a:r>
              <a:rPr lang="en-US" baseline="0" dirty="0" err="1" smtClean="0"/>
              <a:t>kelas</a:t>
            </a:r>
            <a:endParaRPr lang="en-US" dirty="0" smtClean="0"/>
          </a:p>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8/3/2022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8/3/2022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6375"/>
            <a:ext cx="6019800" cy="43878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8/3/2022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p:cNvSpPr>
            <a:spLocks noGrp="1"/>
          </p:cNvSpPr>
          <p:nvPr>
            <p:ph type="dt" sz="half" idx="10"/>
          </p:nvPr>
        </p:nvSpPr>
        <p:spPr/>
        <p:txBody>
          <a:bodyPr/>
          <a:lstStyle/>
          <a:p>
            <a:fld id="{9495213A-4ED7-47A6-A565-1B82D2F9D783}" type="datetimeFigureOut">
              <a:rPr lang="en-ID" smtClean="0"/>
              <a:t>03/08/2022</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5DB3D877-703A-458F-8A92-9E00601063FC}" type="slidenum">
              <a:rPr lang="en-ID" smtClean="0"/>
              <a:t>‹#›</a:t>
            </a:fld>
            <a:endParaRPr lang="en-I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8/3/2022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8/3/2022</a:t>
            </a:fld>
            <a:endParaRPr lang="en-US"/>
          </a:p>
        </p:txBody>
      </p:sp>
      <p:sp>
        <p:nvSpPr>
          <p:cNvPr id="8" name="Footer Placeholder 7"/>
          <p:cNvSpPr>
            <a:spLocks noGrp="1"/>
          </p:cNvSpPr>
          <p:nvPr>
            <p:ph type="ftr" sz="quarter" idx="11"/>
          </p:nvPr>
        </p:nvSpPr>
        <p:spPr>
          <a:xfrm>
            <a:off x="3124200" y="4767263"/>
            <a:ext cx="28956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8/3/2022</a:t>
            </a:fld>
            <a:endParaRPr lang="en-US"/>
          </a:p>
        </p:txBody>
      </p:sp>
      <p:sp>
        <p:nvSpPr>
          <p:cNvPr id="4" name="Footer Placeholder 3"/>
          <p:cNvSpPr>
            <a:spLocks noGrp="1"/>
          </p:cNvSpPr>
          <p:nvPr>
            <p:ph type="ftr" sz="quarter" idx="11"/>
          </p:nvPr>
        </p:nvSpPr>
        <p:spPr>
          <a:xfrm>
            <a:off x="3124200" y="4767263"/>
            <a:ext cx="2895600" cy="274637"/>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8/3/2022</a:t>
            </a:fld>
            <a:endParaRPr lang="en-US"/>
          </a:p>
        </p:txBody>
      </p:sp>
      <p:sp>
        <p:nvSpPr>
          <p:cNvPr id="3" name="Footer Placeholder 2"/>
          <p:cNvSpPr>
            <a:spLocks noGrp="1"/>
          </p:cNvSpPr>
          <p:nvPr>
            <p:ph type="ftr" sz="quarter" idx="11"/>
          </p:nvPr>
        </p:nvSpPr>
        <p:spPr>
          <a:xfrm>
            <a:off x="3124200" y="4767263"/>
            <a:ext cx="2895600" cy="274637"/>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8/3/2022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1.pn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8164" y="4668051"/>
            <a:ext cx="9143244" cy="475449"/>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slideLayout" Target="../slideLayouts/slideLayout14.xml"/><Relationship Id="rId1" Type="http://schemas.openxmlformats.org/officeDocument/2006/relationships/tags" Target="../tags/tag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xml"/><Relationship Id="rId1" Type="http://schemas.openxmlformats.org/officeDocument/2006/relationships/tags" Target="../tags/tag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0.xml"/></Relationships>
</file>

<file path=ppt/slides/_rels/slide3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slideLayout" Target="../slideLayouts/slideLayout14.xml"/><Relationship Id="rId1" Type="http://schemas.openxmlformats.org/officeDocument/2006/relationships/tags" Target="../tags/tag11.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41.png"/><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4.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99" y="0"/>
            <a:ext cx="9214682" cy="5143500"/>
          </a:xfrm>
          <a:prstGeom prst="rect">
            <a:avLst/>
          </a:prstGeom>
        </p:spPr>
      </p:pic>
      <p:cxnSp>
        <p:nvCxnSpPr>
          <p:cNvPr id="9" name="直線コネクタ 9"/>
          <p:cNvCxnSpPr/>
          <p:nvPr/>
        </p:nvCxnSpPr>
        <p:spPr>
          <a:xfrm>
            <a:off x="3810025" y="2876550"/>
            <a:ext cx="4495775"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p:nvPr/>
        </p:nvSpPr>
        <p:spPr>
          <a:xfrm>
            <a:off x="3451356" y="1203766"/>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585">
              <a:defRPr/>
            </a:pPr>
            <a:r>
              <a:rPr kumimoji="1" lang="en-US" altLang="ja-JP" sz="3200" b="1" spc="0" dirty="0">
                <a:solidFill>
                  <a:schemeClr val="tx1">
                    <a:lumMod val="65000"/>
                    <a:lumOff val="35000"/>
                  </a:schemeClr>
                </a:solidFill>
                <a:latin typeface="Arial" panose="020B0604020202090204" pitchFamily="34" charset="0"/>
                <a:cs typeface="Arial" panose="020B0604020202090204" pitchFamily="34" charset="0"/>
              </a:rPr>
              <a:t>MEDIA MENGAJAR</a:t>
            </a:r>
            <a:endParaRPr kumimoji="1" lang="ja-JP" altLang="en-US" sz="3200" b="1" spc="0" dirty="0">
              <a:solidFill>
                <a:schemeClr val="tx1">
                  <a:lumMod val="65000"/>
                  <a:lumOff val="35000"/>
                </a:schemeClr>
              </a:solidFill>
              <a:latin typeface="Arial" panose="020B0604020202090204" pitchFamily="34" charset="0"/>
              <a:cs typeface="Arial" panose="020B0604020202090204" pitchFamily="34" charset="0"/>
            </a:endParaRPr>
          </a:p>
        </p:txBody>
      </p:sp>
      <p:sp>
        <p:nvSpPr>
          <p:cNvPr id="11" name="Rectangle 10"/>
          <p:cNvSpPr/>
          <p:nvPr/>
        </p:nvSpPr>
        <p:spPr>
          <a:xfrm>
            <a:off x="4827159" y="2977351"/>
            <a:ext cx="2461508"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a:t>
            </a:r>
            <a:r>
              <a:rPr lang="en-US" sz="1600" b="1" dirty="0" smtClean="0">
                <a:solidFill>
                  <a:schemeClr val="tx1">
                    <a:lumMod val="65000"/>
                    <a:lumOff val="35000"/>
                  </a:schemeClr>
                </a:solidFill>
              </a:rPr>
              <a:t>SMP/MTs </a:t>
            </a:r>
            <a:r>
              <a:rPr lang="en-US" sz="1600" b="1" dirty="0">
                <a:solidFill>
                  <a:schemeClr val="tx1">
                    <a:lumMod val="65000"/>
                    <a:lumOff val="35000"/>
                  </a:schemeClr>
                </a:solidFill>
              </a:rPr>
              <a:t>KELAS </a:t>
            </a:r>
            <a:r>
              <a:rPr lang="en-US" sz="1600" b="1" dirty="0" smtClean="0">
                <a:solidFill>
                  <a:schemeClr val="tx1">
                    <a:lumMod val="65000"/>
                    <a:lumOff val="35000"/>
                  </a:schemeClr>
                </a:solidFill>
              </a:rPr>
              <a:t>VII</a:t>
            </a:r>
            <a:endParaRPr lang="id-ID" sz="1600" b="1" dirty="0">
              <a:solidFill>
                <a:schemeClr val="tx1">
                  <a:lumMod val="65000"/>
                  <a:lumOff val="35000"/>
                </a:schemeClr>
              </a:solidFill>
            </a:endParaRPr>
          </a:p>
        </p:txBody>
      </p:sp>
      <p:sp>
        <p:nvSpPr>
          <p:cNvPr id="13" name="Cube 12"/>
          <p:cNvSpPr/>
          <p:nvPr/>
        </p:nvSpPr>
        <p:spPr>
          <a:xfrm>
            <a:off x="1251549" y="895351"/>
            <a:ext cx="2177451" cy="297180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テキスト プレースホルダー 11"/>
          <p:cNvSpPr txBox="1"/>
          <p:nvPr/>
        </p:nvSpPr>
        <p:spPr>
          <a:xfrm>
            <a:off x="3810024" y="1875116"/>
            <a:ext cx="4495775" cy="718215"/>
          </a:xfrm>
          <a:prstGeom prst="rect">
            <a:avLst/>
          </a:prstGeom>
        </p:spPr>
        <p:txBody>
          <a:bodyPr anchor="t">
            <a:noAutofit/>
          </a:bodyPr>
          <a:lstStyle>
            <a:lvl1pPr marL="342900" indent="-342900" algn="ctr" defTabSz="914400" rtl="0" eaLnBrk="1" latinLnBrk="0" hangingPunct="1">
              <a:spcBef>
                <a:spcPct val="20000"/>
              </a:spcBef>
              <a:buFont typeface="Arial" panose="020B0604020202090204"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lvl="0" indent="0">
              <a:buNone/>
            </a:pPr>
            <a:r>
              <a:rPr lang="en-US" sz="3200" b="1" dirty="0" err="1" smtClean="0">
                <a:solidFill>
                  <a:srgbClr val="F05120"/>
                </a:solidFill>
                <a:cs typeface="Arial" panose="020B0604020202090204" pitchFamily="34" charset="0"/>
              </a:rPr>
              <a:t>Ilmu</a:t>
            </a:r>
            <a:r>
              <a:rPr lang="en-US" sz="3200" b="1" dirty="0" smtClean="0">
                <a:solidFill>
                  <a:srgbClr val="F05120"/>
                </a:solidFill>
                <a:cs typeface="Arial" panose="020B0604020202090204" pitchFamily="34" charset="0"/>
              </a:rPr>
              <a:t> </a:t>
            </a:r>
            <a:r>
              <a:rPr lang="en-US" sz="3200" b="1" dirty="0" err="1" smtClean="0">
                <a:solidFill>
                  <a:srgbClr val="F05120"/>
                </a:solidFill>
                <a:cs typeface="Arial" panose="020B0604020202090204" pitchFamily="34" charset="0"/>
              </a:rPr>
              <a:t>Pengatahuan</a:t>
            </a:r>
            <a:r>
              <a:rPr lang="en-US" sz="3200" b="1" dirty="0" smtClean="0">
                <a:solidFill>
                  <a:srgbClr val="F05120"/>
                </a:solidFill>
                <a:cs typeface="Arial" panose="020B0604020202090204" pitchFamily="34" charset="0"/>
              </a:rPr>
              <a:t> </a:t>
            </a:r>
            <a:r>
              <a:rPr lang="en-US" sz="3200" b="1" dirty="0" err="1" smtClean="0">
                <a:solidFill>
                  <a:srgbClr val="F05120"/>
                </a:solidFill>
                <a:cs typeface="Arial" panose="020B0604020202090204" pitchFamily="34" charset="0"/>
              </a:rPr>
              <a:t>Alam</a:t>
            </a:r>
            <a:endParaRPr lang="en-US" sz="3200" b="1" dirty="0" smtClean="0">
              <a:solidFill>
                <a:srgbClr val="F05120"/>
              </a:solidFill>
              <a:cs typeface="Arial" panose="020B060402020209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3905" y="997529"/>
            <a:ext cx="2021710" cy="28696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13460" y="1379220"/>
            <a:ext cx="2603500" cy="368300"/>
          </a:xfrm>
          <a:prstGeom prst="rect">
            <a:avLst/>
          </a:prstGeom>
          <a:solidFill>
            <a:srgbClr val="FFF4D1"/>
          </a:solidFill>
        </p:spPr>
        <p:txBody>
          <a:bodyPr wrap="square">
            <a:spAutoFit/>
          </a:bodyPr>
          <a:lstStyle/>
          <a:p>
            <a:pPr marL="0" lvl="1" indent="0" algn="ctr">
              <a:buFont typeface="Arial" panose="020B0604020202090204" pitchFamily="34" charset="0"/>
              <a:buNone/>
            </a:pPr>
            <a:r>
              <a:rPr lang="en-US" b="1" dirty="0">
                <a:cs typeface="+mn-lt"/>
              </a:rPr>
              <a:t>Kelebihan </a:t>
            </a:r>
          </a:p>
        </p:txBody>
      </p:sp>
      <p:sp>
        <p:nvSpPr>
          <p:cNvPr id="4" name="Rectangle 3"/>
          <p:cNvSpPr/>
          <p:nvPr/>
        </p:nvSpPr>
        <p:spPr>
          <a:xfrm>
            <a:off x="5551805" y="1379220"/>
            <a:ext cx="2677795" cy="368300"/>
          </a:xfrm>
          <a:prstGeom prst="rect">
            <a:avLst/>
          </a:prstGeom>
          <a:solidFill>
            <a:srgbClr val="FFF4D1"/>
          </a:solidFill>
        </p:spPr>
        <p:txBody>
          <a:bodyPr wrap="square">
            <a:spAutoFit/>
          </a:bodyPr>
          <a:lstStyle/>
          <a:p>
            <a:pPr marL="0" lvl="2" indent="0" algn="ctr">
              <a:buFont typeface="+mj-lt"/>
              <a:buNone/>
            </a:pPr>
            <a:r>
              <a:rPr lang="en-US" b="1" dirty="0">
                <a:latin typeface="Calibri" panose="020F0502020204030204" pitchFamily="34" charset="0"/>
                <a:cs typeface="Calibri" panose="020F0502020204030204" pitchFamily="34" charset="0"/>
              </a:rPr>
              <a:t>Kekurangan</a:t>
            </a:r>
          </a:p>
        </p:txBody>
      </p:sp>
      <p:cxnSp>
        <p:nvCxnSpPr>
          <p:cNvPr id="9" name="Straight Connector 8"/>
          <p:cNvCxnSpPr/>
          <p:nvPr/>
        </p:nvCxnSpPr>
        <p:spPr>
          <a:xfrm>
            <a:off x="4572000" y="1946275"/>
            <a:ext cx="0" cy="1692275"/>
          </a:xfrm>
          <a:prstGeom prst="line">
            <a:avLst/>
          </a:prstGeom>
          <a:ln w="19050">
            <a:solidFill>
              <a:srgbClr val="CBE3BC"/>
            </a:solidFill>
            <a:prstDash val="dash"/>
          </a:ln>
        </p:spPr>
        <p:style>
          <a:lnRef idx="1">
            <a:schemeClr val="accent1"/>
          </a:lnRef>
          <a:fillRef idx="0">
            <a:schemeClr val="accent1"/>
          </a:fillRef>
          <a:effectRef idx="0">
            <a:schemeClr val="accent1"/>
          </a:effectRef>
          <a:fontRef idx="minor">
            <a:schemeClr val="tx1"/>
          </a:fontRef>
        </p:style>
      </p:cxnSp>
      <p:sp>
        <p:nvSpPr>
          <p:cNvPr id="5" name="Round Diagonal Corner Rectangle 4"/>
          <p:cNvSpPr/>
          <p:nvPr/>
        </p:nvSpPr>
        <p:spPr>
          <a:xfrm>
            <a:off x="2220595" y="358140"/>
            <a:ext cx="4382135" cy="613410"/>
          </a:xfrm>
          <a:prstGeom prst="round2DiagRect">
            <a:avLst/>
          </a:prstGeom>
          <a:solidFill>
            <a:srgbClr val="CBE3BC"/>
          </a:solidFill>
          <a:ln>
            <a:solidFill>
              <a:srgbClr val="B9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n-US" b="1" dirty="0">
                <a:solidFill>
                  <a:schemeClr val="tx1"/>
                </a:solidFill>
                <a:cs typeface="+mn-lt"/>
                <a:sym typeface="+mn-ea"/>
              </a:rPr>
              <a:t>Kelebihan dan Kekurangan Air Raksa</a:t>
            </a:r>
          </a:p>
        </p:txBody>
      </p:sp>
      <p:sp>
        <p:nvSpPr>
          <p:cNvPr id="6" name="Text Box 5"/>
          <p:cNvSpPr txBox="1"/>
          <p:nvPr/>
        </p:nvSpPr>
        <p:spPr>
          <a:xfrm>
            <a:off x="448310" y="1946275"/>
            <a:ext cx="3733800" cy="1477328"/>
          </a:xfrm>
          <a:prstGeom prst="rect">
            <a:avLst/>
          </a:prstGeom>
          <a:noFill/>
        </p:spPr>
        <p:txBody>
          <a:bodyPr wrap="square" rtlCol="0" anchor="t">
            <a:spAutoFit/>
          </a:bodyPr>
          <a:lstStyle/>
          <a:p>
            <a:pPr marL="285750" indent="-285750" algn="just">
              <a:buFont typeface="Arial" panose="020B0604020202090204" pitchFamily="34" charset="0"/>
              <a:buChar char="•"/>
            </a:pPr>
            <a:r>
              <a:rPr lang="en-US" altLang="id-ID" dirty="0">
                <a:cs typeface="+mn-lt"/>
                <a:sym typeface="+mn-ea"/>
              </a:rPr>
              <a:t>M</a:t>
            </a:r>
            <a:r>
              <a:rPr lang="id-ID" altLang="x-none" dirty="0">
                <a:cs typeface="+mn-lt"/>
                <a:sym typeface="+mn-ea"/>
              </a:rPr>
              <a:t>udah dilihat karena </a:t>
            </a:r>
            <a:r>
              <a:rPr lang="id-ID" altLang="x-none" dirty="0" smtClean="0">
                <a:cs typeface="+mn-lt"/>
                <a:sym typeface="+mn-ea"/>
              </a:rPr>
              <a:t>mengkilap</a:t>
            </a:r>
            <a:r>
              <a:rPr lang="en-US" altLang="x-none" dirty="0">
                <a:cs typeface="+mn-lt"/>
                <a:sym typeface="+mn-ea"/>
              </a:rPr>
              <a:t>.</a:t>
            </a:r>
            <a:endParaRPr lang="en-US" altLang="id-ID" dirty="0">
              <a:cs typeface="+mn-lt"/>
              <a:sym typeface="+mn-ea"/>
            </a:endParaRPr>
          </a:p>
          <a:p>
            <a:pPr marL="285750" indent="-285750" algn="just">
              <a:buFont typeface="Arial" panose="020B0604020202090204" pitchFamily="34" charset="0"/>
              <a:buChar char="•"/>
            </a:pPr>
            <a:r>
              <a:rPr lang="en-US" altLang="x-none" dirty="0">
                <a:cs typeface="+mn-lt"/>
                <a:sym typeface="+mn-ea"/>
              </a:rPr>
              <a:t>P</a:t>
            </a:r>
            <a:r>
              <a:rPr lang="id-ID" altLang="x-none" dirty="0" smtClean="0">
                <a:cs typeface="+mn-lt"/>
                <a:sym typeface="+mn-ea"/>
              </a:rPr>
              <a:t>emuaiannya </a:t>
            </a:r>
            <a:r>
              <a:rPr lang="id-ID" altLang="x-none" dirty="0">
                <a:cs typeface="+mn-lt"/>
                <a:sym typeface="+mn-ea"/>
              </a:rPr>
              <a:t>te</a:t>
            </a:r>
            <a:r>
              <a:rPr lang="en-US" altLang="id-ID" dirty="0">
                <a:cs typeface="+mn-lt"/>
                <a:sym typeface="+mn-ea"/>
              </a:rPr>
              <a:t>r</a:t>
            </a:r>
            <a:r>
              <a:rPr lang="id-ID" altLang="x-none" dirty="0" smtClean="0">
                <a:cs typeface="+mn-lt"/>
                <a:sym typeface="+mn-ea"/>
              </a:rPr>
              <a:t>atur</a:t>
            </a:r>
            <a:r>
              <a:rPr lang="en-US" altLang="x-none" dirty="0">
                <a:cs typeface="+mn-lt"/>
                <a:sym typeface="+mn-ea"/>
              </a:rPr>
              <a:t>.</a:t>
            </a:r>
            <a:endParaRPr lang="id-ID" altLang="x-none" i="0" dirty="0">
              <a:cs typeface="+mn-lt"/>
            </a:endParaRPr>
          </a:p>
          <a:p>
            <a:pPr marL="285750" indent="-285750" algn="just">
              <a:buFont typeface="Arial" panose="020B0604020202090204" pitchFamily="34" charset="0"/>
              <a:buChar char="•"/>
            </a:pPr>
            <a:r>
              <a:rPr lang="en-US" altLang="x-none" dirty="0">
                <a:cs typeface="+mn-lt"/>
                <a:sym typeface="+mn-ea"/>
              </a:rPr>
              <a:t>T</a:t>
            </a:r>
            <a:r>
              <a:rPr lang="id-ID" altLang="x-none" dirty="0" smtClean="0">
                <a:cs typeface="+mn-lt"/>
                <a:sym typeface="+mn-ea"/>
              </a:rPr>
              <a:t>idak </a:t>
            </a:r>
            <a:r>
              <a:rPr lang="id-ID" altLang="x-none" dirty="0">
                <a:cs typeface="+mn-lt"/>
                <a:sym typeface="+mn-ea"/>
              </a:rPr>
              <a:t>membasahi dinding </a:t>
            </a:r>
            <a:r>
              <a:rPr lang="en-US" altLang="id-ID" dirty="0">
                <a:cs typeface="+mn-lt"/>
                <a:sym typeface="+mn-ea"/>
              </a:rPr>
              <a:t>dan</a:t>
            </a:r>
            <a:endParaRPr lang="id-ID" altLang="x-none" i="0" dirty="0">
              <a:cs typeface="+mn-lt"/>
            </a:endParaRPr>
          </a:p>
          <a:p>
            <a:pPr marL="285750" indent="-285750" algn="just">
              <a:buFont typeface="Arial" panose="020B0604020202090204" pitchFamily="34" charset="0"/>
              <a:buChar char="•"/>
            </a:pPr>
            <a:r>
              <a:rPr lang="en-US" altLang="x-none" dirty="0">
                <a:cs typeface="+mn-lt"/>
                <a:sym typeface="+mn-ea"/>
              </a:rPr>
              <a:t>J</a:t>
            </a:r>
            <a:r>
              <a:rPr lang="id-ID" altLang="x-none" dirty="0" smtClean="0">
                <a:cs typeface="+mn-lt"/>
                <a:sym typeface="+mn-ea"/>
              </a:rPr>
              <a:t>angkauan </a:t>
            </a:r>
            <a:r>
              <a:rPr lang="id-ID" altLang="x-none" dirty="0">
                <a:cs typeface="+mn-lt"/>
                <a:sym typeface="+mn-ea"/>
              </a:rPr>
              <a:t>suhunya cukup besar, yaitu </a:t>
            </a:r>
            <a:r>
              <a:rPr lang="id-ID" altLang="x-none" dirty="0" smtClean="0">
                <a:cs typeface="+mn-lt"/>
                <a:sym typeface="Symbol" panose="05050102010706020507" pitchFamily="18" charset="2"/>
              </a:rPr>
              <a:t></a:t>
            </a:r>
            <a:r>
              <a:rPr lang="id-ID" altLang="x-none" dirty="0" smtClean="0">
                <a:cs typeface="+mn-lt"/>
                <a:sym typeface="+mn-ea"/>
              </a:rPr>
              <a:t>39°C </a:t>
            </a:r>
            <a:r>
              <a:rPr lang="id-ID" altLang="x-none" dirty="0">
                <a:cs typeface="+mn-lt"/>
                <a:sym typeface="+mn-ea"/>
              </a:rPr>
              <a:t>sampai 357 °C</a:t>
            </a:r>
            <a:r>
              <a:rPr lang="en-US" altLang="id-ID" dirty="0">
                <a:cs typeface="+mn-lt"/>
                <a:sym typeface="+mn-ea"/>
              </a:rPr>
              <a:t>.</a:t>
            </a:r>
          </a:p>
        </p:txBody>
      </p:sp>
      <p:sp>
        <p:nvSpPr>
          <p:cNvPr id="7" name="Text Box 6"/>
          <p:cNvSpPr txBox="1"/>
          <p:nvPr/>
        </p:nvSpPr>
        <p:spPr>
          <a:xfrm>
            <a:off x="5010150" y="1946275"/>
            <a:ext cx="3761740" cy="1200329"/>
          </a:xfrm>
          <a:prstGeom prst="rect">
            <a:avLst/>
          </a:prstGeom>
          <a:noFill/>
        </p:spPr>
        <p:txBody>
          <a:bodyPr wrap="square" rtlCol="0" anchor="t">
            <a:spAutoFit/>
          </a:bodyPr>
          <a:lstStyle/>
          <a:p>
            <a:pPr marL="285750" indent="-285750">
              <a:buFont typeface="Arial" panose="020B0604020202090204" pitchFamily="34" charset="0"/>
              <a:buChar char="•"/>
            </a:pPr>
            <a:r>
              <a:rPr lang="en-US" altLang="id-ID" dirty="0">
                <a:cs typeface="+mn-lt"/>
                <a:sym typeface="+mn-ea"/>
              </a:rPr>
              <a:t>H</a:t>
            </a:r>
            <a:r>
              <a:rPr lang="id-ID" altLang="x-none" dirty="0">
                <a:cs typeface="+mn-lt"/>
                <a:sym typeface="+mn-ea"/>
              </a:rPr>
              <a:t>arganya </a:t>
            </a:r>
            <a:r>
              <a:rPr lang="id-ID" altLang="x-none" dirty="0" smtClean="0">
                <a:cs typeface="+mn-lt"/>
                <a:sym typeface="+mn-ea"/>
              </a:rPr>
              <a:t>mahal</a:t>
            </a:r>
            <a:r>
              <a:rPr lang="en-US" altLang="x-none" dirty="0" smtClean="0">
                <a:cs typeface="+mn-lt"/>
                <a:sym typeface="+mn-ea"/>
              </a:rPr>
              <a:t>.</a:t>
            </a:r>
            <a:endParaRPr lang="id-ID" altLang="x-none" i="0" dirty="0">
              <a:cs typeface="+mn-lt"/>
            </a:endParaRPr>
          </a:p>
          <a:p>
            <a:pPr marL="285750" indent="-285750">
              <a:buFont typeface="Arial" panose="020B0604020202090204" pitchFamily="34" charset="0"/>
              <a:buChar char="•"/>
            </a:pPr>
            <a:r>
              <a:rPr lang="en-US" altLang="x-none" dirty="0">
                <a:cs typeface="+mn-lt"/>
                <a:sym typeface="+mn-ea"/>
              </a:rPr>
              <a:t>T</a:t>
            </a:r>
            <a:r>
              <a:rPr lang="id-ID" altLang="x-none" dirty="0" smtClean="0">
                <a:cs typeface="+mn-lt"/>
                <a:sym typeface="+mn-ea"/>
              </a:rPr>
              <a:t>idak </a:t>
            </a:r>
            <a:r>
              <a:rPr lang="id-ID" altLang="x-none" dirty="0">
                <a:cs typeface="+mn-lt"/>
                <a:sym typeface="+mn-ea"/>
              </a:rPr>
              <a:t>dapat mengukur suhu </a:t>
            </a:r>
            <a:r>
              <a:rPr lang="en-US" altLang="id-ID" dirty="0">
                <a:cs typeface="+mn-lt"/>
                <a:sym typeface="+mn-ea"/>
              </a:rPr>
              <a:t>yang </a:t>
            </a:r>
            <a:r>
              <a:rPr lang="id-ID" altLang="x-none" dirty="0">
                <a:cs typeface="+mn-lt"/>
                <a:sym typeface="+mn-ea"/>
              </a:rPr>
              <a:t>sangat rendah (kurang dari –39 °C</a:t>
            </a:r>
            <a:r>
              <a:rPr lang="id-ID" altLang="x-none" dirty="0" smtClean="0">
                <a:cs typeface="+mn-lt"/>
                <a:sym typeface="+mn-ea"/>
              </a:rPr>
              <a:t>)</a:t>
            </a:r>
            <a:r>
              <a:rPr lang="en-US" altLang="x-none" dirty="0" smtClean="0">
                <a:cs typeface="+mn-lt"/>
                <a:sym typeface="+mn-ea"/>
              </a:rPr>
              <a:t>.</a:t>
            </a:r>
            <a:endParaRPr lang="id-ID" altLang="x-none" i="0" dirty="0">
              <a:cs typeface="+mn-lt"/>
            </a:endParaRPr>
          </a:p>
          <a:p>
            <a:pPr marL="285750" indent="-285750">
              <a:buFont typeface="Arial" panose="020B0604020202090204" pitchFamily="34" charset="0"/>
              <a:buChar char="•"/>
            </a:pPr>
            <a:r>
              <a:rPr lang="en-US" altLang="x-none" dirty="0" smtClean="0">
                <a:cs typeface="+mn-lt"/>
                <a:sym typeface="+mn-ea"/>
              </a:rPr>
              <a:t>B</a:t>
            </a:r>
            <a:r>
              <a:rPr lang="id-ID" altLang="x-none" dirty="0" smtClean="0">
                <a:cs typeface="+mn-lt"/>
                <a:sym typeface="+mn-ea"/>
              </a:rPr>
              <a:t>ahan </a:t>
            </a:r>
            <a:r>
              <a:rPr lang="id-ID" altLang="x-none" dirty="0">
                <a:cs typeface="+mn-lt"/>
                <a:sym typeface="+mn-ea"/>
              </a:rPr>
              <a:t>beracun</a:t>
            </a:r>
            <a:r>
              <a:rPr lang="en-US" altLang="id-ID" dirty="0">
                <a:cs typeface="+mn-lt"/>
                <a:sym typeface="+mn-ea"/>
              </a:rPr>
              <a:t>.</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92810" y="1379220"/>
            <a:ext cx="2603500" cy="368300"/>
          </a:xfrm>
          <a:prstGeom prst="rect">
            <a:avLst/>
          </a:prstGeom>
          <a:solidFill>
            <a:srgbClr val="FFF4D1"/>
          </a:solidFill>
        </p:spPr>
        <p:txBody>
          <a:bodyPr wrap="square">
            <a:spAutoFit/>
          </a:bodyPr>
          <a:lstStyle/>
          <a:p>
            <a:pPr marL="0" lvl="1" indent="0" algn="ctr">
              <a:buFont typeface="Arial" panose="020B0604020202090204" pitchFamily="34" charset="0"/>
              <a:buNone/>
            </a:pPr>
            <a:r>
              <a:rPr lang="en-US" b="1" dirty="0">
                <a:cs typeface="+mn-lt"/>
              </a:rPr>
              <a:t>Kelebihan </a:t>
            </a:r>
          </a:p>
        </p:txBody>
      </p:sp>
      <p:sp>
        <p:nvSpPr>
          <p:cNvPr id="4" name="Rectangle 3"/>
          <p:cNvSpPr/>
          <p:nvPr/>
        </p:nvSpPr>
        <p:spPr>
          <a:xfrm>
            <a:off x="5646420" y="1379220"/>
            <a:ext cx="2677795" cy="368300"/>
          </a:xfrm>
          <a:prstGeom prst="rect">
            <a:avLst/>
          </a:prstGeom>
          <a:solidFill>
            <a:srgbClr val="FFF4D1"/>
          </a:solidFill>
        </p:spPr>
        <p:txBody>
          <a:bodyPr wrap="square">
            <a:spAutoFit/>
          </a:bodyPr>
          <a:lstStyle/>
          <a:p>
            <a:pPr marL="0" lvl="2" indent="0" algn="ctr">
              <a:buFont typeface="+mj-lt"/>
              <a:buNone/>
            </a:pPr>
            <a:r>
              <a:rPr lang="en-US" b="1" dirty="0">
                <a:latin typeface="Calibri" panose="020F0502020204030204" pitchFamily="34" charset="0"/>
                <a:cs typeface="Calibri" panose="020F0502020204030204" pitchFamily="34" charset="0"/>
              </a:rPr>
              <a:t>Kekurangan</a:t>
            </a:r>
          </a:p>
        </p:txBody>
      </p:sp>
      <p:sp>
        <p:nvSpPr>
          <p:cNvPr id="5" name="Round Diagonal Corner Rectangle 4"/>
          <p:cNvSpPr/>
          <p:nvPr/>
        </p:nvSpPr>
        <p:spPr>
          <a:xfrm>
            <a:off x="2220595" y="358140"/>
            <a:ext cx="4382135" cy="613410"/>
          </a:xfrm>
          <a:prstGeom prst="round2DiagRect">
            <a:avLst/>
          </a:prstGeom>
          <a:solidFill>
            <a:srgbClr val="CBE3BC"/>
          </a:solidFill>
          <a:ln>
            <a:solidFill>
              <a:srgbClr val="B9CA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n-US" b="1" dirty="0">
                <a:solidFill>
                  <a:schemeClr val="tx1"/>
                </a:solidFill>
                <a:cs typeface="+mn-lt"/>
                <a:sym typeface="+mn-ea"/>
              </a:rPr>
              <a:t>Kelebihan dan Kekurangan Alkohol</a:t>
            </a:r>
          </a:p>
        </p:txBody>
      </p:sp>
      <p:sp>
        <p:nvSpPr>
          <p:cNvPr id="6" name="Text Box 5"/>
          <p:cNvSpPr txBox="1"/>
          <p:nvPr/>
        </p:nvSpPr>
        <p:spPr>
          <a:xfrm>
            <a:off x="448310" y="1946275"/>
            <a:ext cx="3818890" cy="1477328"/>
          </a:xfrm>
          <a:prstGeom prst="rect">
            <a:avLst/>
          </a:prstGeom>
          <a:noFill/>
        </p:spPr>
        <p:txBody>
          <a:bodyPr wrap="square" rtlCol="0" anchor="t">
            <a:spAutoFit/>
          </a:bodyPr>
          <a:lstStyle/>
          <a:p>
            <a:pPr marL="285750" indent="-285750" algn="just">
              <a:buFont typeface="Arial" panose="020B0604020202090204" pitchFamily="34" charset="0"/>
              <a:buChar char="•"/>
            </a:pPr>
            <a:r>
              <a:rPr lang="en-US" altLang="id-ID" dirty="0">
                <a:cs typeface="+mn-lt"/>
                <a:sym typeface="+mn-ea"/>
              </a:rPr>
              <a:t>H</a:t>
            </a:r>
            <a:r>
              <a:rPr lang="id-ID" altLang="x-none" dirty="0">
                <a:cs typeface="+mn-lt"/>
                <a:sym typeface="+mn-ea"/>
              </a:rPr>
              <a:t>arganya </a:t>
            </a:r>
            <a:r>
              <a:rPr lang="id-ID" altLang="x-none" dirty="0" smtClean="0">
                <a:cs typeface="+mn-lt"/>
                <a:sym typeface="+mn-ea"/>
              </a:rPr>
              <a:t>murah</a:t>
            </a:r>
            <a:endParaRPr lang="id-ID" altLang="x-none" i="0" dirty="0">
              <a:cs typeface="+mn-lt"/>
            </a:endParaRPr>
          </a:p>
          <a:p>
            <a:pPr marL="285750" indent="-285750" algn="just">
              <a:buFont typeface="Arial" panose="020B0604020202090204" pitchFamily="34" charset="0"/>
              <a:buChar char="•"/>
            </a:pPr>
            <a:r>
              <a:rPr lang="en-US" altLang="x-none" dirty="0">
                <a:cs typeface="+mn-lt"/>
                <a:sym typeface="+mn-ea"/>
              </a:rPr>
              <a:t>L</a:t>
            </a:r>
            <a:r>
              <a:rPr lang="id-ID" altLang="x-none" dirty="0" smtClean="0">
                <a:cs typeface="+mn-lt"/>
                <a:sym typeface="+mn-ea"/>
              </a:rPr>
              <a:t>ebih </a:t>
            </a:r>
            <a:r>
              <a:rPr lang="id-ID" altLang="x-none" dirty="0">
                <a:cs typeface="+mn-lt"/>
                <a:sym typeface="+mn-ea"/>
              </a:rPr>
              <a:t>teliti untuk perubahan yang sangat kecil karena pemuaiannya cukup </a:t>
            </a:r>
            <a:r>
              <a:rPr lang="id-ID" altLang="x-none" dirty="0" smtClean="0">
                <a:cs typeface="+mn-lt"/>
                <a:sym typeface="+mn-ea"/>
              </a:rPr>
              <a:t>besar</a:t>
            </a:r>
            <a:r>
              <a:rPr lang="en-US" altLang="x-none" dirty="0" smtClean="0">
                <a:cs typeface="+mn-lt"/>
                <a:sym typeface="+mn-ea"/>
              </a:rPr>
              <a:t>.</a:t>
            </a:r>
            <a:endParaRPr lang="id-ID" altLang="x-none" i="0" dirty="0">
              <a:cs typeface="+mn-lt"/>
            </a:endParaRPr>
          </a:p>
          <a:p>
            <a:pPr marL="285750" indent="-285750" algn="just">
              <a:buFont typeface="Arial" panose="020B0604020202090204" pitchFamily="34" charset="0"/>
              <a:buChar char="•"/>
            </a:pPr>
            <a:r>
              <a:rPr lang="en-US" altLang="x-none" dirty="0">
                <a:cs typeface="+mn-lt"/>
                <a:sym typeface="+mn-ea"/>
              </a:rPr>
              <a:t>T</a:t>
            </a:r>
            <a:r>
              <a:rPr lang="id-ID" altLang="x-none" dirty="0" smtClean="0">
                <a:cs typeface="+mn-lt"/>
                <a:sym typeface="+mn-ea"/>
              </a:rPr>
              <a:t>itik </a:t>
            </a:r>
            <a:r>
              <a:rPr lang="id-ID" altLang="x-none" dirty="0">
                <a:cs typeface="+mn-lt"/>
                <a:sym typeface="+mn-ea"/>
              </a:rPr>
              <a:t>bekunya rendah, yaitu –112 °C</a:t>
            </a:r>
            <a:r>
              <a:rPr lang="en-US" altLang="id-ID" dirty="0">
                <a:cs typeface="+mn-lt"/>
                <a:sym typeface="+mn-ea"/>
              </a:rPr>
              <a:t>.</a:t>
            </a:r>
          </a:p>
        </p:txBody>
      </p:sp>
      <p:sp>
        <p:nvSpPr>
          <p:cNvPr id="7" name="Text Box 6"/>
          <p:cNvSpPr txBox="1"/>
          <p:nvPr/>
        </p:nvSpPr>
        <p:spPr>
          <a:xfrm>
            <a:off x="5010150" y="1946275"/>
            <a:ext cx="3761740" cy="1754326"/>
          </a:xfrm>
          <a:prstGeom prst="rect">
            <a:avLst/>
          </a:prstGeom>
          <a:noFill/>
        </p:spPr>
        <p:txBody>
          <a:bodyPr wrap="square" rtlCol="0" anchor="t">
            <a:spAutoFit/>
          </a:bodyPr>
          <a:lstStyle/>
          <a:p>
            <a:pPr marL="285750" indent="-285750">
              <a:buFont typeface="Arial" panose="020B0604020202090204" pitchFamily="34" charset="0"/>
              <a:buChar char="•"/>
            </a:pPr>
            <a:r>
              <a:rPr lang="en-US" altLang="id-ID" dirty="0">
                <a:cs typeface="+mn-lt"/>
                <a:sym typeface="+mn-ea"/>
              </a:rPr>
              <a:t>T</a:t>
            </a:r>
            <a:r>
              <a:rPr lang="id-ID" altLang="x-none" dirty="0">
                <a:cs typeface="+mn-lt"/>
                <a:sym typeface="+mn-ea"/>
              </a:rPr>
              <a:t>itik didihnya rendah, yaitu 78°C sehingga tidak bisa mengukur suhu </a:t>
            </a:r>
            <a:r>
              <a:rPr lang="id-ID" altLang="x-none" dirty="0" smtClean="0">
                <a:cs typeface="+mn-lt"/>
                <a:sym typeface="+mn-ea"/>
              </a:rPr>
              <a:t>tinggi</a:t>
            </a:r>
            <a:r>
              <a:rPr lang="en-US" altLang="x-none" dirty="0" smtClean="0">
                <a:cs typeface="+mn-lt"/>
                <a:sym typeface="+mn-ea"/>
              </a:rPr>
              <a:t>.</a:t>
            </a:r>
            <a:endParaRPr i="0" dirty="0">
              <a:cs typeface="+mn-lt"/>
            </a:endParaRPr>
          </a:p>
          <a:p>
            <a:pPr marL="285750" indent="-285750">
              <a:buFont typeface="Arial" panose="020B0604020202090204" pitchFamily="34" charset="0"/>
              <a:buChar char="•"/>
            </a:pPr>
            <a:r>
              <a:rPr lang="en-US" altLang="x-none" dirty="0">
                <a:cs typeface="+mn-lt"/>
                <a:sym typeface="+mn-ea"/>
              </a:rPr>
              <a:t>T</a:t>
            </a:r>
            <a:r>
              <a:rPr lang="id-ID" altLang="x-none" dirty="0" smtClean="0">
                <a:cs typeface="+mn-lt"/>
                <a:sym typeface="+mn-ea"/>
              </a:rPr>
              <a:t>idak </a:t>
            </a:r>
            <a:r>
              <a:rPr lang="id-ID" altLang="x-none" dirty="0">
                <a:cs typeface="+mn-lt"/>
                <a:sym typeface="+mn-ea"/>
              </a:rPr>
              <a:t>berwarna sehingga sulit </a:t>
            </a:r>
            <a:r>
              <a:rPr lang="id-ID" altLang="x-none" dirty="0" smtClean="0">
                <a:cs typeface="+mn-lt"/>
                <a:sym typeface="+mn-ea"/>
              </a:rPr>
              <a:t>dilihat</a:t>
            </a:r>
            <a:r>
              <a:rPr lang="en-US" altLang="x-none" dirty="0" smtClean="0">
                <a:cs typeface="+mn-lt"/>
                <a:sym typeface="+mn-ea"/>
              </a:rPr>
              <a:t>.</a:t>
            </a:r>
            <a:r>
              <a:rPr lang="id-ID" altLang="x-none" dirty="0" smtClean="0">
                <a:cs typeface="+mn-lt"/>
                <a:sym typeface="+mn-ea"/>
              </a:rPr>
              <a:t> </a:t>
            </a:r>
            <a:endParaRPr lang="en-US" altLang="x-none" dirty="0" smtClean="0">
              <a:cs typeface="+mn-lt"/>
              <a:sym typeface="+mn-ea"/>
            </a:endParaRPr>
          </a:p>
          <a:p>
            <a:pPr marL="285750" indent="-285750">
              <a:buFont typeface="Arial" panose="020B0604020202090204" pitchFamily="34" charset="0"/>
              <a:buChar char="•"/>
            </a:pPr>
            <a:r>
              <a:rPr lang="en-US" altLang="x-none" dirty="0" smtClean="0">
                <a:cs typeface="+mn-lt"/>
                <a:sym typeface="+mn-ea"/>
              </a:rPr>
              <a:t>M</a:t>
            </a:r>
            <a:r>
              <a:rPr lang="id-ID" altLang="x-none" dirty="0" smtClean="0">
                <a:cs typeface="+mn-lt"/>
                <a:sym typeface="+mn-ea"/>
              </a:rPr>
              <a:t>embasahi </a:t>
            </a:r>
            <a:r>
              <a:rPr lang="id-ID" altLang="x-none" dirty="0">
                <a:cs typeface="+mn-lt"/>
                <a:sym typeface="+mn-ea"/>
              </a:rPr>
              <a:t>dinding.</a:t>
            </a:r>
            <a:endParaRPr lang="en-US" altLang="id-ID" dirty="0">
              <a:cs typeface="+mn-lt"/>
              <a:sym typeface="+mn-ea"/>
            </a:endParaRPr>
          </a:p>
        </p:txBody>
      </p:sp>
      <p:cxnSp>
        <p:nvCxnSpPr>
          <p:cNvPr id="2" name="Straight Connector 1"/>
          <p:cNvCxnSpPr/>
          <p:nvPr/>
        </p:nvCxnSpPr>
        <p:spPr>
          <a:xfrm>
            <a:off x="4572000" y="1946275"/>
            <a:ext cx="0" cy="1692275"/>
          </a:xfrm>
          <a:prstGeom prst="line">
            <a:avLst/>
          </a:prstGeom>
          <a:ln w="19050">
            <a:solidFill>
              <a:srgbClr val="CBE3BC"/>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75935" y="1050925"/>
            <a:ext cx="2251075" cy="3586305"/>
            <a:chOff x="76200" y="1048560"/>
            <a:chExt cx="2251075" cy="3586305"/>
          </a:xfrm>
        </p:grpSpPr>
        <p:pic>
          <p:nvPicPr>
            <p:cNvPr id="9" name="Picture 8"/>
            <p:cNvPicPr>
              <a:picLocks noChangeAspect="1"/>
            </p:cNvPicPr>
            <p:nvPr/>
          </p:nvPicPr>
          <p:blipFill>
            <a:blip r:embed="rId2"/>
            <a:srcRect l="84631" t="10309" r="2174" b="11097"/>
            <a:stretch>
              <a:fillRect/>
            </a:stretch>
          </p:blipFill>
          <p:spPr>
            <a:xfrm>
              <a:off x="485140" y="1048560"/>
              <a:ext cx="1039955" cy="3203399"/>
            </a:xfrm>
            <a:prstGeom prst="rect">
              <a:avLst/>
            </a:prstGeom>
          </p:spPr>
        </p:pic>
        <p:sp>
          <p:nvSpPr>
            <p:cNvPr id="13" name="TextBox 12"/>
            <p:cNvSpPr txBox="1"/>
            <p:nvPr/>
          </p:nvSpPr>
          <p:spPr>
            <a:xfrm>
              <a:off x="76200" y="4328160"/>
              <a:ext cx="2251075" cy="306705"/>
            </a:xfrm>
            <a:prstGeom prst="rect">
              <a:avLst/>
            </a:prstGeom>
            <a:noFill/>
            <a:ln w="9525">
              <a:noFill/>
            </a:ln>
            <a:extLst>
              <a:ext uri="{909E8E84-426E-40DD-AFC4-6F175D3DCCD1}">
                <a14:hiddenFill xmlns:a14="http://schemas.microsoft.com/office/drawing/2010/main">
                  <a:solidFill>
                    <a:schemeClr val="accent4">
                      <a:lumMod val="40000"/>
                      <a:lumOff val="60000"/>
                    </a:schemeClr>
                  </a:solidFill>
                </a14:hiddenFill>
              </a:ext>
            </a:extLst>
          </p:spPr>
          <p:txBody>
            <a:bodyPr wrap="square">
              <a:spAutoFit/>
            </a:bodyPr>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r>
                <a:rPr lang="en-US" altLang="en-US" sz="1400" dirty="0" err="1">
                  <a:latin typeface="Arial Rounded MT Bold" panose="020F0704030504030204" pitchFamily="34" charset="0"/>
                </a:rPr>
                <a:t>Termometer</a:t>
              </a:r>
              <a:r>
                <a:rPr lang="en-US" altLang="en-US" sz="1400" dirty="0">
                  <a:latin typeface="Arial Rounded MT Bold" panose="020F0704030504030204" pitchFamily="34" charset="0"/>
                </a:rPr>
                <a:t> </a:t>
              </a:r>
              <a:r>
                <a:rPr lang="en-US" altLang="en-US" sz="1400" dirty="0" smtClean="0">
                  <a:latin typeface="Arial Rounded MT Bold" panose="020F0704030504030204" pitchFamily="34" charset="0"/>
                </a:rPr>
                <a:t>Six-</a:t>
              </a:r>
              <a:r>
                <a:rPr lang="en-US" altLang="en-US" sz="1400" dirty="0" err="1" smtClean="0">
                  <a:latin typeface="Arial Rounded MT Bold" panose="020F0704030504030204" pitchFamily="34" charset="0"/>
                </a:rPr>
                <a:t>Bellani</a:t>
              </a:r>
              <a:r>
                <a:rPr lang="en-US" altLang="en-US" sz="1400" dirty="0" smtClean="0">
                  <a:latin typeface="Arial Rounded MT Bold" panose="020F0704030504030204" pitchFamily="34" charset="0"/>
                </a:rPr>
                <a:t> </a:t>
              </a:r>
              <a:endParaRPr lang="en-US" altLang="en-US" sz="1400" dirty="0">
                <a:latin typeface="Arial Rounded MT Bold" panose="020F0704030504030204" pitchFamily="34" charset="0"/>
              </a:endParaRPr>
            </a:p>
          </p:txBody>
        </p:sp>
        <p:sp>
          <p:nvSpPr>
            <p:cNvPr id="19" name="Rectangle 28"/>
            <p:cNvSpPr/>
            <p:nvPr/>
          </p:nvSpPr>
          <p:spPr>
            <a:xfrm>
              <a:off x="432475" y="4184474"/>
              <a:ext cx="1149674" cy="230832"/>
            </a:xfrm>
            <a:prstGeom prst="rect">
              <a:avLst/>
            </a:prstGeom>
            <a:noFill/>
          </p:spPr>
          <p:txBody>
            <a:bodyPr wrap="none">
              <a:spAutoFit/>
            </a:bodyPr>
            <a:lstStyle/>
            <a:p>
              <a:r>
                <a:rPr lang="en-US" sz="900" i="1" dirty="0" err="1"/>
                <a:t>Sumber</a:t>
              </a:r>
              <a:r>
                <a:rPr lang="en-US" sz="900" i="1" dirty="0"/>
                <a:t>: </a:t>
              </a:r>
              <a:r>
                <a:rPr lang="en-US" sz="900" i="1" dirty="0" smtClean="0"/>
                <a:t>freepik.com</a:t>
              </a:r>
              <a:endParaRPr lang="id-ID" sz="900" i="1" dirty="0"/>
            </a:p>
          </p:txBody>
        </p:sp>
      </p:grpSp>
      <p:grpSp>
        <p:nvGrpSpPr>
          <p:cNvPr id="22530" name="Group 6"/>
          <p:cNvGrpSpPr/>
          <p:nvPr/>
        </p:nvGrpSpPr>
        <p:grpSpPr>
          <a:xfrm>
            <a:off x="-94615" y="309880"/>
            <a:ext cx="5805805" cy="668020"/>
            <a:chOff x="-76200" y="308937"/>
            <a:chExt cx="5606487" cy="685800"/>
          </a:xfrm>
        </p:grpSpPr>
        <p:sp>
          <p:nvSpPr>
            <p:cNvPr id="21" name="Pentagon 20"/>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Rectangle 3"/>
            <p:cNvSpPr/>
            <p:nvPr/>
          </p:nvSpPr>
          <p:spPr>
            <a:xfrm>
              <a:off x="36482" y="383906"/>
              <a:ext cx="5493805"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4. Jenis-Jenis Termometer</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23" name="Chevron 22"/>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4" name="Chevron 23"/>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6" name="Group 5"/>
          <p:cNvGrpSpPr/>
          <p:nvPr/>
        </p:nvGrpSpPr>
        <p:grpSpPr>
          <a:xfrm>
            <a:off x="2069792" y="1194914"/>
            <a:ext cx="1675130" cy="2989560"/>
            <a:chOff x="1681480" y="1113155"/>
            <a:chExt cx="1675130" cy="2989560"/>
          </a:xfrm>
        </p:grpSpPr>
        <p:pic>
          <p:nvPicPr>
            <p:cNvPr id="7" name="Picture 6"/>
            <p:cNvPicPr>
              <a:picLocks noChangeAspect="1"/>
            </p:cNvPicPr>
            <p:nvPr/>
          </p:nvPicPr>
          <p:blipFill>
            <a:blip r:embed="rId2"/>
            <a:srcRect l="58119" t="31075" r="23136" b="20398"/>
            <a:stretch>
              <a:fillRect/>
            </a:stretch>
          </p:blipFill>
          <p:spPr>
            <a:xfrm>
              <a:off x="1681480" y="1113155"/>
              <a:ext cx="1675130" cy="2242820"/>
            </a:xfrm>
            <a:prstGeom prst="rect">
              <a:avLst/>
            </a:prstGeom>
          </p:spPr>
        </p:pic>
        <p:sp>
          <p:nvSpPr>
            <p:cNvPr id="14" name="TextBox 12"/>
            <p:cNvSpPr txBox="1"/>
            <p:nvPr/>
          </p:nvSpPr>
          <p:spPr>
            <a:xfrm>
              <a:off x="1918335" y="3579495"/>
              <a:ext cx="1362075" cy="523220"/>
            </a:xfrm>
            <a:prstGeom prst="rect">
              <a:avLst/>
            </a:prstGeom>
            <a:noFill/>
            <a:ln w="9525">
              <a:noFill/>
            </a:ln>
            <a:extLst>
              <a:ext uri="{909E8E84-426E-40DD-AFC4-6F175D3DCCD1}">
                <a14:hiddenFill xmlns:a14="http://schemas.microsoft.com/office/drawing/2010/main">
                  <a:solidFill>
                    <a:schemeClr val="accent4">
                      <a:lumMod val="40000"/>
                      <a:lumOff val="60000"/>
                    </a:schemeClr>
                  </a:solidFill>
                </a14:hiddenFill>
              </a:ext>
            </a:extLst>
          </p:spPr>
          <p:txBody>
            <a:bodyPr wrap="square">
              <a:spAutoFit/>
            </a:bodyPr>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a:spcBef>
                  <a:spcPct val="0"/>
                </a:spcBef>
                <a:buNone/>
              </a:pPr>
              <a:r>
                <a:rPr lang="en-US" altLang="en-US" sz="1400" dirty="0" err="1" smtClean="0">
                  <a:latin typeface="Arial Rounded MT Bold" panose="020F0704030504030204" pitchFamily="34" charset="0"/>
                  <a:sym typeface="+mn-ea"/>
                </a:rPr>
                <a:t>Termometer</a:t>
              </a:r>
              <a:r>
                <a:rPr lang="en-US" altLang="en-US" sz="1400" dirty="0" smtClean="0">
                  <a:latin typeface="Arial Rounded MT Bold" panose="020F0704030504030204" pitchFamily="34" charset="0"/>
                  <a:sym typeface="+mn-ea"/>
                </a:rPr>
                <a:t> </a:t>
              </a:r>
              <a:r>
                <a:rPr lang="en-US" altLang="en-US" sz="1400" dirty="0" err="1" smtClean="0">
                  <a:latin typeface="Arial Rounded MT Bold" panose="020F0704030504030204" pitchFamily="34" charset="0"/>
                  <a:sym typeface="+mn-ea"/>
                </a:rPr>
                <a:t>inframerah</a:t>
              </a:r>
              <a:endParaRPr lang="en-US" altLang="en-US" sz="1400" dirty="0">
                <a:latin typeface="Arial Rounded MT Bold" panose="020F0704030504030204" pitchFamily="34" charset="0"/>
              </a:endParaRPr>
            </a:p>
          </p:txBody>
        </p:sp>
        <p:sp>
          <p:nvSpPr>
            <p:cNvPr id="26" name="Rectangle 28"/>
            <p:cNvSpPr/>
            <p:nvPr/>
          </p:nvSpPr>
          <p:spPr>
            <a:xfrm>
              <a:off x="2086015" y="3302459"/>
              <a:ext cx="1149674" cy="230832"/>
            </a:xfrm>
            <a:prstGeom prst="rect">
              <a:avLst/>
            </a:prstGeom>
            <a:noFill/>
          </p:spPr>
          <p:txBody>
            <a:bodyPr wrap="none">
              <a:spAutoFit/>
            </a:bodyPr>
            <a:lstStyle/>
            <a:p>
              <a:r>
                <a:rPr lang="en-US" sz="900" i="1" dirty="0" err="1"/>
                <a:t>Sumber</a:t>
              </a:r>
              <a:r>
                <a:rPr lang="en-US" sz="900" i="1" dirty="0"/>
                <a:t>: </a:t>
              </a:r>
              <a:r>
                <a:rPr lang="en-US" sz="900" i="1" dirty="0" smtClean="0"/>
                <a:t>freepik.com</a:t>
              </a:r>
              <a:endParaRPr lang="id-ID" sz="900" i="1" dirty="0"/>
            </a:p>
          </p:txBody>
        </p:sp>
      </p:grpSp>
      <p:grpSp>
        <p:nvGrpSpPr>
          <p:cNvPr id="12" name="Group 11"/>
          <p:cNvGrpSpPr/>
          <p:nvPr/>
        </p:nvGrpSpPr>
        <p:grpSpPr>
          <a:xfrm>
            <a:off x="3902710" y="1617345"/>
            <a:ext cx="1825625" cy="2546350"/>
            <a:chOff x="3902710" y="1617345"/>
            <a:chExt cx="1825625" cy="2546350"/>
          </a:xfrm>
        </p:grpSpPr>
        <p:pic>
          <p:nvPicPr>
            <p:cNvPr id="5" name="Picture 4"/>
            <p:cNvPicPr>
              <a:picLocks noChangeAspect="1"/>
            </p:cNvPicPr>
            <p:nvPr/>
          </p:nvPicPr>
          <p:blipFill>
            <a:blip r:embed="rId2"/>
            <a:srcRect l="76217" t="3569" r="16855" b="53372"/>
            <a:stretch>
              <a:fillRect/>
            </a:stretch>
          </p:blipFill>
          <p:spPr>
            <a:xfrm>
              <a:off x="4700905" y="1617345"/>
              <a:ext cx="619125" cy="1990090"/>
            </a:xfrm>
            <a:prstGeom prst="rect">
              <a:avLst/>
            </a:prstGeom>
          </p:spPr>
        </p:pic>
        <p:sp>
          <p:nvSpPr>
            <p:cNvPr id="16" name="TextBox 12"/>
            <p:cNvSpPr txBox="1"/>
            <p:nvPr/>
          </p:nvSpPr>
          <p:spPr>
            <a:xfrm>
              <a:off x="3902710" y="3641725"/>
              <a:ext cx="1825625" cy="521970"/>
            </a:xfrm>
            <a:prstGeom prst="rect">
              <a:avLst/>
            </a:prstGeom>
            <a:noFill/>
            <a:ln w="9525">
              <a:noFill/>
            </a:ln>
            <a:extLst>
              <a:ext uri="{909E8E84-426E-40DD-AFC4-6F175D3DCCD1}">
                <a14:hiddenFill xmlns:a14="http://schemas.microsoft.com/office/drawing/2010/main">
                  <a:solidFill>
                    <a:schemeClr val="accent4">
                      <a:lumMod val="40000"/>
                      <a:lumOff val="60000"/>
                    </a:schemeClr>
                  </a:solidFill>
                </a14:hiddenFill>
              </a:ext>
            </a:extLst>
          </p:spPr>
          <p:txBody>
            <a:bodyPr wrap="square">
              <a:spAutoFit/>
            </a:bodyPr>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a:spcBef>
                  <a:spcPct val="0"/>
                </a:spcBef>
                <a:buNone/>
              </a:pPr>
              <a:r>
                <a:rPr lang="en-US" altLang="en-US" sz="1400" dirty="0">
                  <a:latin typeface="Arial Rounded MT Bold" panose="020F0704030504030204" pitchFamily="34" charset="0"/>
                  <a:sym typeface="+mn-ea"/>
                </a:rPr>
                <a:t>Termometer</a:t>
              </a:r>
              <a:endParaRPr lang="en-US" altLang="en-US" sz="1400" dirty="0">
                <a:latin typeface="Arial Rounded MT Bold" panose="020F0704030504030204" pitchFamily="34" charset="0"/>
              </a:endParaRPr>
            </a:p>
            <a:p>
              <a:pPr marL="0" lvl="0" indent="0" algn="ctr">
                <a:spcBef>
                  <a:spcPct val="0"/>
                </a:spcBef>
                <a:buNone/>
              </a:pPr>
              <a:r>
                <a:rPr lang="en-US" altLang="en-US" sz="1400" dirty="0">
                  <a:latin typeface="Arial Rounded MT Bold" panose="020F0704030504030204" pitchFamily="34" charset="0"/>
                  <a:sym typeface="+mn-ea"/>
                </a:rPr>
                <a:t>d</a:t>
              </a:r>
              <a:r>
                <a:rPr lang="en-US" altLang="en-US" sz="1400" dirty="0" smtClean="0">
                  <a:latin typeface="Arial Rounded MT Bold" panose="020F0704030504030204" pitchFamily="34" charset="0"/>
                  <a:sym typeface="+mn-ea"/>
                </a:rPr>
                <a:t>igital</a:t>
              </a:r>
              <a:endParaRPr lang="en-US" altLang="en-US" sz="1400" dirty="0">
                <a:latin typeface="Arial Rounded MT Bold" panose="020F0704030504030204" pitchFamily="34" charset="0"/>
              </a:endParaRPr>
            </a:p>
          </p:txBody>
        </p:sp>
        <p:sp>
          <p:nvSpPr>
            <p:cNvPr id="27" name="Rectangle 28"/>
            <p:cNvSpPr/>
            <p:nvPr/>
          </p:nvSpPr>
          <p:spPr>
            <a:xfrm>
              <a:off x="4443135" y="3411679"/>
              <a:ext cx="1149674" cy="230832"/>
            </a:xfrm>
            <a:prstGeom prst="rect">
              <a:avLst/>
            </a:prstGeom>
            <a:noFill/>
          </p:spPr>
          <p:txBody>
            <a:bodyPr wrap="none">
              <a:spAutoFit/>
            </a:bodyPr>
            <a:lstStyle/>
            <a:p>
              <a:r>
                <a:rPr lang="en-US" sz="900" i="1" dirty="0" err="1"/>
                <a:t>Sumber</a:t>
              </a:r>
              <a:r>
                <a:rPr lang="en-US" sz="900" i="1" dirty="0"/>
                <a:t>: </a:t>
              </a:r>
              <a:r>
                <a:rPr lang="en-US" sz="900" i="1" dirty="0" smtClean="0"/>
                <a:t>freepik.com</a:t>
              </a:r>
              <a:endParaRPr lang="id-ID" sz="900" i="1" dirty="0"/>
            </a:p>
          </p:txBody>
        </p:sp>
      </p:grpSp>
      <p:grpSp>
        <p:nvGrpSpPr>
          <p:cNvPr id="15" name="Group 14"/>
          <p:cNvGrpSpPr/>
          <p:nvPr/>
        </p:nvGrpSpPr>
        <p:grpSpPr>
          <a:xfrm>
            <a:off x="5736532" y="1714728"/>
            <a:ext cx="1901669" cy="2060575"/>
            <a:chOff x="6186805" y="1581150"/>
            <a:chExt cx="1901669" cy="2060575"/>
          </a:xfrm>
        </p:grpSpPr>
        <p:pic>
          <p:nvPicPr>
            <p:cNvPr id="8" name="Picture 7"/>
            <p:cNvPicPr>
              <a:picLocks noChangeAspect="1"/>
            </p:cNvPicPr>
            <p:nvPr/>
          </p:nvPicPr>
          <p:blipFill>
            <a:blip r:embed="rId2"/>
            <a:srcRect l="58119" t="4146" r="23136" b="69310"/>
            <a:stretch>
              <a:fillRect/>
            </a:stretch>
          </p:blipFill>
          <p:spPr>
            <a:xfrm>
              <a:off x="6186805" y="1581150"/>
              <a:ext cx="1901669" cy="1392731"/>
            </a:xfrm>
            <a:prstGeom prst="rect">
              <a:avLst/>
            </a:prstGeom>
          </p:spPr>
        </p:pic>
        <p:sp>
          <p:nvSpPr>
            <p:cNvPr id="17" name="TextBox 12"/>
            <p:cNvSpPr txBox="1"/>
            <p:nvPr/>
          </p:nvSpPr>
          <p:spPr>
            <a:xfrm>
              <a:off x="6361430" y="3119755"/>
              <a:ext cx="1420495" cy="521970"/>
            </a:xfrm>
            <a:prstGeom prst="rect">
              <a:avLst/>
            </a:prstGeom>
            <a:noFill/>
            <a:ln w="9525">
              <a:noFill/>
            </a:ln>
            <a:extLst>
              <a:ext uri="{909E8E84-426E-40DD-AFC4-6F175D3DCCD1}">
                <a14:hiddenFill xmlns:a14="http://schemas.microsoft.com/office/drawing/2010/main">
                  <a:solidFill>
                    <a:schemeClr val="accent4">
                      <a:lumMod val="40000"/>
                      <a:lumOff val="60000"/>
                    </a:schemeClr>
                  </a:solidFill>
                </a14:hiddenFill>
              </a:ext>
            </a:extLst>
          </p:spPr>
          <p:txBody>
            <a:bodyPr wrap="square">
              <a:spAutoFit/>
            </a:bodyPr>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a:spcBef>
                  <a:spcPct val="0"/>
                </a:spcBef>
                <a:buNone/>
              </a:pPr>
              <a:r>
                <a:rPr lang="en-US" altLang="en-US" sz="1400" dirty="0" err="1">
                  <a:latin typeface="Arial Rounded MT Bold" panose="020F0704030504030204" pitchFamily="34" charset="0"/>
                  <a:sym typeface="+mn-ea"/>
                </a:rPr>
                <a:t>Termometer</a:t>
              </a:r>
              <a:r>
                <a:rPr lang="en-US" altLang="en-US" sz="1400" dirty="0">
                  <a:latin typeface="Arial Rounded MT Bold" panose="020F0704030504030204" pitchFamily="34" charset="0"/>
                  <a:sym typeface="+mn-ea"/>
                </a:rPr>
                <a:t> </a:t>
              </a:r>
              <a:r>
                <a:rPr lang="en-US" altLang="en-US" sz="1400" dirty="0" smtClean="0">
                  <a:latin typeface="Arial Rounded MT Bold" panose="020F0704030504030204" pitchFamily="34" charset="0"/>
                  <a:sym typeface="+mn-ea"/>
                </a:rPr>
                <a:t>gas</a:t>
              </a:r>
              <a:endParaRPr lang="en-US" altLang="en-US" sz="1400" dirty="0">
                <a:latin typeface="Arial Rounded MT Bold" panose="020F0704030504030204" pitchFamily="34" charset="0"/>
              </a:endParaRPr>
            </a:p>
          </p:txBody>
        </p:sp>
        <p:sp>
          <p:nvSpPr>
            <p:cNvPr id="28" name="Rectangle 28"/>
            <p:cNvSpPr/>
            <p:nvPr/>
          </p:nvSpPr>
          <p:spPr>
            <a:xfrm>
              <a:off x="6510060" y="2920824"/>
              <a:ext cx="1149674" cy="230832"/>
            </a:xfrm>
            <a:prstGeom prst="rect">
              <a:avLst/>
            </a:prstGeom>
            <a:noFill/>
          </p:spPr>
          <p:txBody>
            <a:bodyPr wrap="none">
              <a:spAutoFit/>
            </a:bodyPr>
            <a:lstStyle/>
            <a:p>
              <a:r>
                <a:rPr lang="en-US" sz="900" i="1" dirty="0" err="1"/>
                <a:t>Sumber</a:t>
              </a:r>
              <a:r>
                <a:rPr lang="en-US" sz="900" i="1" dirty="0"/>
                <a:t>: </a:t>
              </a:r>
              <a:r>
                <a:rPr lang="en-US" sz="900" i="1" dirty="0" smtClean="0"/>
                <a:t>freepik.com</a:t>
              </a:r>
              <a:endParaRPr lang="id-ID" sz="900" i="1" dirty="0"/>
            </a:p>
          </p:txBody>
        </p:sp>
      </p:grpSp>
      <p:grpSp>
        <p:nvGrpSpPr>
          <p:cNvPr id="20" name="Group 19"/>
          <p:cNvGrpSpPr/>
          <p:nvPr/>
        </p:nvGrpSpPr>
        <p:grpSpPr>
          <a:xfrm>
            <a:off x="7480022" y="1316355"/>
            <a:ext cx="1426845" cy="3162822"/>
            <a:chOff x="7480022" y="1316355"/>
            <a:chExt cx="1426845" cy="3162822"/>
          </a:xfrm>
        </p:grpSpPr>
        <p:pic>
          <p:nvPicPr>
            <p:cNvPr id="4" name="Picture 3"/>
            <p:cNvPicPr>
              <a:picLocks noChangeAspect="1"/>
            </p:cNvPicPr>
            <p:nvPr/>
          </p:nvPicPr>
          <p:blipFill>
            <a:blip r:embed="rId2"/>
            <a:srcRect l="74860" t="44567" r="14780" b="-651"/>
            <a:stretch>
              <a:fillRect/>
            </a:stretch>
          </p:blipFill>
          <p:spPr>
            <a:xfrm>
              <a:off x="7781925" y="1316355"/>
              <a:ext cx="925830" cy="2592070"/>
            </a:xfrm>
            <a:prstGeom prst="rect">
              <a:avLst/>
            </a:prstGeom>
          </p:spPr>
        </p:pic>
        <p:sp>
          <p:nvSpPr>
            <p:cNvPr id="18" name="TextBox 12"/>
            <p:cNvSpPr txBox="1"/>
            <p:nvPr/>
          </p:nvSpPr>
          <p:spPr>
            <a:xfrm>
              <a:off x="7480022" y="3957207"/>
              <a:ext cx="1426845" cy="521970"/>
            </a:xfrm>
            <a:prstGeom prst="rect">
              <a:avLst/>
            </a:prstGeom>
            <a:noFill/>
            <a:ln w="9525">
              <a:noFill/>
            </a:ln>
            <a:extLst>
              <a:ext uri="{909E8E84-426E-40DD-AFC4-6F175D3DCCD1}">
                <a14:hiddenFill xmlns:a14="http://schemas.microsoft.com/office/drawing/2010/main">
                  <a:solidFill>
                    <a:schemeClr val="accent4">
                      <a:lumMod val="40000"/>
                      <a:lumOff val="60000"/>
                    </a:schemeClr>
                  </a:solidFill>
                </a14:hiddenFill>
              </a:ext>
            </a:extLst>
          </p:spPr>
          <p:txBody>
            <a:bodyPr wrap="square">
              <a:spAutoFit/>
            </a:bodyPr>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a:spcBef>
                  <a:spcPct val="0"/>
                </a:spcBef>
                <a:buNone/>
              </a:pPr>
              <a:r>
                <a:rPr lang="en-US" altLang="en-US" sz="1400" dirty="0">
                  <a:latin typeface="Arial Rounded MT Bold" panose="020F0704030504030204" pitchFamily="34" charset="0"/>
                  <a:sym typeface="+mn-ea"/>
                </a:rPr>
                <a:t>Termometer</a:t>
              </a:r>
              <a:endParaRPr lang="en-US" altLang="en-US" sz="1400" dirty="0">
                <a:latin typeface="Arial Rounded MT Bold" panose="020F0704030504030204" pitchFamily="34" charset="0"/>
              </a:endParaRPr>
            </a:p>
            <a:p>
              <a:pPr marL="0" lvl="0" indent="0" algn="ctr">
                <a:spcBef>
                  <a:spcPct val="0"/>
                </a:spcBef>
                <a:buNone/>
              </a:pPr>
              <a:r>
                <a:rPr lang="en-US" altLang="en-US" sz="1400" dirty="0" err="1" smtClean="0">
                  <a:latin typeface="Arial Rounded MT Bold" panose="020F0704030504030204" pitchFamily="34" charset="0"/>
                  <a:sym typeface="+mn-ea"/>
                </a:rPr>
                <a:t>klinis</a:t>
              </a:r>
              <a:endParaRPr lang="en-US" altLang="en-US" sz="1400" dirty="0">
                <a:latin typeface="Arial Rounded MT Bold" panose="020F0704030504030204" pitchFamily="34" charset="0"/>
              </a:endParaRPr>
            </a:p>
          </p:txBody>
        </p:sp>
        <p:sp>
          <p:nvSpPr>
            <p:cNvPr id="30" name="Rectangle 28"/>
            <p:cNvSpPr/>
            <p:nvPr/>
          </p:nvSpPr>
          <p:spPr>
            <a:xfrm>
              <a:off x="7679095" y="3787599"/>
              <a:ext cx="1149674" cy="230832"/>
            </a:xfrm>
            <a:prstGeom prst="rect">
              <a:avLst/>
            </a:prstGeom>
            <a:noFill/>
          </p:spPr>
          <p:txBody>
            <a:bodyPr wrap="none">
              <a:spAutoFit/>
            </a:bodyPr>
            <a:lstStyle/>
            <a:p>
              <a:r>
                <a:rPr lang="en-US" sz="900" i="1" dirty="0" err="1"/>
                <a:t>Sumber</a:t>
              </a:r>
              <a:r>
                <a:rPr lang="en-US" sz="900" i="1" dirty="0"/>
                <a:t>: </a:t>
              </a:r>
              <a:r>
                <a:rPr lang="en-US" sz="900" i="1" dirty="0" smtClean="0"/>
                <a:t>freepik.com</a:t>
              </a:r>
              <a:endParaRPr lang="id-ID" sz="900" i="1" dirty="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left)">
                                      <p:cBhvr>
                                        <p:cTn id="7" dur="500"/>
                                        <p:tgtEl>
                                          <p:spTgt spid="2253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5" name="Table 15364"/>
          <p:cNvGraphicFramePr/>
          <p:nvPr>
            <p:custDataLst>
              <p:tags r:id="rId1"/>
            </p:custDataLst>
            <p:extLst>
              <p:ext uri="{D42A27DB-BD31-4B8C-83A1-F6EECF244321}">
                <p14:modId xmlns:p14="http://schemas.microsoft.com/office/powerpoint/2010/main" val="3284870455"/>
              </p:ext>
            </p:extLst>
          </p:nvPr>
        </p:nvGraphicFramePr>
        <p:xfrm>
          <a:off x="676275" y="1733550"/>
          <a:ext cx="7254239" cy="2587944"/>
        </p:xfrm>
        <a:graphic>
          <a:graphicData uri="http://schemas.openxmlformats.org/drawingml/2006/table">
            <a:tbl>
              <a:tblPr firstRow="1" lastRow="1">
                <a:tableStyleId>{F5AB1C69-6EDB-4FF4-983F-18BD219EF322}</a:tableStyleId>
              </a:tblPr>
              <a:tblGrid>
                <a:gridCol w="2644020">
                  <a:extLst>
                    <a:ext uri="{9D8B030D-6E8A-4147-A177-3AD203B41FA5}">
                      <a16:colId xmlns:a16="http://schemas.microsoft.com/office/drawing/2014/main" val="20000"/>
                    </a:ext>
                  </a:extLst>
                </a:gridCol>
                <a:gridCol w="1408801">
                  <a:extLst>
                    <a:ext uri="{9D8B030D-6E8A-4147-A177-3AD203B41FA5}">
                      <a16:colId xmlns:a16="http://schemas.microsoft.com/office/drawing/2014/main" val="20001"/>
                    </a:ext>
                  </a:extLst>
                </a:gridCol>
                <a:gridCol w="1424106">
                  <a:extLst>
                    <a:ext uri="{9D8B030D-6E8A-4147-A177-3AD203B41FA5}">
                      <a16:colId xmlns:a16="http://schemas.microsoft.com/office/drawing/2014/main" val="20002"/>
                    </a:ext>
                  </a:extLst>
                </a:gridCol>
                <a:gridCol w="1777312">
                  <a:extLst>
                    <a:ext uri="{9D8B030D-6E8A-4147-A177-3AD203B41FA5}">
                      <a16:colId xmlns:a16="http://schemas.microsoft.com/office/drawing/2014/main" val="20003"/>
                    </a:ext>
                  </a:extLst>
                </a:gridCol>
              </a:tblGrid>
              <a:tr h="504190">
                <a:tc rowSpan="2">
                  <a:txBody>
                    <a:bodyPr/>
                    <a:lstStyle>
                      <a:lvl1pPr marL="0" lvl="0" indent="0" algn="l" defTabSz="914400" rtl="0" eaLnBrk="0" fontAlgn="base" latinLnBrk="0" hangingPunct="0">
                        <a:lnSpc>
                          <a:spcPct val="100000"/>
                        </a:lnSpc>
                        <a:spcBef>
                          <a:spcPct val="0"/>
                        </a:spcBef>
                        <a:spcAft>
                          <a:spcPct val="0"/>
                        </a:spcAft>
                        <a:buNone/>
                        <a:defRPr sz="1800" b="0" i="1" u="none" kern="1200" baseline="0">
                          <a:solidFill>
                            <a:schemeClr val="tx1"/>
                          </a:solidFill>
                          <a:latin typeface="Arial" panose="020B0604020202090204" pitchFamily="34" charset="0"/>
                          <a:ea typeface="Arial" panose="020B0604020202090204" pitchFamily="34" charset="0"/>
                        </a:defRPr>
                      </a:lvl1pPr>
                      <a:lvl2pPr marL="457200" lvl="1"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2pPr>
                      <a:lvl3pPr marL="914400" lvl="2"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5pPr>
                    </a:lstStyle>
                    <a:p>
                      <a:pPr marL="34925" lvl="0" indent="0" algn="ctr" eaLnBrk="1" hangingPunct="1">
                        <a:lnSpc>
                          <a:spcPct val="115000"/>
                        </a:lnSpc>
                        <a:spcAft>
                          <a:spcPts val="1000"/>
                        </a:spcAft>
                        <a:buNone/>
                      </a:pPr>
                      <a:r>
                        <a:rPr lang="id-ID" altLang="x-none" b="1" i="0" dirty="0">
                          <a:latin typeface="Arial Bold" panose="020B0604020202090204" charset="0"/>
                          <a:cs typeface="Arial Bold" panose="020B0604020202090204" charset="0"/>
                        </a:rPr>
                        <a:t> Jenis Termometer</a:t>
                      </a:r>
                    </a:p>
                  </a:txBody>
                  <a:tcPr marL="68580" marR="68580" marT="0" marB="0" anchor="ctr">
                    <a:solidFill>
                      <a:srgbClr val="E5F2DD"/>
                    </a:solidFill>
                  </a:tcPr>
                </a:tc>
                <a:tc gridSpan="2">
                  <a:txBody>
                    <a:bodyPr/>
                    <a:lstStyle>
                      <a:lvl1pPr marL="0" lvl="0" indent="0" algn="l" defTabSz="914400" rtl="0" eaLnBrk="0" fontAlgn="base" latinLnBrk="0" hangingPunct="0">
                        <a:lnSpc>
                          <a:spcPct val="100000"/>
                        </a:lnSpc>
                        <a:spcBef>
                          <a:spcPct val="0"/>
                        </a:spcBef>
                        <a:spcAft>
                          <a:spcPct val="0"/>
                        </a:spcAft>
                        <a:buNone/>
                        <a:defRPr sz="1800" b="0" i="1" u="none" kern="1200" baseline="0">
                          <a:solidFill>
                            <a:schemeClr val="tx1"/>
                          </a:solidFill>
                          <a:latin typeface="Arial" panose="020B0604020202090204" pitchFamily="34" charset="0"/>
                          <a:ea typeface="Arial" panose="020B0604020202090204" pitchFamily="34" charset="0"/>
                        </a:defRPr>
                      </a:lvl1pPr>
                      <a:lvl2pPr marL="457200" lvl="1"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2pPr>
                      <a:lvl3pPr marL="914400" lvl="2"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5pPr>
                    </a:lstStyle>
                    <a:p>
                      <a:pPr marL="34925" lvl="0" indent="0" algn="ctr" eaLnBrk="1" hangingPunct="1">
                        <a:lnSpc>
                          <a:spcPct val="115000"/>
                        </a:lnSpc>
                        <a:spcAft>
                          <a:spcPts val="1000"/>
                        </a:spcAft>
                        <a:buNone/>
                      </a:pPr>
                      <a:r>
                        <a:rPr lang="id-ID" altLang="x-none" b="1" i="0" dirty="0">
                          <a:latin typeface="Arial Bold" panose="020B0604020202090204" charset="0"/>
                          <a:cs typeface="Arial Bold" panose="020B0604020202090204" charset="0"/>
                        </a:rPr>
                        <a:t>Titik Tetap</a:t>
                      </a:r>
                    </a:p>
                  </a:txBody>
                  <a:tcPr marL="68580" marR="68580" marT="0" marB="0" anchor="ctr">
                    <a:solidFill>
                      <a:srgbClr val="E5F2DD"/>
                    </a:solidFill>
                  </a:tcPr>
                </a:tc>
                <a:tc hMerge="1">
                  <a:txBody>
                    <a:bodyPr/>
                    <a:lstStyle/>
                    <a:p>
                      <a:endParaRPr lang="en-US"/>
                    </a:p>
                  </a:txBody>
                  <a:tcPr/>
                </a:tc>
                <a:tc rowSpan="2">
                  <a:txBody>
                    <a:bodyPr/>
                    <a:lstStyle>
                      <a:lvl1pPr marL="0" lvl="0" indent="0" algn="l" defTabSz="914400" rtl="0" eaLnBrk="0" fontAlgn="base" latinLnBrk="0" hangingPunct="0">
                        <a:lnSpc>
                          <a:spcPct val="100000"/>
                        </a:lnSpc>
                        <a:spcBef>
                          <a:spcPct val="0"/>
                        </a:spcBef>
                        <a:spcAft>
                          <a:spcPct val="0"/>
                        </a:spcAft>
                        <a:buNone/>
                        <a:defRPr sz="1800" b="0" i="1" u="none" kern="1200" baseline="0">
                          <a:solidFill>
                            <a:schemeClr val="tx1"/>
                          </a:solidFill>
                          <a:latin typeface="Arial" panose="020B0604020202090204" pitchFamily="34" charset="0"/>
                          <a:ea typeface="Arial" panose="020B0604020202090204" pitchFamily="34" charset="0"/>
                        </a:defRPr>
                      </a:lvl1pPr>
                      <a:lvl2pPr marL="457200" lvl="1"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2pPr>
                      <a:lvl3pPr marL="914400" lvl="2"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5pPr>
                    </a:lstStyle>
                    <a:p>
                      <a:pPr marL="34925" lvl="0" indent="0" algn="ctr" eaLnBrk="1" hangingPunct="1">
                        <a:lnSpc>
                          <a:spcPct val="115000"/>
                        </a:lnSpc>
                        <a:spcAft>
                          <a:spcPts val="1000"/>
                        </a:spcAft>
                        <a:buNone/>
                      </a:pPr>
                      <a:r>
                        <a:rPr lang="id-ID" altLang="x-none" b="1" i="0" dirty="0">
                          <a:latin typeface="Arial Bold" panose="020B0604020202090204" charset="0"/>
                          <a:cs typeface="Arial Bold" panose="020B0604020202090204" charset="0"/>
                        </a:rPr>
                        <a:t>Selisih (jumlah skala)</a:t>
                      </a:r>
                    </a:p>
                  </a:txBody>
                  <a:tcPr marL="68580" marR="68580" marT="0" marB="0" anchor="ctr">
                    <a:solidFill>
                      <a:srgbClr val="E5F2DD"/>
                    </a:solidFill>
                  </a:tcPr>
                </a:tc>
                <a:extLst>
                  <a:ext uri="{0D108BD9-81ED-4DB2-BD59-A6C34878D82A}">
                    <a16:rowId xmlns:a16="http://schemas.microsoft.com/office/drawing/2014/main" val="10000"/>
                  </a:ext>
                </a:extLst>
              </a:tr>
              <a:tr h="440690">
                <a:tc vMerge="1">
                  <a:txBody>
                    <a:bodyPr/>
                    <a:lstStyle/>
                    <a:p>
                      <a:endParaRPr lang="en-US"/>
                    </a:p>
                  </a:txBody>
                  <a:tcPr/>
                </a:tc>
                <a:tc>
                  <a:txBody>
                    <a:bodyPr/>
                    <a:lstStyle>
                      <a:lvl1pPr marL="0" lvl="0" indent="0" algn="l" defTabSz="914400" rtl="0" eaLnBrk="0" fontAlgn="base" latinLnBrk="0" hangingPunct="0">
                        <a:lnSpc>
                          <a:spcPct val="100000"/>
                        </a:lnSpc>
                        <a:spcBef>
                          <a:spcPct val="0"/>
                        </a:spcBef>
                        <a:spcAft>
                          <a:spcPct val="0"/>
                        </a:spcAft>
                        <a:buNone/>
                        <a:defRPr sz="1800" b="0" i="1" u="none" kern="1200" baseline="0">
                          <a:solidFill>
                            <a:schemeClr val="tx1"/>
                          </a:solidFill>
                          <a:latin typeface="Arial" panose="020B0604020202090204" pitchFamily="34" charset="0"/>
                          <a:ea typeface="Arial" panose="020B0604020202090204" pitchFamily="34" charset="0"/>
                        </a:defRPr>
                      </a:lvl1pPr>
                      <a:lvl2pPr marL="457200" lvl="1"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2pPr>
                      <a:lvl3pPr marL="914400" lvl="2"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5pPr>
                    </a:lstStyle>
                    <a:p>
                      <a:pPr marL="34925" lvl="0" indent="0" algn="ctr" eaLnBrk="1" hangingPunct="1">
                        <a:lnSpc>
                          <a:spcPct val="115000"/>
                        </a:lnSpc>
                        <a:spcAft>
                          <a:spcPts val="1000"/>
                        </a:spcAft>
                        <a:buNone/>
                      </a:pPr>
                      <a:r>
                        <a:rPr lang="id-ID" altLang="x-none" b="1" i="0" dirty="0">
                          <a:latin typeface="Arial Bold" panose="020B0604020202090204" charset="0"/>
                          <a:cs typeface="Arial Bold" panose="020B0604020202090204" charset="0"/>
                        </a:rPr>
                        <a:t>Bawah</a:t>
                      </a:r>
                    </a:p>
                  </a:txBody>
                  <a:tcPr marL="68580" marR="68580" marT="0" marB="0" anchor="ctr">
                    <a:solidFill>
                      <a:srgbClr val="E5F2DD"/>
                    </a:solidFill>
                  </a:tcPr>
                </a:tc>
                <a:tc>
                  <a:txBody>
                    <a:bodyPr/>
                    <a:lstStyle>
                      <a:lvl1pPr marL="0" lvl="0" indent="0" algn="l" defTabSz="914400" rtl="0" eaLnBrk="0" fontAlgn="base" latinLnBrk="0" hangingPunct="0">
                        <a:lnSpc>
                          <a:spcPct val="100000"/>
                        </a:lnSpc>
                        <a:spcBef>
                          <a:spcPct val="0"/>
                        </a:spcBef>
                        <a:spcAft>
                          <a:spcPct val="0"/>
                        </a:spcAft>
                        <a:buNone/>
                        <a:defRPr sz="1800" b="0" i="1" u="none" kern="1200" baseline="0">
                          <a:solidFill>
                            <a:schemeClr val="tx1"/>
                          </a:solidFill>
                          <a:latin typeface="Arial" panose="020B0604020202090204" pitchFamily="34" charset="0"/>
                          <a:ea typeface="Arial" panose="020B0604020202090204" pitchFamily="34" charset="0"/>
                        </a:defRPr>
                      </a:lvl1pPr>
                      <a:lvl2pPr marL="457200" lvl="1"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2pPr>
                      <a:lvl3pPr marL="914400" lvl="2"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5pPr>
                    </a:lstStyle>
                    <a:p>
                      <a:pPr marL="34925" lvl="0" indent="0" algn="ctr" eaLnBrk="1" hangingPunct="1">
                        <a:lnSpc>
                          <a:spcPct val="115000"/>
                        </a:lnSpc>
                        <a:spcAft>
                          <a:spcPts val="1000"/>
                        </a:spcAft>
                        <a:buNone/>
                      </a:pPr>
                      <a:r>
                        <a:rPr lang="id-ID" altLang="x-none" b="1" i="0" dirty="0">
                          <a:latin typeface="Arial Bold" panose="020B0604020202090204" charset="0"/>
                          <a:cs typeface="Arial Bold" panose="020B0604020202090204" charset="0"/>
                        </a:rPr>
                        <a:t>Atas</a:t>
                      </a:r>
                    </a:p>
                  </a:txBody>
                  <a:tcPr marL="68580" marR="68580" marT="0" marB="0" anchor="ctr">
                    <a:solidFill>
                      <a:srgbClr val="E5F2DD"/>
                    </a:solidFill>
                  </a:tcPr>
                </a:tc>
                <a:tc vMerge="1">
                  <a:txBody>
                    <a:bodyPr/>
                    <a:lstStyle/>
                    <a:p>
                      <a:endParaRPr lang="en-US"/>
                    </a:p>
                  </a:txBody>
                  <a:tcPr/>
                </a:tc>
                <a:extLst>
                  <a:ext uri="{0D108BD9-81ED-4DB2-BD59-A6C34878D82A}">
                    <a16:rowId xmlns:a16="http://schemas.microsoft.com/office/drawing/2014/main" val="10001"/>
                  </a:ext>
                </a:extLst>
              </a:tr>
              <a:tr h="1643064">
                <a:tc>
                  <a:txBody>
                    <a:bodyPr/>
                    <a:lstStyle>
                      <a:lvl1pPr marL="0" lvl="0" indent="0" algn="l" defTabSz="914400" rtl="0" eaLnBrk="0" fontAlgn="base" latinLnBrk="0" hangingPunct="0">
                        <a:lnSpc>
                          <a:spcPct val="100000"/>
                        </a:lnSpc>
                        <a:spcBef>
                          <a:spcPct val="0"/>
                        </a:spcBef>
                        <a:spcAft>
                          <a:spcPct val="0"/>
                        </a:spcAft>
                        <a:buNone/>
                        <a:defRPr sz="1800" b="0" i="1" u="none" kern="1200" baseline="0">
                          <a:solidFill>
                            <a:schemeClr val="tx1"/>
                          </a:solidFill>
                          <a:latin typeface="Arial" panose="020B0604020202090204" pitchFamily="34" charset="0"/>
                          <a:ea typeface="Arial" panose="020B0604020202090204" pitchFamily="34" charset="0"/>
                        </a:defRPr>
                      </a:lvl1pPr>
                      <a:lvl2pPr marL="457200" lvl="1"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2pPr>
                      <a:lvl3pPr marL="914400" lvl="2"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5pPr>
                    </a:lstStyle>
                    <a:p>
                      <a:pPr marL="34925" lvl="0" indent="0" algn="ctr" eaLnBrk="1" hangingPunct="1">
                        <a:lnSpc>
                          <a:spcPct val="115000"/>
                        </a:lnSpc>
                        <a:spcAft>
                          <a:spcPts val="1000"/>
                        </a:spcAft>
                        <a:buNone/>
                      </a:pPr>
                      <a:r>
                        <a:rPr lang="id-ID" altLang="x-none" i="0" dirty="0" smtClean="0"/>
                        <a:t>Cel</a:t>
                      </a:r>
                      <a:r>
                        <a:rPr lang="en-US" altLang="x-none" i="0" dirty="0" smtClean="0"/>
                        <a:t>s</a:t>
                      </a:r>
                      <a:r>
                        <a:rPr lang="id-ID" altLang="x-none" i="0" dirty="0" smtClean="0"/>
                        <a:t>ius</a:t>
                      </a:r>
                      <a:endParaRPr lang="id-ID" altLang="x-none" i="0" dirty="0"/>
                    </a:p>
                    <a:p>
                      <a:pPr marL="34925" lvl="0" indent="0" algn="ctr" eaLnBrk="1" hangingPunct="1">
                        <a:lnSpc>
                          <a:spcPct val="115000"/>
                        </a:lnSpc>
                        <a:spcAft>
                          <a:spcPts val="1000"/>
                        </a:spcAft>
                        <a:buNone/>
                      </a:pPr>
                      <a:r>
                        <a:rPr lang="id-ID" altLang="x-none" i="0" dirty="0"/>
                        <a:t>Reamur</a:t>
                      </a:r>
                    </a:p>
                    <a:p>
                      <a:pPr marL="34925" lvl="0" indent="0" algn="ctr" eaLnBrk="1" hangingPunct="1">
                        <a:lnSpc>
                          <a:spcPct val="115000"/>
                        </a:lnSpc>
                        <a:spcAft>
                          <a:spcPts val="1000"/>
                        </a:spcAft>
                        <a:buNone/>
                      </a:pPr>
                      <a:r>
                        <a:rPr lang="id-ID" altLang="x-none" i="0" dirty="0"/>
                        <a:t>Fahrenheit</a:t>
                      </a:r>
                    </a:p>
                    <a:p>
                      <a:pPr marL="34925" lvl="0" indent="0" algn="ctr" eaLnBrk="1" hangingPunct="1">
                        <a:lnSpc>
                          <a:spcPct val="115000"/>
                        </a:lnSpc>
                        <a:spcAft>
                          <a:spcPts val="1000"/>
                        </a:spcAft>
                        <a:buNone/>
                      </a:pPr>
                      <a:r>
                        <a:rPr lang="id-ID" altLang="x-none" i="0" dirty="0"/>
                        <a:t>Kelvin</a:t>
                      </a:r>
                    </a:p>
                  </a:txBody>
                  <a:tcPr marL="68580" marR="68580" marT="0" marB="0" anchor="ctr">
                    <a:solidFill>
                      <a:srgbClr val="FFF4D1"/>
                    </a:solidFill>
                  </a:tcPr>
                </a:tc>
                <a:tc>
                  <a:txBody>
                    <a:bodyPr/>
                    <a:lstStyle>
                      <a:lvl1pPr marL="0" lvl="0" indent="0" algn="l" defTabSz="914400" rtl="0" eaLnBrk="0" fontAlgn="base" latinLnBrk="0" hangingPunct="0">
                        <a:lnSpc>
                          <a:spcPct val="100000"/>
                        </a:lnSpc>
                        <a:spcBef>
                          <a:spcPct val="0"/>
                        </a:spcBef>
                        <a:spcAft>
                          <a:spcPct val="0"/>
                        </a:spcAft>
                        <a:buNone/>
                        <a:defRPr sz="1800" b="0" i="1" u="none" kern="1200" baseline="0">
                          <a:solidFill>
                            <a:schemeClr val="tx1"/>
                          </a:solidFill>
                          <a:latin typeface="Arial" panose="020B0604020202090204" pitchFamily="34" charset="0"/>
                          <a:ea typeface="Arial" panose="020B0604020202090204" pitchFamily="34" charset="0"/>
                        </a:defRPr>
                      </a:lvl1pPr>
                      <a:lvl2pPr marL="457200" lvl="1"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2pPr>
                      <a:lvl3pPr marL="914400" lvl="2"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5pPr>
                    </a:lstStyle>
                    <a:p>
                      <a:pPr marL="34925" lvl="0" indent="0" algn="ctr" eaLnBrk="1" hangingPunct="1">
                        <a:lnSpc>
                          <a:spcPct val="115000"/>
                        </a:lnSpc>
                        <a:spcAft>
                          <a:spcPts val="1000"/>
                        </a:spcAft>
                        <a:buNone/>
                      </a:pPr>
                      <a:r>
                        <a:rPr lang="id-ID" altLang="x-none" i="0" dirty="0" smtClean="0"/>
                        <a:t>0°C</a:t>
                      </a:r>
                      <a:endParaRPr lang="id-ID" altLang="x-none" i="0" dirty="0"/>
                    </a:p>
                    <a:p>
                      <a:pPr marL="34925" lvl="0" indent="0" algn="ctr" eaLnBrk="1" hangingPunct="1">
                        <a:lnSpc>
                          <a:spcPct val="115000"/>
                        </a:lnSpc>
                        <a:spcAft>
                          <a:spcPts val="1000"/>
                        </a:spcAft>
                        <a:buNone/>
                      </a:pPr>
                      <a:r>
                        <a:rPr lang="id-ID" altLang="x-none" i="0" dirty="0"/>
                        <a:t>0°R</a:t>
                      </a:r>
                    </a:p>
                    <a:p>
                      <a:pPr marL="34925" lvl="0" indent="0" algn="ctr" eaLnBrk="1" hangingPunct="1">
                        <a:lnSpc>
                          <a:spcPct val="115000"/>
                        </a:lnSpc>
                        <a:spcAft>
                          <a:spcPts val="1000"/>
                        </a:spcAft>
                        <a:buNone/>
                      </a:pPr>
                      <a:r>
                        <a:rPr lang="id-ID" altLang="x-none" i="0" dirty="0" smtClean="0"/>
                        <a:t>32°F</a:t>
                      </a:r>
                      <a:endParaRPr lang="id-ID" altLang="x-none" i="0" dirty="0"/>
                    </a:p>
                    <a:p>
                      <a:pPr marL="34925" lvl="0" indent="0" algn="ctr" eaLnBrk="1" hangingPunct="1">
                        <a:lnSpc>
                          <a:spcPct val="115000"/>
                        </a:lnSpc>
                        <a:spcAft>
                          <a:spcPts val="1000"/>
                        </a:spcAft>
                        <a:buNone/>
                      </a:pPr>
                      <a:r>
                        <a:rPr lang="id-ID" altLang="x-none" i="0" dirty="0" smtClean="0"/>
                        <a:t>273</a:t>
                      </a:r>
                      <a:r>
                        <a:rPr lang="en-US" altLang="x-none" i="0" baseline="0" dirty="0" smtClean="0"/>
                        <a:t> </a:t>
                      </a:r>
                      <a:r>
                        <a:rPr lang="id-ID" altLang="x-none" i="0" dirty="0" smtClean="0"/>
                        <a:t>K</a:t>
                      </a:r>
                      <a:endParaRPr lang="id-ID" altLang="x-none" i="0" dirty="0"/>
                    </a:p>
                  </a:txBody>
                  <a:tcPr marL="68580" marR="68580" marT="0" marB="0" anchor="ctr">
                    <a:solidFill>
                      <a:srgbClr val="FFF4D1"/>
                    </a:solidFill>
                  </a:tcPr>
                </a:tc>
                <a:tc>
                  <a:txBody>
                    <a:bodyPr/>
                    <a:lstStyle>
                      <a:lvl1pPr marL="0" lvl="0" indent="0" algn="l" defTabSz="914400" rtl="0" eaLnBrk="0" fontAlgn="base" latinLnBrk="0" hangingPunct="0">
                        <a:lnSpc>
                          <a:spcPct val="100000"/>
                        </a:lnSpc>
                        <a:spcBef>
                          <a:spcPct val="0"/>
                        </a:spcBef>
                        <a:spcAft>
                          <a:spcPct val="0"/>
                        </a:spcAft>
                        <a:buNone/>
                        <a:defRPr sz="1800" b="0" i="1" u="none" kern="1200" baseline="0">
                          <a:solidFill>
                            <a:schemeClr val="tx1"/>
                          </a:solidFill>
                          <a:latin typeface="Arial" panose="020B0604020202090204" pitchFamily="34" charset="0"/>
                          <a:ea typeface="Arial" panose="020B0604020202090204" pitchFamily="34" charset="0"/>
                        </a:defRPr>
                      </a:lvl1pPr>
                      <a:lvl2pPr marL="457200" lvl="1"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2pPr>
                      <a:lvl3pPr marL="914400" lvl="2"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5pPr>
                    </a:lstStyle>
                    <a:p>
                      <a:pPr marL="34925" lvl="0" indent="0" algn="ctr" eaLnBrk="1" hangingPunct="1">
                        <a:lnSpc>
                          <a:spcPct val="115000"/>
                        </a:lnSpc>
                        <a:spcAft>
                          <a:spcPts val="1000"/>
                        </a:spcAft>
                        <a:buNone/>
                      </a:pPr>
                      <a:r>
                        <a:rPr lang="id-ID" altLang="x-none" i="0" dirty="0" smtClean="0"/>
                        <a:t>100°C</a:t>
                      </a:r>
                      <a:endParaRPr lang="id-ID" altLang="x-none" i="0" dirty="0"/>
                    </a:p>
                    <a:p>
                      <a:pPr marL="34925" lvl="0" indent="0" algn="ctr" eaLnBrk="1" hangingPunct="1">
                        <a:lnSpc>
                          <a:spcPct val="115000"/>
                        </a:lnSpc>
                        <a:spcAft>
                          <a:spcPts val="1000"/>
                        </a:spcAft>
                        <a:buNone/>
                      </a:pPr>
                      <a:r>
                        <a:rPr lang="id-ID" altLang="x-none" i="0" dirty="0" smtClean="0"/>
                        <a:t>80°R</a:t>
                      </a:r>
                      <a:endParaRPr lang="id-ID" altLang="x-none" i="0" dirty="0"/>
                    </a:p>
                    <a:p>
                      <a:pPr marL="34925" lvl="0" indent="0" algn="ctr" eaLnBrk="1" hangingPunct="1">
                        <a:lnSpc>
                          <a:spcPct val="115000"/>
                        </a:lnSpc>
                        <a:spcAft>
                          <a:spcPts val="1000"/>
                        </a:spcAft>
                        <a:buNone/>
                      </a:pPr>
                      <a:r>
                        <a:rPr lang="id-ID" altLang="x-none" i="0" dirty="0" smtClean="0"/>
                        <a:t>212°F</a:t>
                      </a:r>
                      <a:endParaRPr lang="id-ID" altLang="x-none" i="0" dirty="0"/>
                    </a:p>
                    <a:p>
                      <a:pPr marL="34925" lvl="0" indent="0" algn="ctr" eaLnBrk="1" hangingPunct="1">
                        <a:lnSpc>
                          <a:spcPct val="115000"/>
                        </a:lnSpc>
                        <a:spcAft>
                          <a:spcPts val="1000"/>
                        </a:spcAft>
                        <a:buNone/>
                      </a:pPr>
                      <a:r>
                        <a:rPr lang="id-ID" altLang="x-none" i="0" dirty="0" smtClean="0"/>
                        <a:t>373 </a:t>
                      </a:r>
                      <a:r>
                        <a:rPr lang="id-ID" altLang="x-none" i="0" dirty="0"/>
                        <a:t>K</a:t>
                      </a:r>
                    </a:p>
                  </a:txBody>
                  <a:tcPr marL="68580" marR="68580" marT="0" marB="0" anchor="ctr">
                    <a:solidFill>
                      <a:srgbClr val="FFF4D1"/>
                    </a:solidFill>
                  </a:tcPr>
                </a:tc>
                <a:tc>
                  <a:txBody>
                    <a:bodyPr/>
                    <a:lstStyle>
                      <a:lvl1pPr marL="0" lvl="0" indent="0" algn="l" defTabSz="914400" rtl="0" eaLnBrk="0" fontAlgn="base" latinLnBrk="0" hangingPunct="0">
                        <a:lnSpc>
                          <a:spcPct val="100000"/>
                        </a:lnSpc>
                        <a:spcBef>
                          <a:spcPct val="0"/>
                        </a:spcBef>
                        <a:spcAft>
                          <a:spcPct val="0"/>
                        </a:spcAft>
                        <a:buNone/>
                        <a:defRPr sz="1800" b="0" i="1" u="none" kern="1200" baseline="0">
                          <a:solidFill>
                            <a:schemeClr val="tx1"/>
                          </a:solidFill>
                          <a:latin typeface="Arial" panose="020B0604020202090204" pitchFamily="34" charset="0"/>
                          <a:ea typeface="Arial" panose="020B0604020202090204" pitchFamily="34" charset="0"/>
                        </a:defRPr>
                      </a:lvl1pPr>
                      <a:lvl2pPr marL="457200" lvl="1"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2pPr>
                      <a:lvl3pPr marL="914400" lvl="2"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1" u="none" kern="1200" baseline="0">
                          <a:solidFill>
                            <a:schemeClr val="tx1"/>
                          </a:solidFill>
                          <a:latin typeface="Arial" panose="020B0604020202090204" pitchFamily="34" charset="0"/>
                          <a:ea typeface="Arial" panose="020B0604020202090204" pitchFamily="34" charset="0"/>
                          <a:cs typeface="+mn-cs"/>
                        </a:defRPr>
                      </a:lvl5pPr>
                    </a:lstStyle>
                    <a:p>
                      <a:pPr marL="34925" lvl="0" indent="0" algn="ctr" eaLnBrk="1" hangingPunct="1">
                        <a:lnSpc>
                          <a:spcPct val="115000"/>
                        </a:lnSpc>
                        <a:spcAft>
                          <a:spcPts val="1000"/>
                        </a:spcAft>
                        <a:buNone/>
                      </a:pPr>
                      <a:r>
                        <a:rPr lang="id-ID" altLang="x-none" i="0" dirty="0"/>
                        <a:t>100</a:t>
                      </a:r>
                    </a:p>
                    <a:p>
                      <a:pPr marL="34925" lvl="0" indent="0" algn="ctr" eaLnBrk="1" hangingPunct="1">
                        <a:lnSpc>
                          <a:spcPct val="115000"/>
                        </a:lnSpc>
                        <a:spcAft>
                          <a:spcPts val="1000"/>
                        </a:spcAft>
                        <a:buNone/>
                      </a:pPr>
                      <a:r>
                        <a:rPr lang="id-ID" altLang="x-none" i="0" dirty="0"/>
                        <a:t>80</a:t>
                      </a:r>
                    </a:p>
                    <a:p>
                      <a:pPr marL="34925" lvl="0" indent="0" algn="ctr" eaLnBrk="1" hangingPunct="1">
                        <a:lnSpc>
                          <a:spcPct val="115000"/>
                        </a:lnSpc>
                        <a:spcAft>
                          <a:spcPts val="1000"/>
                        </a:spcAft>
                        <a:buNone/>
                      </a:pPr>
                      <a:r>
                        <a:rPr lang="id-ID" altLang="x-none" i="0" dirty="0"/>
                        <a:t>180</a:t>
                      </a:r>
                    </a:p>
                    <a:p>
                      <a:pPr marL="34925" lvl="0" indent="0" algn="ctr" eaLnBrk="1" hangingPunct="1">
                        <a:lnSpc>
                          <a:spcPct val="115000"/>
                        </a:lnSpc>
                        <a:spcAft>
                          <a:spcPts val="1000"/>
                        </a:spcAft>
                        <a:buNone/>
                      </a:pPr>
                      <a:r>
                        <a:rPr lang="id-ID" altLang="x-none" i="0" dirty="0"/>
                        <a:t>100</a:t>
                      </a:r>
                    </a:p>
                  </a:txBody>
                  <a:tcPr marL="68580" marR="68580" marT="0" marB="0" anchor="ctr">
                    <a:solidFill>
                      <a:srgbClr val="FFF4D1"/>
                    </a:solidFill>
                  </a:tcPr>
                </a:tc>
                <a:extLst>
                  <a:ext uri="{0D108BD9-81ED-4DB2-BD59-A6C34878D82A}">
                    <a16:rowId xmlns:a16="http://schemas.microsoft.com/office/drawing/2014/main" val="10002"/>
                  </a:ext>
                </a:extLst>
              </a:tr>
            </a:tbl>
          </a:graphicData>
        </a:graphic>
      </p:graphicFrame>
      <p:sp>
        <p:nvSpPr>
          <p:cNvPr id="9" name="Text Box 8"/>
          <p:cNvSpPr txBox="1"/>
          <p:nvPr/>
        </p:nvSpPr>
        <p:spPr>
          <a:xfrm>
            <a:off x="676275" y="1106805"/>
            <a:ext cx="7591425" cy="368300"/>
          </a:xfrm>
          <a:prstGeom prst="rect">
            <a:avLst/>
          </a:prstGeom>
          <a:noFill/>
          <a:extLst>
            <a:ext uri="{909E8E84-426E-40DD-AFC4-6F175D3DCCD1}">
              <a14:hiddenFill xmlns:a14="http://schemas.microsoft.com/office/drawing/2010/main">
                <a:solidFill>
                  <a:srgbClr val="FFF4D1"/>
                </a:solidFill>
              </a14:hiddenFill>
            </a:ext>
          </a:extLst>
        </p:spPr>
        <p:txBody>
          <a:bodyPr wrap="square" rtlCol="0" anchor="t">
            <a:spAutoFit/>
          </a:bodyPr>
          <a:lstStyle/>
          <a:p>
            <a:pPr marL="0" lvl="0" indent="0" algn="just">
              <a:spcBef>
                <a:spcPct val="0"/>
              </a:spcBef>
              <a:buNone/>
            </a:pPr>
            <a:r>
              <a:rPr lang="en-US" altLang="en-US" dirty="0">
                <a:cs typeface="+mn-lt"/>
                <a:sym typeface="+mn-ea"/>
              </a:rPr>
              <a:t>Konversi  skala </a:t>
            </a:r>
            <a:r>
              <a:rPr lang="en-US" altLang="en-US" dirty="0" err="1">
                <a:cs typeface="+mn-lt"/>
                <a:sym typeface="+mn-ea"/>
              </a:rPr>
              <a:t>termometer</a:t>
            </a:r>
            <a:r>
              <a:rPr lang="en-US" altLang="en-US" dirty="0">
                <a:cs typeface="+mn-lt"/>
                <a:sym typeface="+mn-ea"/>
              </a:rPr>
              <a:t> </a:t>
            </a:r>
            <a:r>
              <a:rPr lang="en-US" altLang="en-US" dirty="0" smtClean="0">
                <a:cs typeface="+mn-lt"/>
                <a:sym typeface="+mn-ea"/>
              </a:rPr>
              <a:t>Celsius</a:t>
            </a:r>
            <a:r>
              <a:rPr lang="en-US" altLang="en-US" dirty="0">
                <a:cs typeface="+mn-lt"/>
                <a:sym typeface="+mn-ea"/>
              </a:rPr>
              <a:t>, Fahrenheit, Reamur, </a:t>
            </a:r>
            <a:r>
              <a:rPr lang="en-US" altLang="en-US" dirty="0" err="1" smtClean="0">
                <a:cs typeface="+mn-lt"/>
                <a:sym typeface="+mn-ea"/>
              </a:rPr>
              <a:t>dan</a:t>
            </a:r>
            <a:r>
              <a:rPr lang="en-US" altLang="en-US" dirty="0" smtClean="0">
                <a:cs typeface="+mn-lt"/>
                <a:sym typeface="+mn-ea"/>
              </a:rPr>
              <a:t> Kelvin  </a:t>
            </a:r>
            <a:endParaRPr lang="en-US" dirty="0">
              <a:cs typeface="+mn-lt"/>
            </a:endParaRPr>
          </a:p>
        </p:txBody>
      </p:sp>
      <p:grpSp>
        <p:nvGrpSpPr>
          <p:cNvPr id="22530" name="Group 6"/>
          <p:cNvGrpSpPr/>
          <p:nvPr/>
        </p:nvGrpSpPr>
        <p:grpSpPr>
          <a:xfrm>
            <a:off x="-94615" y="309880"/>
            <a:ext cx="8362950" cy="668020"/>
            <a:chOff x="-76200" y="308937"/>
            <a:chExt cx="5606487" cy="685800"/>
          </a:xfrm>
        </p:grpSpPr>
        <p:sp>
          <p:nvSpPr>
            <p:cNvPr id="21" name="Pentagon 20"/>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Rectangle 3"/>
            <p:cNvSpPr/>
            <p:nvPr/>
          </p:nvSpPr>
          <p:spPr>
            <a:xfrm>
              <a:off x="36482" y="383906"/>
              <a:ext cx="5493805"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5. Membandingkan Skala Termometer</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23" name="Chevron 22"/>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4" name="Chevron 23"/>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left)">
                                      <p:cBhvr>
                                        <p:cTn id="7" dur="500"/>
                                        <p:tgtEl>
                                          <p:spTgt spid="225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5365"/>
                                        </p:tgtEl>
                                        <p:attrNameLst>
                                          <p:attrName>style.visibility</p:attrName>
                                        </p:attrNameLst>
                                      </p:cBhvr>
                                      <p:to>
                                        <p:strVal val="visible"/>
                                      </p:to>
                                    </p:set>
                                    <p:animEffect transition="in" filter="fade">
                                      <p:cBhvr>
                                        <p:cTn id="15" dur="1000"/>
                                        <p:tgtEl>
                                          <p:spTgt spid="15365"/>
                                        </p:tgtEl>
                                      </p:cBhvr>
                                    </p:animEffect>
                                    <p:anim calcmode="lin" valueType="num">
                                      <p:cBhvr>
                                        <p:cTn id="16" dur="1000" fill="hold"/>
                                        <p:tgtEl>
                                          <p:spTgt spid="15365"/>
                                        </p:tgtEl>
                                        <p:attrNameLst>
                                          <p:attrName>ppt_x</p:attrName>
                                        </p:attrNameLst>
                                      </p:cBhvr>
                                      <p:tavLst>
                                        <p:tav tm="0">
                                          <p:val>
                                            <p:strVal val="#ppt_x"/>
                                          </p:val>
                                        </p:tav>
                                        <p:tav tm="100000">
                                          <p:val>
                                            <p:strVal val="#ppt_x"/>
                                          </p:val>
                                        </p:tav>
                                      </p:tavLst>
                                    </p:anim>
                                    <p:anim calcmode="lin" valueType="num">
                                      <p:cBhvr>
                                        <p:cTn id="17" dur="1000" fill="hold"/>
                                        <p:tgtEl>
                                          <p:spTgt spid="153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Box 4"/>
          <p:cNvSpPr txBox="1"/>
          <p:nvPr/>
        </p:nvSpPr>
        <p:spPr>
          <a:xfrm>
            <a:off x="533400" y="2802890"/>
            <a:ext cx="8001000" cy="13220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r>
              <a:rPr lang="en-US" altLang="en-US" sz="1600" dirty="0" err="1" smtClean="0">
                <a:cs typeface="+mn-lt"/>
              </a:rPr>
              <a:t>dengan</a:t>
            </a:r>
            <a:endParaRPr lang="en-US" altLang="en-US" sz="1600" dirty="0">
              <a:cs typeface="+mn-lt"/>
            </a:endParaRPr>
          </a:p>
          <a:p>
            <a:pPr marL="0" lvl="0" indent="0">
              <a:spcBef>
                <a:spcPct val="0"/>
              </a:spcBef>
              <a:buNone/>
            </a:pPr>
            <a:r>
              <a:rPr lang="en-US" altLang="en-US" sz="1600" i="1" dirty="0">
                <a:cs typeface="+mn-lt"/>
              </a:rPr>
              <a:t>t</a:t>
            </a:r>
            <a:r>
              <a:rPr lang="en-US" altLang="en-US" sz="1600" baseline="-25000" dirty="0">
                <a:cs typeface="+mn-lt"/>
              </a:rPr>
              <a:t>C</a:t>
            </a:r>
            <a:r>
              <a:rPr lang="en-US" altLang="en-US" sz="1600" dirty="0">
                <a:cs typeface="+mn-lt"/>
              </a:rPr>
              <a:t>  = skala </a:t>
            </a:r>
            <a:r>
              <a:rPr lang="en-US" altLang="en-US" sz="1600" dirty="0" err="1">
                <a:cs typeface="+mn-lt"/>
              </a:rPr>
              <a:t>termometer</a:t>
            </a:r>
            <a:r>
              <a:rPr lang="en-US" altLang="en-US" sz="1600" dirty="0">
                <a:cs typeface="+mn-lt"/>
              </a:rPr>
              <a:t> </a:t>
            </a:r>
            <a:r>
              <a:rPr lang="en-US" altLang="en-US" sz="1600" dirty="0" smtClean="0">
                <a:cs typeface="+mn-lt"/>
              </a:rPr>
              <a:t>Celsius (°</a:t>
            </a:r>
            <a:r>
              <a:rPr lang="en-US" altLang="en-US" sz="1600" dirty="0">
                <a:cs typeface="+mn-lt"/>
              </a:rPr>
              <a:t>C</a:t>
            </a:r>
            <a:r>
              <a:rPr lang="en-US" altLang="en-US" sz="1600" dirty="0" smtClean="0">
                <a:cs typeface="+mn-lt"/>
              </a:rPr>
              <a:t>),</a:t>
            </a:r>
            <a:endParaRPr lang="id-ID" altLang="en-US" sz="1600" dirty="0">
              <a:cs typeface="+mn-lt"/>
            </a:endParaRPr>
          </a:p>
          <a:p>
            <a:pPr marL="0" lvl="0" indent="0">
              <a:spcBef>
                <a:spcPct val="0"/>
              </a:spcBef>
              <a:buNone/>
            </a:pPr>
            <a:r>
              <a:rPr lang="id-ID" altLang="en-US" sz="1600" i="1" dirty="0">
                <a:cs typeface="+mn-lt"/>
              </a:rPr>
              <a:t>t</a:t>
            </a:r>
            <a:r>
              <a:rPr lang="id-ID" altLang="en-US" sz="1600" baseline="-25000" dirty="0">
                <a:cs typeface="+mn-lt"/>
              </a:rPr>
              <a:t>R</a:t>
            </a:r>
            <a:r>
              <a:rPr lang="id-ID" altLang="en-US" sz="1600" dirty="0">
                <a:cs typeface="+mn-lt"/>
              </a:rPr>
              <a:t>  = skala termometer  Reamur (°R</a:t>
            </a:r>
            <a:r>
              <a:rPr lang="id-ID" altLang="en-US" sz="1600" dirty="0" smtClean="0">
                <a:cs typeface="+mn-lt"/>
              </a:rPr>
              <a:t>)</a:t>
            </a:r>
            <a:r>
              <a:rPr lang="en-US" altLang="en-US" sz="1600" dirty="0" smtClean="0">
                <a:cs typeface="+mn-lt"/>
              </a:rPr>
              <a:t>,</a:t>
            </a:r>
            <a:endParaRPr lang="id-ID" altLang="en-US" sz="1600" dirty="0">
              <a:cs typeface="+mn-lt"/>
            </a:endParaRPr>
          </a:p>
          <a:p>
            <a:pPr marL="0" lvl="0" indent="0">
              <a:spcBef>
                <a:spcPct val="0"/>
              </a:spcBef>
              <a:buNone/>
            </a:pPr>
            <a:r>
              <a:rPr lang="id-ID" altLang="en-US" sz="1600" i="1" dirty="0">
                <a:cs typeface="+mn-lt"/>
              </a:rPr>
              <a:t>t</a:t>
            </a:r>
            <a:r>
              <a:rPr lang="id-ID" altLang="en-US" sz="1600" baseline="-25000" dirty="0">
                <a:cs typeface="+mn-lt"/>
              </a:rPr>
              <a:t>F    </a:t>
            </a:r>
            <a:r>
              <a:rPr lang="id-ID" altLang="en-US" sz="1600" dirty="0">
                <a:cs typeface="+mn-lt"/>
              </a:rPr>
              <a:t>= skala termometer  Fahrenheit (°F</a:t>
            </a:r>
            <a:r>
              <a:rPr lang="id-ID" altLang="en-US" sz="1600" dirty="0" smtClean="0">
                <a:cs typeface="+mn-lt"/>
              </a:rPr>
              <a:t>)</a:t>
            </a:r>
            <a:r>
              <a:rPr lang="en-US" altLang="en-US" sz="1600" dirty="0" smtClean="0">
                <a:cs typeface="+mn-lt"/>
              </a:rPr>
              <a:t>, </a:t>
            </a:r>
            <a:r>
              <a:rPr lang="en-US" altLang="en-US" sz="1600" dirty="0" err="1" smtClean="0">
                <a:cs typeface="+mn-lt"/>
              </a:rPr>
              <a:t>dan</a:t>
            </a:r>
            <a:endParaRPr lang="id-ID" altLang="en-US" sz="1600" dirty="0">
              <a:cs typeface="+mn-lt"/>
            </a:endParaRPr>
          </a:p>
          <a:p>
            <a:pPr marL="0" lvl="0" indent="0">
              <a:spcBef>
                <a:spcPct val="0"/>
              </a:spcBef>
              <a:buNone/>
            </a:pPr>
            <a:r>
              <a:rPr lang="en-US" altLang="en-US" sz="1600" i="1" dirty="0">
                <a:cs typeface="+mn-lt"/>
              </a:rPr>
              <a:t>T</a:t>
            </a:r>
            <a:r>
              <a:rPr lang="en-US" altLang="en-US" sz="1600" dirty="0">
                <a:cs typeface="+mn-lt"/>
              </a:rPr>
              <a:t>   = skala yang ditunjukkan </a:t>
            </a:r>
            <a:r>
              <a:rPr lang="en-US" altLang="en-US" sz="1600" dirty="0" err="1">
                <a:cs typeface="+mn-lt"/>
              </a:rPr>
              <a:t>termometer</a:t>
            </a:r>
            <a:r>
              <a:rPr lang="en-US" altLang="en-US" sz="1600" dirty="0">
                <a:cs typeface="+mn-lt"/>
              </a:rPr>
              <a:t> </a:t>
            </a:r>
            <a:r>
              <a:rPr lang="en-US" altLang="en-US" sz="1600" dirty="0" smtClean="0">
                <a:cs typeface="+mn-lt"/>
              </a:rPr>
              <a:t>Kelvin (K).</a:t>
            </a:r>
            <a:endParaRPr lang="id-ID" altLang="en-US" sz="3600" dirty="0">
              <a:latin typeface="Arial Rounded MT Bold" panose="020F0704030504030204" pitchFamily="34" charset="0"/>
            </a:endParaRPr>
          </a:p>
        </p:txBody>
      </p:sp>
      <p:grpSp>
        <p:nvGrpSpPr>
          <p:cNvPr id="2" name="Group 1"/>
          <p:cNvGrpSpPr/>
          <p:nvPr/>
        </p:nvGrpSpPr>
        <p:grpSpPr>
          <a:xfrm>
            <a:off x="419100" y="895350"/>
            <a:ext cx="8001000" cy="1351915"/>
            <a:chOff x="571500" y="1176020"/>
            <a:chExt cx="8001000" cy="1351915"/>
          </a:xfrm>
        </p:grpSpPr>
        <p:sp>
          <p:nvSpPr>
            <p:cNvPr id="27" name="Rounded Rectangle 4"/>
            <p:cNvSpPr>
              <a:spLocks noChangeArrowheads="1"/>
            </p:cNvSpPr>
            <p:nvPr/>
          </p:nvSpPr>
          <p:spPr bwMode="auto">
            <a:xfrm>
              <a:off x="1238250" y="1176020"/>
              <a:ext cx="7135495" cy="1351915"/>
            </a:xfrm>
            <a:prstGeom prst="roundRect">
              <a:avLst>
                <a:gd name="adj" fmla="val 16667"/>
              </a:avLst>
            </a:prstGeom>
            <a:solidFill>
              <a:schemeClr val="accent5">
                <a:lumMod val="20000"/>
                <a:lumOff val="80000"/>
              </a:schemeClr>
            </a:solidFill>
            <a:ln w="9525" algn="ctr">
              <a:noFill/>
              <a:round/>
            </a:ln>
          </p:spPr>
          <p:txBody>
            <a:bodyPr/>
            <a:lstStyle>
              <a:lvl1pPr>
                <a:spcBef>
                  <a:spcPct val="20000"/>
                </a:spcBef>
                <a:buChar char="•"/>
                <a:defRPr sz="3200">
                  <a:solidFill>
                    <a:schemeClr val="tx1"/>
                  </a:solidFill>
                  <a:latin typeface="Arial" panose="020B0604020202090204" pitchFamily="34" charset="0"/>
                  <a:cs typeface="Arial" panose="020B0604020202090204" pitchFamily="34" charset="0"/>
                </a:defRPr>
              </a:lvl1pPr>
              <a:lvl2pPr marL="742950" indent="-285750">
                <a:spcBef>
                  <a:spcPct val="20000"/>
                </a:spcBef>
                <a:buChar char="–"/>
                <a:defRPr sz="2800">
                  <a:solidFill>
                    <a:schemeClr val="tx1"/>
                  </a:solidFill>
                  <a:latin typeface="Arial" panose="020B0604020202090204" pitchFamily="34" charset="0"/>
                  <a:cs typeface="Arial" panose="020B0604020202090204" pitchFamily="34" charset="0"/>
                </a:defRPr>
              </a:lvl2pPr>
              <a:lvl3pPr marL="1143000" indent="-228600">
                <a:spcBef>
                  <a:spcPct val="20000"/>
                </a:spcBef>
                <a:buChar char="•"/>
                <a:defRPr sz="2400">
                  <a:solidFill>
                    <a:schemeClr val="tx1"/>
                  </a:solidFill>
                  <a:latin typeface="Arial" panose="020B0604020202090204" pitchFamily="34" charset="0"/>
                  <a:cs typeface="Arial" panose="020B0604020202090204" pitchFamily="34" charset="0"/>
                </a:defRPr>
              </a:lvl3pPr>
              <a:lvl4pPr marL="1600200" indent="-228600">
                <a:spcBef>
                  <a:spcPct val="20000"/>
                </a:spcBef>
                <a:buChar char="–"/>
                <a:defRPr sz="2000">
                  <a:solidFill>
                    <a:schemeClr val="tx1"/>
                  </a:solidFill>
                  <a:latin typeface="Arial" panose="020B0604020202090204" pitchFamily="34" charset="0"/>
                  <a:cs typeface="Arial" panose="020B0604020202090204" pitchFamily="34" charset="0"/>
                </a:defRPr>
              </a:lvl4pPr>
              <a:lvl5pPr marL="2057400" indent="-228600">
                <a:spcBef>
                  <a:spcPct val="20000"/>
                </a:spcBef>
                <a:buChar char="»"/>
                <a:defRPr sz="2000">
                  <a:solidFill>
                    <a:schemeClr val="tx1"/>
                  </a:solidFill>
                  <a:latin typeface="Arial" panose="020B0604020202090204" pitchFamily="34" charset="0"/>
                  <a:cs typeface="Arial" panose="020B060402020209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defRPr/>
              </a:pPr>
              <a:endParaRPr kumimoji="0" lang="en-US" altLang="en-US" sz="1800" b="0" i="0" u="none" strike="noStrike" kern="1200" cap="none" spc="0" normalizeH="0" baseline="0" noProof="0">
                <a:ln>
                  <a:noFill/>
                </a:ln>
                <a:solidFill>
                  <a:schemeClr val="tx1"/>
                </a:solidFill>
                <a:effectLst/>
                <a:uLnTx/>
                <a:uFillTx/>
                <a:latin typeface="Arial" panose="020B0604020202090204" pitchFamily="34" charset="0"/>
                <a:ea typeface="+mn-ea"/>
                <a:cs typeface="Arial" panose="020B0604020202090204" pitchFamily="34" charset="0"/>
              </a:endParaRPr>
            </a:p>
          </p:txBody>
        </p:sp>
        <p:sp>
          <p:nvSpPr>
            <p:cNvPr id="3" name="TextBox 4"/>
            <p:cNvSpPr txBox="1"/>
            <p:nvPr/>
          </p:nvSpPr>
          <p:spPr>
            <a:xfrm>
              <a:off x="571500" y="1252220"/>
              <a:ext cx="8001000" cy="119888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wrap="square">
              <a:spAutoFit/>
            </a:bodyPr>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457200" lvl="1" indent="0">
                <a:spcBef>
                  <a:spcPct val="0"/>
                </a:spcBef>
                <a:buNone/>
              </a:pPr>
              <a:r>
                <a:rPr lang="en-US" altLang="en-US" sz="2400" i="1" dirty="0">
                  <a:latin typeface="Arial Rounded MT Bold" panose="020F0704030504030204" pitchFamily="34" charset="0"/>
                </a:rPr>
                <a:t>	</a:t>
              </a:r>
              <a:r>
                <a:rPr lang="en-US" altLang="en-US" sz="3600" i="1" dirty="0" err="1">
                  <a:latin typeface="Arial Rounded MT Bold" panose="020F0704030504030204" pitchFamily="34" charset="0"/>
                </a:rPr>
                <a:t>t</a:t>
              </a:r>
              <a:r>
                <a:rPr lang="en-US" altLang="en-US" sz="3600" baseline="-25000" dirty="0" err="1">
                  <a:latin typeface="Arial Rounded MT Bold" panose="020F0704030504030204" pitchFamily="34" charset="0"/>
                </a:rPr>
                <a:t>C</a:t>
              </a:r>
              <a:r>
                <a:rPr lang="en-US" altLang="en-US" sz="3600" i="1" dirty="0">
                  <a:latin typeface="Arial Rounded MT Bold" panose="020F0704030504030204" pitchFamily="34" charset="0"/>
                </a:rPr>
                <a:t> </a:t>
              </a:r>
              <a:r>
                <a:rPr lang="en-US" altLang="en-US" sz="3600" dirty="0" smtClean="0">
                  <a:latin typeface="Arial Rounded MT Bold" panose="020F0704030504030204" pitchFamily="34" charset="0"/>
                </a:rPr>
                <a:t>:</a:t>
              </a:r>
              <a:r>
                <a:rPr lang="en-US" altLang="en-US" sz="3600" i="1" dirty="0" smtClean="0">
                  <a:latin typeface="Arial Rounded MT Bold" panose="020F0704030504030204" pitchFamily="34" charset="0"/>
                </a:rPr>
                <a:t> </a:t>
              </a:r>
              <a:r>
                <a:rPr lang="en-US" altLang="en-US" sz="3600" i="1" dirty="0">
                  <a:latin typeface="Arial Rounded MT Bold" panose="020F0704030504030204" pitchFamily="34" charset="0"/>
                </a:rPr>
                <a:t>t</a:t>
              </a:r>
              <a:r>
                <a:rPr lang="en-US" altLang="en-US" sz="3600" baseline="-25000" dirty="0">
                  <a:latin typeface="Arial Rounded MT Bold" panose="020F0704030504030204" pitchFamily="34" charset="0"/>
                </a:rPr>
                <a:t>R </a:t>
              </a:r>
              <a:r>
                <a:rPr lang="en-US" altLang="en-US" sz="3600" dirty="0">
                  <a:latin typeface="Arial Rounded MT Bold" panose="020F0704030504030204" pitchFamily="34" charset="0"/>
                </a:rPr>
                <a:t>: (</a:t>
              </a:r>
              <a:r>
                <a:rPr lang="en-US" altLang="en-US" sz="3600" i="1" dirty="0">
                  <a:latin typeface="Arial Rounded MT Bold" panose="020F0704030504030204" pitchFamily="34" charset="0"/>
                </a:rPr>
                <a:t>t</a:t>
              </a:r>
              <a:r>
                <a:rPr lang="en-US" altLang="en-US" sz="3600" baseline="-25000" dirty="0">
                  <a:latin typeface="Arial Rounded MT Bold" panose="020F0704030504030204" pitchFamily="34" charset="0"/>
                </a:rPr>
                <a:t>F</a:t>
              </a:r>
              <a:r>
                <a:rPr lang="en-US" altLang="en-US" sz="3600" dirty="0">
                  <a:latin typeface="Arial Rounded MT Bold" panose="020F0704030504030204" pitchFamily="34" charset="0"/>
                </a:rPr>
                <a:t> </a:t>
              </a:r>
              <a:r>
                <a:rPr lang="en-US" altLang="en-US" sz="3600" i="1" dirty="0">
                  <a:latin typeface="Arial Rounded MT Bold" panose="020F0704030504030204" pitchFamily="34" charset="0"/>
                </a:rPr>
                <a:t>–</a:t>
              </a:r>
              <a:r>
                <a:rPr lang="en-US" altLang="en-US" sz="3600" dirty="0">
                  <a:latin typeface="Arial Rounded MT Bold" panose="020F0704030504030204" pitchFamily="34" charset="0"/>
                </a:rPr>
                <a:t> 32 ) = 5 : 4 :9</a:t>
              </a:r>
              <a:endParaRPr lang="id-ID" altLang="en-US" sz="3600" dirty="0">
                <a:latin typeface="Arial Rounded MT Bold" panose="020F0704030504030204" pitchFamily="34" charset="0"/>
              </a:endParaRPr>
            </a:p>
            <a:p>
              <a:pPr marL="457200" lvl="1" indent="0">
                <a:spcBef>
                  <a:spcPct val="0"/>
                </a:spcBef>
                <a:buNone/>
              </a:pPr>
              <a:r>
                <a:rPr lang="en-US" altLang="en-US" sz="3600" i="1" dirty="0">
                  <a:latin typeface="Arial Rounded MT Bold" panose="020F0704030504030204" pitchFamily="34" charset="0"/>
                </a:rPr>
                <a:t>	T </a:t>
              </a:r>
              <a:r>
                <a:rPr lang="en-US" altLang="en-US" sz="3600" dirty="0">
                  <a:latin typeface="Arial Rounded MT Bold" panose="020F0704030504030204" pitchFamily="34" charset="0"/>
                </a:rPr>
                <a:t>= </a:t>
              </a:r>
              <a:r>
                <a:rPr lang="en-US" altLang="en-US" sz="3600" i="1" dirty="0" err="1" smtClean="0">
                  <a:latin typeface="Arial Rounded MT Bold" panose="020F0704030504030204" pitchFamily="34" charset="0"/>
                </a:rPr>
                <a:t>t</a:t>
              </a:r>
              <a:r>
                <a:rPr lang="en-US" altLang="en-US" sz="3600" baseline="-25000" dirty="0" err="1" smtClean="0">
                  <a:latin typeface="Arial Rounded MT Bold" panose="020F0704030504030204" pitchFamily="34" charset="0"/>
                </a:rPr>
                <a:t>C</a:t>
              </a:r>
              <a:r>
                <a:rPr lang="en-US" altLang="en-US" sz="3600" baseline="-25000" dirty="0" smtClean="0">
                  <a:latin typeface="Arial Rounded MT Bold" panose="020F0704030504030204" pitchFamily="34" charset="0"/>
                </a:rPr>
                <a:t> </a:t>
              </a:r>
              <a:r>
                <a:rPr lang="en-US" altLang="en-US" sz="3600" dirty="0" smtClean="0">
                  <a:latin typeface="Arial Rounded MT Bold" panose="020F0704030504030204" pitchFamily="34" charset="0"/>
                </a:rPr>
                <a:t> </a:t>
              </a:r>
              <a:r>
                <a:rPr lang="en-US" altLang="en-US" sz="3600" dirty="0">
                  <a:latin typeface="Arial Rounded MT Bold" panose="020F0704030504030204" pitchFamily="34" charset="0"/>
                </a:rPr>
                <a:t>+ 273 </a:t>
              </a:r>
              <a:r>
                <a:rPr lang="en-US" altLang="en-US" sz="3600" dirty="0" err="1">
                  <a:latin typeface="Arial Rounded MT Bold" panose="020F0704030504030204" pitchFamily="34" charset="0"/>
                </a:rPr>
                <a:t>atau</a:t>
              </a:r>
              <a:r>
                <a:rPr lang="en-US" altLang="en-US" sz="3600" dirty="0">
                  <a:latin typeface="Arial Rounded MT Bold" panose="020F0704030504030204" pitchFamily="34" charset="0"/>
                </a:rPr>
                <a:t> </a:t>
              </a:r>
              <a:r>
                <a:rPr lang="en-US" altLang="en-US" sz="3600" i="1" dirty="0" err="1" smtClean="0">
                  <a:latin typeface="Arial Rounded MT Bold" panose="020F0704030504030204" pitchFamily="34" charset="0"/>
                </a:rPr>
                <a:t>t</a:t>
              </a:r>
              <a:r>
                <a:rPr lang="en-US" altLang="en-US" sz="3600" baseline="-25000" dirty="0" err="1" smtClean="0">
                  <a:latin typeface="Arial Rounded MT Bold" panose="020F0704030504030204" pitchFamily="34" charset="0"/>
                </a:rPr>
                <a:t>C</a:t>
              </a:r>
              <a:r>
                <a:rPr lang="en-US" altLang="en-US" sz="3600" dirty="0" smtClean="0">
                  <a:latin typeface="Arial Rounded MT Bold" panose="020F0704030504030204" pitchFamily="34" charset="0"/>
                </a:rPr>
                <a:t> </a:t>
              </a:r>
              <a:r>
                <a:rPr lang="en-US" altLang="en-US" sz="3600" dirty="0">
                  <a:latin typeface="Arial Rounded MT Bold" panose="020F0704030504030204" pitchFamily="34" charset="0"/>
                </a:rPr>
                <a:t>= </a:t>
              </a:r>
              <a:r>
                <a:rPr lang="en-US" altLang="en-US" sz="3600" i="1" dirty="0">
                  <a:latin typeface="Arial Rounded MT Bold" panose="020F0704030504030204" pitchFamily="34" charset="0"/>
                </a:rPr>
                <a:t>T </a:t>
              </a:r>
              <a:r>
                <a:rPr lang="en-US" altLang="en-US" sz="3600" dirty="0">
                  <a:latin typeface="Arial Rounded MT Bold" panose="020F0704030504030204" pitchFamily="34" charset="0"/>
                </a:rPr>
                <a:t>– 273</a:t>
              </a:r>
              <a:endParaRPr lang="id-ID" altLang="en-US" sz="3600" dirty="0">
                <a:latin typeface="Arial Rounded MT Bold" panose="020F0704030504030204" pitchFamily="34" charset="0"/>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fade">
                                      <p:cBhvr>
                                        <p:cTn id="12" dur="1000"/>
                                        <p:tgtEl>
                                          <p:spTgt spid="16387"/>
                                        </p:tgtEl>
                                      </p:cBhvr>
                                    </p:animEffect>
                                    <p:anim calcmode="lin" valueType="num">
                                      <p:cBhvr>
                                        <p:cTn id="13" dur="1000" fill="hold"/>
                                        <p:tgtEl>
                                          <p:spTgt spid="16387"/>
                                        </p:tgtEl>
                                        <p:attrNameLst>
                                          <p:attrName>ppt_x</p:attrName>
                                        </p:attrNameLst>
                                      </p:cBhvr>
                                      <p:tavLst>
                                        <p:tav tm="0">
                                          <p:val>
                                            <p:strVal val="#ppt_x"/>
                                          </p:val>
                                        </p:tav>
                                        <p:tav tm="100000">
                                          <p:val>
                                            <p:strVal val="#ppt_x"/>
                                          </p:val>
                                        </p:tav>
                                      </p:tavLst>
                                    </p:anim>
                                    <p:anim calcmode="lin" valueType="num">
                                      <p:cBhvr>
                                        <p:cTn id="14" dur="1000" fill="hold"/>
                                        <p:tgtEl>
                                          <p:spTgt spid="163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Box 4"/>
          <p:cNvSpPr txBox="1"/>
          <p:nvPr/>
        </p:nvSpPr>
        <p:spPr>
          <a:xfrm>
            <a:off x="381000" y="158960"/>
            <a:ext cx="7265035" cy="82994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endParaRPr lang="id-ID" altLang="en-US" sz="1600" dirty="0">
              <a:latin typeface="Arial Rounded MT Bold" panose="020F0704030504030204" pitchFamily="34" charset="0"/>
            </a:endParaRPr>
          </a:p>
          <a:p>
            <a:pPr marL="0" lvl="0" indent="0">
              <a:spcBef>
                <a:spcPct val="0"/>
              </a:spcBef>
              <a:buNone/>
            </a:pPr>
            <a:r>
              <a:rPr lang="en-US" altLang="en-US" sz="1600" dirty="0">
                <a:cs typeface="+mn-lt"/>
              </a:rPr>
              <a:t>Dari hubungan tersebut diperoleh rumus-rumus </a:t>
            </a:r>
            <a:r>
              <a:rPr lang="en-US" altLang="en-US" sz="1600" dirty="0" err="1">
                <a:cs typeface="+mn-lt"/>
              </a:rPr>
              <a:t>sebagai</a:t>
            </a:r>
            <a:r>
              <a:rPr lang="en-US" altLang="en-US" sz="1600" dirty="0">
                <a:cs typeface="+mn-lt"/>
              </a:rPr>
              <a:t> </a:t>
            </a:r>
            <a:r>
              <a:rPr lang="en-US" altLang="en-US" sz="1600" dirty="0" err="1" smtClean="0">
                <a:cs typeface="+mn-lt"/>
              </a:rPr>
              <a:t>berikut</a:t>
            </a:r>
            <a:r>
              <a:rPr lang="en-US" altLang="en-US" sz="1600" dirty="0" smtClean="0">
                <a:cs typeface="+mn-lt"/>
              </a:rPr>
              <a:t>:</a:t>
            </a:r>
            <a:endParaRPr lang="en-US" altLang="en-US" sz="1600" dirty="0">
              <a:latin typeface="Arial Rounded MT Bold" panose="020F0704030504030204" pitchFamily="34" charset="0"/>
            </a:endParaRPr>
          </a:p>
          <a:p>
            <a:pPr marL="0" lvl="0" indent="0">
              <a:spcBef>
                <a:spcPct val="0"/>
              </a:spcBef>
              <a:buNone/>
            </a:pPr>
            <a:endParaRPr lang="fi-FI" altLang="en-US" sz="1600" dirty="0">
              <a:cs typeface="+mn-lt"/>
            </a:endParaRPr>
          </a:p>
        </p:txBody>
      </p:sp>
      <p:grpSp>
        <p:nvGrpSpPr>
          <p:cNvPr id="14" name="Group 13"/>
          <p:cNvGrpSpPr/>
          <p:nvPr/>
        </p:nvGrpSpPr>
        <p:grpSpPr>
          <a:xfrm>
            <a:off x="2319886" y="988905"/>
            <a:ext cx="4845685" cy="914471"/>
            <a:chOff x="2317115" y="1251585"/>
            <a:chExt cx="4845685" cy="914471"/>
          </a:xfrm>
        </p:grpSpPr>
        <p:sp>
          <p:nvSpPr>
            <p:cNvPr id="27" name="Rounded Rectangle 4"/>
            <p:cNvSpPr>
              <a:spLocks noChangeArrowheads="1"/>
            </p:cNvSpPr>
            <p:nvPr/>
          </p:nvSpPr>
          <p:spPr bwMode="auto">
            <a:xfrm>
              <a:off x="2317115" y="1251585"/>
              <a:ext cx="4845685" cy="874180"/>
            </a:xfrm>
            <a:prstGeom prst="roundRect">
              <a:avLst>
                <a:gd name="adj" fmla="val 16667"/>
              </a:avLst>
            </a:prstGeom>
            <a:solidFill>
              <a:schemeClr val="accent5">
                <a:lumMod val="20000"/>
                <a:lumOff val="80000"/>
              </a:schemeClr>
            </a:solidFill>
            <a:ln w="9525" algn="ctr">
              <a:noFill/>
              <a:round/>
            </a:ln>
          </p:spPr>
          <p:txBody>
            <a:bodyPr/>
            <a:lstStyle>
              <a:lvl1pPr>
                <a:spcBef>
                  <a:spcPct val="20000"/>
                </a:spcBef>
                <a:buChar char="•"/>
                <a:defRPr sz="3200">
                  <a:solidFill>
                    <a:schemeClr val="tx1"/>
                  </a:solidFill>
                  <a:latin typeface="Arial" panose="020B0604020202090204" pitchFamily="34" charset="0"/>
                  <a:cs typeface="Arial" panose="020B0604020202090204" pitchFamily="34" charset="0"/>
                </a:defRPr>
              </a:lvl1pPr>
              <a:lvl2pPr marL="742950" indent="-285750">
                <a:spcBef>
                  <a:spcPct val="20000"/>
                </a:spcBef>
                <a:buChar char="–"/>
                <a:defRPr sz="2800">
                  <a:solidFill>
                    <a:schemeClr val="tx1"/>
                  </a:solidFill>
                  <a:latin typeface="Arial" panose="020B0604020202090204" pitchFamily="34" charset="0"/>
                  <a:cs typeface="Arial" panose="020B0604020202090204" pitchFamily="34" charset="0"/>
                </a:defRPr>
              </a:lvl2pPr>
              <a:lvl3pPr marL="1143000" indent="-228600">
                <a:spcBef>
                  <a:spcPct val="20000"/>
                </a:spcBef>
                <a:buChar char="•"/>
                <a:defRPr sz="2400">
                  <a:solidFill>
                    <a:schemeClr val="tx1"/>
                  </a:solidFill>
                  <a:latin typeface="Arial" panose="020B0604020202090204" pitchFamily="34" charset="0"/>
                  <a:cs typeface="Arial" panose="020B0604020202090204" pitchFamily="34" charset="0"/>
                </a:defRPr>
              </a:lvl3pPr>
              <a:lvl4pPr marL="1600200" indent="-228600">
                <a:spcBef>
                  <a:spcPct val="20000"/>
                </a:spcBef>
                <a:buChar char="–"/>
                <a:defRPr sz="2000">
                  <a:solidFill>
                    <a:schemeClr val="tx1"/>
                  </a:solidFill>
                  <a:latin typeface="Arial" panose="020B0604020202090204" pitchFamily="34" charset="0"/>
                  <a:cs typeface="Arial" panose="020B0604020202090204" pitchFamily="34" charset="0"/>
                </a:defRPr>
              </a:lvl4pPr>
              <a:lvl5pPr marL="2057400" indent="-228600">
                <a:spcBef>
                  <a:spcPct val="20000"/>
                </a:spcBef>
                <a:buChar char="»"/>
                <a:defRPr sz="2000">
                  <a:solidFill>
                    <a:schemeClr val="tx1"/>
                  </a:solidFill>
                  <a:latin typeface="Arial" panose="020B0604020202090204" pitchFamily="34" charset="0"/>
                  <a:cs typeface="Arial" panose="020B060402020209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defRPr/>
              </a:pPr>
              <a:endParaRPr kumimoji="0" lang="en-US" altLang="en-US" sz="1800" b="0" i="0" u="none" strike="noStrike" kern="1200" cap="none" spc="0" normalizeH="0" baseline="0" noProof="0">
                <a:ln>
                  <a:noFill/>
                </a:ln>
                <a:solidFill>
                  <a:schemeClr val="tx1"/>
                </a:solidFill>
                <a:effectLst/>
                <a:uLnTx/>
                <a:uFillTx/>
                <a:latin typeface="Arial" panose="020B0604020202090204" pitchFamily="34" charset="0"/>
                <a:ea typeface="+mn-ea"/>
                <a:cs typeface="Arial" panose="020B0604020202090204" pitchFamily="34" charset="0"/>
              </a:endParaRPr>
            </a:p>
          </p:txBody>
        </p:sp>
        <mc:AlternateContent xmlns:mc="http://schemas.openxmlformats.org/markup-compatibility/2006">
          <mc:Choice xmlns:a14="http://schemas.microsoft.com/office/drawing/2010/main" Requires="a14">
            <p:sp>
              <p:nvSpPr>
                <p:cNvPr id="2" name="TextBox 4"/>
                <p:cNvSpPr txBox="1"/>
                <p:nvPr/>
              </p:nvSpPr>
              <p:spPr>
                <a:xfrm>
                  <a:off x="2388870" y="1318260"/>
                  <a:ext cx="4348480" cy="847796"/>
                </a:xfrm>
                <a:prstGeom prst="rect">
                  <a:avLst/>
                </a:prstGeom>
                <a:noFill/>
                <a:ln>
                  <a:noFill/>
                </a:ln>
                <a:extLst>
                  <a:ext uri="{909E8E84-426E-40DD-AFC4-6F175D3DCCD1}">
                    <a14:hiddenFill>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wrap="square">
                  <a:spAutoFit/>
                </a:bodyPr>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l">
                    <a:spcBef>
                      <a:spcPct val="0"/>
                    </a:spcBef>
                    <a:buNone/>
                  </a:pPr>
                  <a:r>
                    <a:rPr lang="en-US" altLang="en-US" sz="2000" dirty="0" smtClean="0">
                      <a:latin typeface="Arial Rounded MT Bold" panose="020F0704030504030204" pitchFamily="34" charset="0"/>
                    </a:rPr>
                    <a:t>1. </a:t>
                  </a:r>
                  <a:r>
                    <a:rPr lang="en-US" altLang="en-US" sz="2000" i="1" dirty="0">
                      <a:latin typeface="Arial Rounded MT Bold" panose="020F0704030504030204" pitchFamily="34" charset="0"/>
                    </a:rPr>
                    <a:t>t</a:t>
                  </a:r>
                  <a:r>
                    <a:rPr lang="en-US" altLang="en-US" sz="2000" baseline="-25000" dirty="0">
                      <a:latin typeface="Arial Rounded MT Bold" panose="020F0704030504030204" pitchFamily="34" charset="0"/>
                    </a:rPr>
                    <a:t>C </a:t>
                  </a:r>
                  <a:r>
                    <a:rPr lang="en-US" altLang="en-US" sz="2000" dirty="0">
                      <a:latin typeface="Arial Rounded MT Bold" panose="020F0704030504030204" pitchFamily="34" charset="0"/>
                    </a:rPr>
                    <a:t> : </a:t>
                  </a:r>
                  <a:r>
                    <a:rPr lang="en-US" altLang="en-US" sz="2000" i="1" dirty="0">
                      <a:latin typeface="Arial Rounded MT Bold" panose="020F0704030504030204" pitchFamily="34" charset="0"/>
                    </a:rPr>
                    <a:t>t</a:t>
                  </a:r>
                  <a:r>
                    <a:rPr lang="en-US" altLang="en-US" sz="2000" baseline="-25000" dirty="0">
                      <a:latin typeface="Arial Rounded MT Bold" panose="020F0704030504030204" pitchFamily="34" charset="0"/>
                    </a:rPr>
                    <a:t>R</a:t>
                  </a:r>
                  <a:r>
                    <a:rPr lang="en-US" altLang="en-US" sz="2000" dirty="0">
                      <a:latin typeface="Arial Rounded MT Bold" panose="020F0704030504030204" pitchFamily="34" charset="0"/>
                    </a:rPr>
                    <a:t> = 5 : 4</a:t>
                  </a:r>
                  <a:endParaRPr lang="id-ID" altLang="en-US" sz="2000" dirty="0">
                    <a:latin typeface="Arial Rounded MT Bold" panose="020F0704030504030204" pitchFamily="34" charset="0"/>
                  </a:endParaRPr>
                </a:p>
                <a:p>
                  <a:pPr marL="0" lvl="0" indent="0">
                    <a:spcBef>
                      <a:spcPct val="0"/>
                    </a:spcBef>
                    <a:buNone/>
                  </a:pPr>
                  <a:r>
                    <a:rPr lang="pt-BR" altLang="en-US" sz="2000" b="1" dirty="0">
                      <a:latin typeface="Arial Rounded MT Bold" panose="020F0704030504030204" pitchFamily="34" charset="0"/>
                    </a:rPr>
                    <a:t>            </a:t>
                  </a:r>
                  <a:r>
                    <a:rPr lang="pt-BR" altLang="en-US" sz="2000" b="1" i="1" dirty="0">
                      <a:latin typeface="Arial Rounded MT Bold" panose="020F0704030504030204" pitchFamily="34" charset="0"/>
                    </a:rPr>
                    <a:t>t</a:t>
                  </a:r>
                  <a:r>
                    <a:rPr lang="pt-BR" altLang="en-US" sz="2000" b="1" baseline="-25000" dirty="0">
                      <a:latin typeface="Arial Rounded MT Bold" panose="020F0704030504030204" pitchFamily="34" charset="0"/>
                    </a:rPr>
                    <a:t>C</a:t>
                  </a:r>
                  <a:r>
                    <a:rPr lang="pt-BR" altLang="en-US" sz="2000" b="1" dirty="0">
                      <a:latin typeface="Arial Rounded MT Bold" panose="020F0704030504030204" pitchFamily="34" charset="0"/>
                    </a:rPr>
                    <a:t> = </a:t>
                  </a:r>
                  <a14:m>
                    <m:oMath xmlns:m="http://schemas.openxmlformats.org/officeDocument/2006/math">
                      <m:f>
                        <m:fPr>
                          <m:ctrlPr>
                            <a:rPr lang="pt-BR" altLang="en-US" sz="2000" b="1" i="1" smtClean="0">
                              <a:latin typeface="Cambria Math" panose="02040503050406030204" pitchFamily="18" charset="0"/>
                            </a:rPr>
                          </m:ctrlPr>
                        </m:fPr>
                        <m:num>
                          <m:r>
                            <a:rPr lang="en-US" altLang="en-US" sz="2000" b="1" i="1" smtClean="0">
                              <a:latin typeface="Cambria Math" panose="02040503050406030204" pitchFamily="18" charset="0"/>
                            </a:rPr>
                            <m:t>𝟓</m:t>
                          </m:r>
                        </m:num>
                        <m:den>
                          <m:r>
                            <a:rPr lang="en-US" altLang="en-US" sz="2000" b="1" i="1" smtClean="0">
                              <a:latin typeface="Cambria Math" panose="02040503050406030204" pitchFamily="18" charset="0"/>
                            </a:rPr>
                            <m:t>𝟒</m:t>
                          </m:r>
                        </m:den>
                      </m:f>
                    </m:oMath>
                  </a14:m>
                  <a:r>
                    <a:rPr lang="pt-BR" altLang="en-US" sz="2000" b="1" i="1" dirty="0" smtClean="0">
                      <a:latin typeface="Arial Rounded MT Bold" panose="020F0704030504030204" pitchFamily="34" charset="0"/>
                    </a:rPr>
                    <a:t>t</a:t>
                  </a:r>
                  <a:r>
                    <a:rPr lang="pt-BR" altLang="en-US" sz="2000" b="1" baseline="-25000" dirty="0" smtClean="0">
                      <a:latin typeface="Arial Rounded MT Bold" panose="020F0704030504030204" pitchFamily="34" charset="0"/>
                    </a:rPr>
                    <a:t>R</a:t>
                  </a:r>
                  <a:r>
                    <a:rPr lang="pt-BR" altLang="en-US" sz="2000" dirty="0" smtClean="0">
                      <a:latin typeface="Arial Rounded MT Bold" panose="020F0704030504030204" pitchFamily="34" charset="0"/>
                    </a:rPr>
                    <a:t>  </a:t>
                  </a:r>
                  <a:r>
                    <a:rPr lang="pt-BR" altLang="en-US" sz="2000" dirty="0">
                      <a:latin typeface="Arial Rounded MT Bold" panose="020F0704030504030204" pitchFamily="34" charset="0"/>
                    </a:rPr>
                    <a:t>atau  </a:t>
                  </a:r>
                  <a:r>
                    <a:rPr lang="pt-BR" altLang="en-US" sz="2000" b="1" i="1" dirty="0">
                      <a:latin typeface="Arial Rounded MT Bold" panose="020F0704030504030204" pitchFamily="34" charset="0"/>
                    </a:rPr>
                    <a:t>t</a:t>
                  </a:r>
                  <a:r>
                    <a:rPr lang="pt-BR" altLang="en-US" sz="2000" b="1" baseline="-25000" dirty="0">
                      <a:latin typeface="Arial Rounded MT Bold" panose="020F0704030504030204" pitchFamily="34" charset="0"/>
                    </a:rPr>
                    <a:t>R</a:t>
                  </a:r>
                  <a:r>
                    <a:rPr lang="pt-BR" altLang="en-US" sz="2000" b="1" dirty="0">
                      <a:latin typeface="Arial Rounded MT Bold" panose="020F0704030504030204" pitchFamily="34" charset="0"/>
                    </a:rPr>
                    <a:t> = </a:t>
                  </a:r>
                  <a14:m>
                    <m:oMath xmlns:m="http://schemas.openxmlformats.org/officeDocument/2006/math">
                      <m:f>
                        <m:fPr>
                          <m:ctrlPr>
                            <a:rPr lang="pt-BR" altLang="en-US" sz="2000" b="1" i="1">
                              <a:latin typeface="Cambria Math" panose="02040503050406030204" pitchFamily="18" charset="0"/>
                            </a:rPr>
                          </m:ctrlPr>
                        </m:fPr>
                        <m:num>
                          <m:r>
                            <a:rPr lang="en-US" altLang="en-US" sz="2000" b="1" i="1" smtClean="0">
                              <a:latin typeface="Cambria Math" panose="02040503050406030204" pitchFamily="18" charset="0"/>
                            </a:rPr>
                            <m:t>𝟒</m:t>
                          </m:r>
                        </m:num>
                        <m:den>
                          <m:r>
                            <a:rPr lang="en-US" altLang="en-US" sz="2000" b="1" i="1" smtClean="0">
                              <a:latin typeface="Cambria Math" panose="02040503050406030204" pitchFamily="18" charset="0"/>
                            </a:rPr>
                            <m:t>𝟓</m:t>
                          </m:r>
                        </m:den>
                      </m:f>
                    </m:oMath>
                  </a14:m>
                  <a:r>
                    <a:rPr lang="pt-BR" altLang="en-US" sz="2000" b="1" i="1" dirty="0">
                      <a:latin typeface="Arial Rounded MT Bold" panose="020F0704030504030204" pitchFamily="34" charset="0"/>
                    </a:rPr>
                    <a:t>t</a:t>
                  </a:r>
                  <a:r>
                    <a:rPr lang="pt-BR" altLang="en-US" sz="2000" b="1" baseline="-25000" dirty="0">
                      <a:latin typeface="Arial Rounded MT Bold" panose="020F0704030504030204" pitchFamily="34" charset="0"/>
                    </a:rPr>
                    <a:t>C</a:t>
                  </a:r>
                  <a:endParaRPr lang="fi-FI" altLang="en-US" sz="2000" dirty="0">
                    <a:cs typeface="+mn-lt"/>
                  </a:endParaRPr>
                </a:p>
              </p:txBody>
            </p:sp>
          </mc:Choice>
          <mc:Fallback>
            <p:sp>
              <p:nvSpPr>
                <p:cNvPr id="2" name="TextBox 4"/>
                <p:cNvSpPr txBox="1">
                  <a:spLocks noRot="1" noChangeAspect="1" noMove="1" noResize="1" noEditPoints="1" noAdjustHandles="1" noChangeArrowheads="1" noChangeShapeType="1" noTextEdit="1"/>
                </p:cNvSpPr>
                <p:nvPr/>
              </p:nvSpPr>
              <p:spPr>
                <a:xfrm>
                  <a:off x="2388870" y="1318260"/>
                  <a:ext cx="4348480" cy="847796"/>
                </a:xfrm>
                <a:prstGeom prst="rect">
                  <a:avLst/>
                </a:prstGeom>
                <a:blipFill>
                  <a:blip r:embed="rId2"/>
                  <a:stretch>
                    <a:fillRect l="-1401" t="-3597" b="-3597"/>
                  </a:stretch>
                </a:blipFill>
                <a:ln>
                  <a:noFill/>
                </a:ln>
                <a:extLst>
                  <a:ext uri="{909E8E84-426E-40DD-AFC4-6F175D3DCCD1}">
                    <a14:hiddenFill xmlns:a14="http://schemas.microsoft.com/office/drawing/2010/main">
                      <a:solidFill>
                        <a:schemeClr val="lt1"/>
                      </a:solidFill>
                    </a14:hiddenFill>
                  </a:ext>
                </a:extLst>
              </p:spPr>
              <p:txBody>
                <a:bodyPr/>
                <a:lstStyle/>
                <a:p>
                  <a:r>
                    <a:rPr lang="en-US">
                      <a:noFill/>
                    </a:rPr>
                    <a:t> </a:t>
                  </a:r>
                </a:p>
              </p:txBody>
            </p:sp>
          </mc:Fallback>
        </mc:AlternateContent>
      </p:grpSp>
      <p:grpSp>
        <p:nvGrpSpPr>
          <p:cNvPr id="13" name="Group 12"/>
          <p:cNvGrpSpPr/>
          <p:nvPr/>
        </p:nvGrpSpPr>
        <p:grpSpPr>
          <a:xfrm>
            <a:off x="2317115" y="2071481"/>
            <a:ext cx="4845685" cy="1165226"/>
            <a:chOff x="2317115" y="2016124"/>
            <a:chExt cx="4845685" cy="1165226"/>
          </a:xfrm>
        </p:grpSpPr>
        <p:sp>
          <p:nvSpPr>
            <p:cNvPr id="7" name="Rounded Rectangle 4"/>
            <p:cNvSpPr>
              <a:spLocks noChangeArrowheads="1"/>
            </p:cNvSpPr>
            <p:nvPr/>
          </p:nvSpPr>
          <p:spPr bwMode="auto">
            <a:xfrm>
              <a:off x="2317115" y="2016124"/>
              <a:ext cx="4845685" cy="1165226"/>
            </a:xfrm>
            <a:prstGeom prst="roundRect">
              <a:avLst>
                <a:gd name="adj" fmla="val 16667"/>
              </a:avLst>
            </a:prstGeom>
            <a:solidFill>
              <a:schemeClr val="accent5">
                <a:lumMod val="20000"/>
                <a:lumOff val="80000"/>
              </a:schemeClr>
            </a:solidFill>
            <a:ln w="9525" algn="ctr">
              <a:noFill/>
              <a:round/>
            </a:ln>
          </p:spPr>
          <p:txBody>
            <a:bodyPr/>
            <a:lstStyle>
              <a:lvl1pPr>
                <a:spcBef>
                  <a:spcPct val="20000"/>
                </a:spcBef>
                <a:buChar char="•"/>
                <a:defRPr sz="3200">
                  <a:solidFill>
                    <a:schemeClr val="tx1"/>
                  </a:solidFill>
                  <a:latin typeface="Arial" panose="020B0604020202090204" pitchFamily="34" charset="0"/>
                  <a:cs typeface="Arial" panose="020B0604020202090204" pitchFamily="34" charset="0"/>
                </a:defRPr>
              </a:lvl1pPr>
              <a:lvl2pPr marL="742950" indent="-285750">
                <a:spcBef>
                  <a:spcPct val="20000"/>
                </a:spcBef>
                <a:buChar char="–"/>
                <a:defRPr sz="2800">
                  <a:solidFill>
                    <a:schemeClr val="tx1"/>
                  </a:solidFill>
                  <a:latin typeface="Arial" panose="020B0604020202090204" pitchFamily="34" charset="0"/>
                  <a:cs typeface="Arial" panose="020B0604020202090204" pitchFamily="34" charset="0"/>
                </a:defRPr>
              </a:lvl2pPr>
              <a:lvl3pPr marL="1143000" indent="-228600">
                <a:spcBef>
                  <a:spcPct val="20000"/>
                </a:spcBef>
                <a:buChar char="•"/>
                <a:defRPr sz="2400">
                  <a:solidFill>
                    <a:schemeClr val="tx1"/>
                  </a:solidFill>
                  <a:latin typeface="Arial" panose="020B0604020202090204" pitchFamily="34" charset="0"/>
                  <a:cs typeface="Arial" panose="020B0604020202090204" pitchFamily="34" charset="0"/>
                </a:defRPr>
              </a:lvl3pPr>
              <a:lvl4pPr marL="1600200" indent="-228600">
                <a:spcBef>
                  <a:spcPct val="20000"/>
                </a:spcBef>
                <a:buChar char="–"/>
                <a:defRPr sz="2000">
                  <a:solidFill>
                    <a:schemeClr val="tx1"/>
                  </a:solidFill>
                  <a:latin typeface="Arial" panose="020B0604020202090204" pitchFamily="34" charset="0"/>
                  <a:cs typeface="Arial" panose="020B0604020202090204" pitchFamily="34" charset="0"/>
                </a:defRPr>
              </a:lvl4pPr>
              <a:lvl5pPr marL="2057400" indent="-228600">
                <a:spcBef>
                  <a:spcPct val="20000"/>
                </a:spcBef>
                <a:buChar char="»"/>
                <a:defRPr sz="2000">
                  <a:solidFill>
                    <a:schemeClr val="tx1"/>
                  </a:solidFill>
                  <a:latin typeface="Arial" panose="020B0604020202090204" pitchFamily="34" charset="0"/>
                  <a:cs typeface="Arial" panose="020B060402020209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defRPr/>
              </a:pPr>
              <a:endParaRPr kumimoji="0" lang="en-US" altLang="en-US" sz="1800" b="0" i="0" u="none" strike="noStrike" kern="1200" cap="none" spc="0" normalizeH="0" baseline="0" noProof="0">
                <a:ln>
                  <a:noFill/>
                </a:ln>
                <a:solidFill>
                  <a:schemeClr val="tx1"/>
                </a:solidFill>
                <a:effectLst/>
                <a:uLnTx/>
                <a:uFillTx/>
                <a:latin typeface="Arial" panose="020B0604020202090204" pitchFamily="34" charset="0"/>
                <a:ea typeface="+mn-ea"/>
                <a:cs typeface="Arial" panose="020B0604020202090204" pitchFamily="34" charset="0"/>
              </a:endParaRPr>
            </a:p>
          </p:txBody>
        </p:sp>
        <mc:AlternateContent xmlns:mc="http://schemas.openxmlformats.org/markup-compatibility/2006">
          <mc:Choice xmlns:a14="http://schemas.microsoft.com/office/drawing/2010/main" Requires="a14">
            <p:sp>
              <p:nvSpPr>
                <p:cNvPr id="5" name="TextBox 4"/>
                <p:cNvSpPr txBox="1"/>
                <p:nvPr/>
              </p:nvSpPr>
              <p:spPr>
                <a:xfrm>
                  <a:off x="2388870" y="2124022"/>
                  <a:ext cx="4697730" cy="990656"/>
                </a:xfrm>
                <a:prstGeom prst="rect">
                  <a:avLst/>
                </a:prstGeom>
                <a:noFill/>
                <a:ln>
                  <a:noFill/>
                </a:ln>
                <a:extLst>
                  <a:ext uri="{909E8E84-426E-40DD-AFC4-6F175D3DCCD1}">
                    <a14:hiddenFill>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wrap="square">
                  <a:spAutoFit/>
                </a:bodyPr>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r>
                    <a:rPr lang="en-US" altLang="en-US" sz="2000" dirty="0" smtClean="0">
                      <a:latin typeface="Arial Rounded MT Bold" panose="020F0704030504030204" pitchFamily="34" charset="0"/>
                    </a:rPr>
                    <a:t>2. </a:t>
                  </a:r>
                  <a:r>
                    <a:rPr lang="en-US" altLang="en-US" sz="2000" i="1" dirty="0">
                      <a:latin typeface="Arial Rounded MT Bold" panose="020F0704030504030204" pitchFamily="34" charset="0"/>
                    </a:rPr>
                    <a:t>t</a:t>
                  </a:r>
                  <a:r>
                    <a:rPr lang="en-US" altLang="en-US" sz="2000" baseline="-25000" dirty="0">
                      <a:latin typeface="Arial Rounded MT Bold" panose="020F0704030504030204" pitchFamily="34" charset="0"/>
                    </a:rPr>
                    <a:t>C</a:t>
                  </a:r>
                  <a:r>
                    <a:rPr lang="en-US" altLang="en-US" sz="2000" dirty="0">
                      <a:latin typeface="Arial Rounded MT Bold" panose="020F0704030504030204" pitchFamily="34" charset="0"/>
                    </a:rPr>
                    <a:t> = </a:t>
                  </a:r>
                  <a14:m>
                    <m:oMath xmlns:m="http://schemas.openxmlformats.org/officeDocument/2006/math">
                      <m:f>
                        <m:fPr>
                          <m:ctrlPr>
                            <a:rPr lang="pt-BR" altLang="en-US" sz="2000" b="1" i="1">
                              <a:latin typeface="Cambria Math" panose="02040503050406030204" pitchFamily="18" charset="0"/>
                            </a:rPr>
                          </m:ctrlPr>
                        </m:fPr>
                        <m:num>
                          <m:r>
                            <a:rPr lang="en-US" altLang="en-US" sz="2000" b="1" i="1">
                              <a:latin typeface="Cambria Math" panose="02040503050406030204" pitchFamily="18" charset="0"/>
                            </a:rPr>
                            <m:t>𝟓</m:t>
                          </m:r>
                        </m:num>
                        <m:den>
                          <m:r>
                            <a:rPr lang="en-US" altLang="en-US" sz="2000" b="1" i="1" smtClean="0">
                              <a:latin typeface="Cambria Math" panose="02040503050406030204" pitchFamily="18" charset="0"/>
                            </a:rPr>
                            <m:t>𝟗</m:t>
                          </m:r>
                        </m:den>
                      </m:f>
                    </m:oMath>
                  </a14:m>
                  <a:r>
                    <a:rPr lang="en-US" altLang="en-US" sz="2000" dirty="0" smtClean="0">
                      <a:latin typeface="Arial Rounded MT Bold" panose="020F0704030504030204" pitchFamily="34" charset="0"/>
                    </a:rPr>
                    <a:t>(</a:t>
                  </a:r>
                  <a:r>
                    <a:rPr lang="en-US" altLang="en-US" sz="2000" i="1" dirty="0" smtClean="0">
                      <a:latin typeface="Arial Rounded MT Bold" panose="020F0704030504030204" pitchFamily="34" charset="0"/>
                    </a:rPr>
                    <a:t>t</a:t>
                  </a:r>
                  <a:r>
                    <a:rPr lang="en-US" altLang="en-US" sz="2000" baseline="-25000" dirty="0" smtClean="0">
                      <a:latin typeface="Arial Rounded MT Bold" panose="020F0704030504030204" pitchFamily="34" charset="0"/>
                    </a:rPr>
                    <a:t>F</a:t>
                  </a:r>
                  <a:r>
                    <a:rPr lang="en-US" altLang="en-US" sz="2000" dirty="0" smtClean="0">
                      <a:latin typeface="Arial Rounded MT Bold" panose="020F0704030504030204" pitchFamily="34" charset="0"/>
                    </a:rPr>
                    <a:t> </a:t>
                  </a:r>
                  <a:r>
                    <a:rPr lang="en-US" altLang="en-US" sz="2000" dirty="0">
                      <a:latin typeface="Arial Rounded MT Bold" panose="020F0704030504030204" pitchFamily="34" charset="0"/>
                    </a:rPr>
                    <a:t>– 32)  =  5 : 9</a:t>
                  </a:r>
                  <a:endParaRPr lang="id-ID" altLang="en-US" sz="2000" dirty="0">
                    <a:latin typeface="Arial Rounded MT Bold" panose="020F0704030504030204" pitchFamily="34" charset="0"/>
                  </a:endParaRPr>
                </a:p>
                <a:p>
                  <a:pPr marL="0" lvl="0" indent="0">
                    <a:spcBef>
                      <a:spcPct val="0"/>
                    </a:spcBef>
                    <a:buNone/>
                  </a:pPr>
                  <a:r>
                    <a:rPr lang="en-US" altLang="en-US" sz="2000" b="1" dirty="0">
                      <a:latin typeface="Arial Rounded MT Bold" panose="020F0704030504030204" pitchFamily="34" charset="0"/>
                    </a:rPr>
                    <a:t>     </a:t>
                  </a:r>
                  <a:r>
                    <a:rPr lang="en-US" altLang="en-US" sz="2000" b="1" i="1" dirty="0">
                      <a:latin typeface="Arial Rounded MT Bold" panose="020F0704030504030204" pitchFamily="34" charset="0"/>
                    </a:rPr>
                    <a:t>t</a:t>
                  </a:r>
                  <a:r>
                    <a:rPr lang="en-US" altLang="en-US" sz="2000" b="1" baseline="-25000" dirty="0">
                      <a:latin typeface="Arial Rounded MT Bold" panose="020F0704030504030204" pitchFamily="34" charset="0"/>
                    </a:rPr>
                    <a:t>C  </a:t>
                  </a:r>
                  <a:r>
                    <a:rPr lang="en-US" altLang="en-US" sz="2000" b="1" dirty="0">
                      <a:latin typeface="Arial Rounded MT Bold" panose="020F0704030504030204" pitchFamily="34" charset="0"/>
                    </a:rPr>
                    <a:t> = </a:t>
                  </a:r>
                  <a14:m>
                    <m:oMath xmlns:m="http://schemas.openxmlformats.org/officeDocument/2006/math">
                      <m:f>
                        <m:fPr>
                          <m:ctrlPr>
                            <a:rPr lang="pt-BR" altLang="en-US" sz="2000" b="1" i="1">
                              <a:latin typeface="Cambria Math" panose="02040503050406030204" pitchFamily="18" charset="0"/>
                            </a:rPr>
                          </m:ctrlPr>
                        </m:fPr>
                        <m:num>
                          <m:r>
                            <a:rPr lang="en-US" altLang="en-US" sz="2000" b="1" i="1">
                              <a:latin typeface="Cambria Math" panose="02040503050406030204" pitchFamily="18" charset="0"/>
                            </a:rPr>
                            <m:t>𝟓</m:t>
                          </m:r>
                        </m:num>
                        <m:den>
                          <m:r>
                            <a:rPr lang="en-US" altLang="en-US" sz="2000" b="1" i="1" smtClean="0">
                              <a:latin typeface="Cambria Math" panose="02040503050406030204" pitchFamily="18" charset="0"/>
                            </a:rPr>
                            <m:t>𝟗</m:t>
                          </m:r>
                        </m:den>
                      </m:f>
                      <m:r>
                        <a:rPr lang="en-US" altLang="en-US" sz="2000" b="1" i="1">
                          <a:latin typeface="Cambria Math" panose="02040503050406030204" pitchFamily="18" charset="0"/>
                        </a:rPr>
                        <m:t> </m:t>
                      </m:r>
                    </m:oMath>
                  </a14:m>
                  <a:r>
                    <a:rPr lang="en-US" altLang="en-US" sz="2000" b="1" dirty="0">
                      <a:latin typeface="Arial Rounded MT Bold" panose="020F0704030504030204" pitchFamily="34" charset="0"/>
                    </a:rPr>
                    <a:t>(</a:t>
                  </a:r>
                  <a:r>
                    <a:rPr lang="en-US" altLang="en-US" sz="2000" b="1" i="1" dirty="0">
                      <a:latin typeface="Arial Rounded MT Bold" panose="020F0704030504030204" pitchFamily="34" charset="0"/>
                    </a:rPr>
                    <a:t>t</a:t>
                  </a:r>
                  <a:r>
                    <a:rPr lang="en-US" altLang="en-US" sz="2000" b="1" baseline="-25000" dirty="0">
                      <a:latin typeface="Arial Rounded MT Bold" panose="020F0704030504030204" pitchFamily="34" charset="0"/>
                    </a:rPr>
                    <a:t>F</a:t>
                  </a:r>
                  <a:r>
                    <a:rPr lang="en-US" altLang="en-US" sz="2000" b="1" dirty="0">
                      <a:latin typeface="Arial Rounded MT Bold" panose="020F0704030504030204" pitchFamily="34" charset="0"/>
                    </a:rPr>
                    <a:t> – 32)</a:t>
                  </a:r>
                  <a:r>
                    <a:rPr lang="en-US" altLang="en-US" sz="2000" dirty="0">
                      <a:latin typeface="Arial Rounded MT Bold" panose="020F0704030504030204" pitchFamily="34" charset="0"/>
                    </a:rPr>
                    <a:t>  atau  </a:t>
                  </a:r>
                  <a:r>
                    <a:rPr lang="en-US" altLang="en-US" sz="2000" b="1" i="1" dirty="0">
                      <a:latin typeface="Arial Rounded MT Bold" panose="020F0704030504030204" pitchFamily="34" charset="0"/>
                    </a:rPr>
                    <a:t>t</a:t>
                  </a:r>
                  <a:r>
                    <a:rPr lang="en-US" altLang="en-US" sz="2000" b="1" baseline="-25000" dirty="0">
                      <a:latin typeface="Arial Rounded MT Bold" panose="020F0704030504030204" pitchFamily="34" charset="0"/>
                    </a:rPr>
                    <a:t>F </a:t>
                  </a:r>
                  <a:r>
                    <a:rPr lang="en-US" altLang="en-US" sz="2000" b="1" dirty="0">
                      <a:latin typeface="Arial Rounded MT Bold" panose="020F0704030504030204" pitchFamily="34" charset="0"/>
                    </a:rPr>
                    <a:t>  = </a:t>
                  </a:r>
                  <a14:m>
                    <m:oMath xmlns:m="http://schemas.openxmlformats.org/officeDocument/2006/math">
                      <m:f>
                        <m:fPr>
                          <m:ctrlPr>
                            <a:rPr lang="pt-BR" altLang="en-US" sz="2000" b="1" i="1">
                              <a:latin typeface="Cambria Math" panose="02040503050406030204" pitchFamily="18" charset="0"/>
                            </a:rPr>
                          </m:ctrlPr>
                        </m:fPr>
                        <m:num>
                          <m:r>
                            <a:rPr lang="en-US" altLang="en-US" sz="2000" b="1" i="1" smtClean="0">
                              <a:latin typeface="Cambria Math" panose="02040503050406030204" pitchFamily="18" charset="0"/>
                            </a:rPr>
                            <m:t>𝟗</m:t>
                          </m:r>
                        </m:num>
                        <m:den>
                          <m:r>
                            <a:rPr lang="en-US" altLang="en-US" sz="2000" b="1" i="1" smtClean="0">
                              <a:latin typeface="Cambria Math" panose="02040503050406030204" pitchFamily="18" charset="0"/>
                            </a:rPr>
                            <m:t>𝟓</m:t>
                          </m:r>
                        </m:den>
                      </m:f>
                    </m:oMath>
                  </a14:m>
                  <a:r>
                    <a:rPr lang="en-US" altLang="en-US" sz="2000" b="1" dirty="0" smtClean="0">
                      <a:latin typeface="Arial Rounded MT Bold" panose="020F0704030504030204" pitchFamily="34" charset="0"/>
                    </a:rPr>
                    <a:t>(</a:t>
                  </a:r>
                  <a:r>
                    <a:rPr lang="en-US" altLang="en-US" sz="2000" b="1" i="1" dirty="0">
                      <a:latin typeface="Arial Rounded MT Bold" panose="020F0704030504030204" pitchFamily="34" charset="0"/>
                    </a:rPr>
                    <a:t>t</a:t>
                  </a:r>
                  <a:r>
                    <a:rPr lang="en-US" altLang="en-US" sz="2000" b="1" baseline="-25000" dirty="0">
                      <a:latin typeface="Arial Rounded MT Bold" panose="020F0704030504030204" pitchFamily="34" charset="0"/>
                    </a:rPr>
                    <a:t>C</a:t>
                  </a:r>
                  <a:r>
                    <a:rPr lang="en-US" altLang="en-US" sz="2000" b="1" dirty="0">
                      <a:latin typeface="Arial Rounded MT Bold" panose="020F0704030504030204" pitchFamily="34" charset="0"/>
                    </a:rPr>
                    <a:t> + 32)</a:t>
                  </a:r>
                  <a:endParaRPr lang="fi-FI" altLang="en-US" sz="2000" dirty="0">
                    <a:cs typeface="+mn-lt"/>
                  </a:endParaRPr>
                </a:p>
              </p:txBody>
            </p:sp>
          </mc:Choice>
          <mc:Fallback>
            <p:sp>
              <p:nvSpPr>
                <p:cNvPr id="5" name="TextBox 4"/>
                <p:cNvSpPr txBox="1">
                  <a:spLocks noRot="1" noChangeAspect="1" noMove="1" noResize="1" noEditPoints="1" noAdjustHandles="1" noChangeArrowheads="1" noChangeShapeType="1" noTextEdit="1"/>
                </p:cNvSpPr>
                <p:nvPr/>
              </p:nvSpPr>
              <p:spPr>
                <a:xfrm>
                  <a:off x="2388870" y="2124022"/>
                  <a:ext cx="4697730" cy="990656"/>
                </a:xfrm>
                <a:prstGeom prst="rect">
                  <a:avLst/>
                </a:prstGeom>
                <a:blipFill>
                  <a:blip r:embed="rId3"/>
                  <a:stretch>
                    <a:fillRect l="-1427" b="-3086"/>
                  </a:stretch>
                </a:blipFill>
                <a:ln>
                  <a:noFill/>
                </a:ln>
                <a:extLst>
                  <a:ext uri="{909E8E84-426E-40DD-AFC4-6F175D3DCCD1}">
                    <a14:hiddenFill xmlns:a14="http://schemas.microsoft.com/office/drawing/2010/main">
                      <a:solidFill>
                        <a:schemeClr val="lt1"/>
                      </a:solidFill>
                    </a14:hiddenFill>
                  </a:ext>
                </a:extLst>
              </p:spPr>
              <p:txBody>
                <a:bodyPr/>
                <a:lstStyle/>
                <a:p>
                  <a:r>
                    <a:rPr lang="en-US">
                      <a:noFill/>
                    </a:rPr>
                    <a:t> </a:t>
                  </a:r>
                </a:p>
              </p:txBody>
            </p:sp>
          </mc:Fallback>
        </mc:AlternateContent>
      </p:grpSp>
      <p:grpSp>
        <p:nvGrpSpPr>
          <p:cNvPr id="9" name="Group 8"/>
          <p:cNvGrpSpPr/>
          <p:nvPr/>
        </p:nvGrpSpPr>
        <p:grpSpPr>
          <a:xfrm>
            <a:off x="2317115" y="3409950"/>
            <a:ext cx="5150485" cy="990600"/>
            <a:chOff x="2317115" y="2786380"/>
            <a:chExt cx="5150485" cy="990600"/>
          </a:xfrm>
        </p:grpSpPr>
        <p:sp>
          <p:nvSpPr>
            <p:cNvPr id="8" name="Rounded Rectangle 4"/>
            <p:cNvSpPr>
              <a:spLocks noChangeArrowheads="1"/>
            </p:cNvSpPr>
            <p:nvPr/>
          </p:nvSpPr>
          <p:spPr bwMode="auto">
            <a:xfrm>
              <a:off x="2317115" y="2786380"/>
              <a:ext cx="4845685" cy="990600"/>
            </a:xfrm>
            <a:prstGeom prst="roundRect">
              <a:avLst>
                <a:gd name="adj" fmla="val 16667"/>
              </a:avLst>
            </a:prstGeom>
            <a:solidFill>
              <a:schemeClr val="accent5">
                <a:lumMod val="20000"/>
                <a:lumOff val="80000"/>
              </a:schemeClr>
            </a:solidFill>
            <a:ln w="9525" algn="ctr">
              <a:noFill/>
              <a:round/>
            </a:ln>
          </p:spPr>
          <p:txBody>
            <a:bodyPr/>
            <a:lstStyle>
              <a:lvl1pPr>
                <a:spcBef>
                  <a:spcPct val="20000"/>
                </a:spcBef>
                <a:buChar char="•"/>
                <a:defRPr sz="3200">
                  <a:solidFill>
                    <a:schemeClr val="tx1"/>
                  </a:solidFill>
                  <a:latin typeface="Arial" panose="020B0604020202090204" pitchFamily="34" charset="0"/>
                  <a:cs typeface="Arial" panose="020B0604020202090204" pitchFamily="34" charset="0"/>
                </a:defRPr>
              </a:lvl1pPr>
              <a:lvl2pPr marL="742950" indent="-285750">
                <a:spcBef>
                  <a:spcPct val="20000"/>
                </a:spcBef>
                <a:buChar char="–"/>
                <a:defRPr sz="2800">
                  <a:solidFill>
                    <a:schemeClr val="tx1"/>
                  </a:solidFill>
                  <a:latin typeface="Arial" panose="020B0604020202090204" pitchFamily="34" charset="0"/>
                  <a:cs typeface="Arial" panose="020B0604020202090204" pitchFamily="34" charset="0"/>
                </a:defRPr>
              </a:lvl2pPr>
              <a:lvl3pPr marL="1143000" indent="-228600">
                <a:spcBef>
                  <a:spcPct val="20000"/>
                </a:spcBef>
                <a:buChar char="•"/>
                <a:defRPr sz="2400">
                  <a:solidFill>
                    <a:schemeClr val="tx1"/>
                  </a:solidFill>
                  <a:latin typeface="Arial" panose="020B0604020202090204" pitchFamily="34" charset="0"/>
                  <a:cs typeface="Arial" panose="020B0604020202090204" pitchFamily="34" charset="0"/>
                </a:defRPr>
              </a:lvl3pPr>
              <a:lvl4pPr marL="1600200" indent="-228600">
                <a:spcBef>
                  <a:spcPct val="20000"/>
                </a:spcBef>
                <a:buChar char="–"/>
                <a:defRPr sz="2000">
                  <a:solidFill>
                    <a:schemeClr val="tx1"/>
                  </a:solidFill>
                  <a:latin typeface="Arial" panose="020B0604020202090204" pitchFamily="34" charset="0"/>
                  <a:cs typeface="Arial" panose="020B0604020202090204" pitchFamily="34" charset="0"/>
                </a:defRPr>
              </a:lvl4pPr>
              <a:lvl5pPr marL="2057400" indent="-228600">
                <a:spcBef>
                  <a:spcPct val="20000"/>
                </a:spcBef>
                <a:buChar char="»"/>
                <a:defRPr sz="2000">
                  <a:solidFill>
                    <a:schemeClr val="tx1"/>
                  </a:solidFill>
                  <a:latin typeface="Arial" panose="020B0604020202090204" pitchFamily="34" charset="0"/>
                  <a:cs typeface="Arial" panose="020B060402020209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defRPr/>
              </a:pPr>
              <a:endParaRPr kumimoji="0" lang="en-US" altLang="en-US" sz="1800" b="0" i="0" u="none" strike="noStrike" kern="1200" cap="none" spc="0" normalizeH="0" baseline="0" noProof="0">
                <a:ln>
                  <a:noFill/>
                </a:ln>
                <a:solidFill>
                  <a:schemeClr val="tx1"/>
                </a:solidFill>
                <a:effectLst/>
                <a:uLnTx/>
                <a:uFillTx/>
                <a:latin typeface="Arial" panose="020B0604020202090204" pitchFamily="34" charset="0"/>
                <a:ea typeface="+mn-ea"/>
                <a:cs typeface="Arial" panose="020B0604020202090204" pitchFamily="34" charset="0"/>
              </a:endParaRPr>
            </a:p>
          </p:txBody>
        </p:sp>
        <mc:AlternateContent xmlns:mc="http://schemas.openxmlformats.org/markup-compatibility/2006">
          <mc:Choice xmlns:a14="http://schemas.microsoft.com/office/drawing/2010/main" Requires="a14">
            <p:sp>
              <p:nvSpPr>
                <p:cNvPr id="6" name="TextBox 4"/>
                <p:cNvSpPr txBox="1"/>
                <p:nvPr/>
              </p:nvSpPr>
              <p:spPr>
                <a:xfrm>
                  <a:off x="2388870" y="2857500"/>
                  <a:ext cx="5078730" cy="843885"/>
                </a:xfrm>
                <a:prstGeom prst="rect">
                  <a:avLst/>
                </a:prstGeom>
                <a:noFill/>
                <a:ln>
                  <a:noFill/>
                </a:ln>
                <a:extLst>
                  <a:ext uri="{909E8E84-426E-40DD-AFC4-6F175D3DCCD1}">
                    <a14:hiddenFill>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wrap="square">
                  <a:spAutoFit/>
                </a:bodyPr>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l">
                    <a:spcBef>
                      <a:spcPct val="0"/>
                    </a:spcBef>
                    <a:buNone/>
                  </a:pPr>
                  <a:r>
                    <a:rPr lang="en-US" altLang="en-US" sz="2000" dirty="0" smtClean="0">
                      <a:latin typeface="Arial Rounded MT Bold" panose="020F0704030504030204" pitchFamily="34" charset="0"/>
                    </a:rPr>
                    <a:t>3. </a:t>
                  </a:r>
                  <a:r>
                    <a:rPr lang="en-US" altLang="en-US" sz="2000" i="1" dirty="0" err="1">
                      <a:latin typeface="Arial Rounded MT Bold" panose="020F0704030504030204" pitchFamily="34" charset="0"/>
                    </a:rPr>
                    <a:t>t</a:t>
                  </a:r>
                  <a:r>
                    <a:rPr lang="en-US" altLang="en-US" sz="2000" baseline="-25000" dirty="0" err="1">
                      <a:latin typeface="Arial Rounded MT Bold" panose="020F0704030504030204" pitchFamily="34" charset="0"/>
                    </a:rPr>
                    <a:t>R</a:t>
                  </a:r>
                  <a:r>
                    <a:rPr lang="en-US" altLang="en-US" sz="2000" baseline="-25000" dirty="0">
                      <a:latin typeface="Arial Rounded MT Bold" panose="020F0704030504030204" pitchFamily="34" charset="0"/>
                    </a:rPr>
                    <a:t> </a:t>
                  </a:r>
                  <a:r>
                    <a:rPr lang="en-US" altLang="en-US" sz="2000" dirty="0">
                      <a:latin typeface="Arial Rounded MT Bold" panose="020F0704030504030204" pitchFamily="34" charset="0"/>
                    </a:rPr>
                    <a:t> </a:t>
                  </a:r>
                  <a:r>
                    <a:rPr lang="en-US" altLang="en-US" sz="2000" dirty="0" smtClean="0">
                      <a:latin typeface="Arial Rounded MT Bold" panose="020F0704030504030204" pitchFamily="34" charset="0"/>
                    </a:rPr>
                    <a:t>: </a:t>
                  </a:r>
                  <a:r>
                    <a:rPr lang="en-US" altLang="en-US" sz="2000" dirty="0">
                      <a:latin typeface="Arial Rounded MT Bold" panose="020F0704030504030204" pitchFamily="34" charset="0"/>
                    </a:rPr>
                    <a:t>(</a:t>
                  </a:r>
                  <a:r>
                    <a:rPr lang="en-US" altLang="en-US" sz="2000" i="1" dirty="0">
                      <a:latin typeface="Arial Rounded MT Bold" panose="020F0704030504030204" pitchFamily="34" charset="0"/>
                    </a:rPr>
                    <a:t>t</a:t>
                  </a:r>
                  <a:r>
                    <a:rPr lang="en-US" altLang="en-US" sz="2000" baseline="-25000" dirty="0">
                      <a:latin typeface="Arial Rounded MT Bold" panose="020F0704030504030204" pitchFamily="34" charset="0"/>
                    </a:rPr>
                    <a:t>F</a:t>
                  </a:r>
                  <a:r>
                    <a:rPr lang="en-US" altLang="en-US" sz="2000" dirty="0">
                      <a:latin typeface="Arial Rounded MT Bold" panose="020F0704030504030204" pitchFamily="34" charset="0"/>
                    </a:rPr>
                    <a:t> – 32) = 4 : 9</a:t>
                  </a:r>
                  <a:endParaRPr lang="id-ID" altLang="en-US" sz="2000" dirty="0">
                    <a:latin typeface="Arial Rounded MT Bold" panose="020F0704030504030204" pitchFamily="34" charset="0"/>
                  </a:endParaRPr>
                </a:p>
                <a:p>
                  <a:pPr marL="0" lvl="0" indent="0">
                    <a:spcBef>
                      <a:spcPct val="0"/>
                    </a:spcBef>
                    <a:buNone/>
                  </a:pPr>
                  <a:r>
                    <a:rPr lang="en-US" altLang="en-US" sz="2000" dirty="0">
                      <a:latin typeface="Arial Rounded MT Bold" panose="020F0704030504030204" pitchFamily="34" charset="0"/>
                    </a:rPr>
                    <a:t>      </a:t>
                  </a:r>
                  <a:r>
                    <a:rPr lang="en-US" altLang="en-US" sz="2000" i="1" dirty="0">
                      <a:latin typeface="Arial Rounded MT Bold" panose="020F0704030504030204" pitchFamily="34" charset="0"/>
                    </a:rPr>
                    <a:t>t</a:t>
                  </a:r>
                  <a:r>
                    <a:rPr lang="en-US" altLang="en-US" sz="2000" baseline="-25000" dirty="0">
                      <a:latin typeface="Arial Rounded MT Bold" panose="020F0704030504030204" pitchFamily="34" charset="0"/>
                    </a:rPr>
                    <a:t>R</a:t>
                  </a:r>
                  <a:r>
                    <a:rPr lang="en-US" altLang="en-US" sz="2000" dirty="0">
                      <a:latin typeface="Arial Rounded MT Bold" panose="020F0704030504030204" pitchFamily="34" charset="0"/>
                    </a:rPr>
                    <a:t>  = </a:t>
                  </a:r>
                  <a14:m>
                    <m:oMath xmlns:m="http://schemas.openxmlformats.org/officeDocument/2006/math">
                      <m:f>
                        <m:fPr>
                          <m:ctrlPr>
                            <a:rPr lang="pt-BR" altLang="en-US" sz="2000" b="1" i="1">
                              <a:latin typeface="Cambria Math" panose="02040503050406030204" pitchFamily="18" charset="0"/>
                            </a:rPr>
                          </m:ctrlPr>
                        </m:fPr>
                        <m:num>
                          <m:r>
                            <a:rPr lang="en-US" altLang="en-US" sz="2000" b="1" i="1" smtClean="0">
                              <a:latin typeface="Cambria Math" panose="02040503050406030204" pitchFamily="18" charset="0"/>
                            </a:rPr>
                            <m:t>𝟒</m:t>
                          </m:r>
                        </m:num>
                        <m:den>
                          <m:r>
                            <a:rPr lang="en-US" altLang="en-US" sz="2000" b="1" i="1" smtClean="0">
                              <a:latin typeface="Cambria Math" panose="02040503050406030204" pitchFamily="18" charset="0"/>
                            </a:rPr>
                            <m:t>𝟗</m:t>
                          </m:r>
                        </m:den>
                      </m:f>
                    </m:oMath>
                  </a14:m>
                  <a:r>
                    <a:rPr lang="en-US" altLang="en-US" sz="2000" dirty="0" smtClean="0">
                      <a:latin typeface="Arial Rounded MT Bold" panose="020F0704030504030204" pitchFamily="34" charset="0"/>
                    </a:rPr>
                    <a:t>(</a:t>
                  </a:r>
                  <a:r>
                    <a:rPr lang="en-US" altLang="en-US" sz="2000" i="1" dirty="0">
                      <a:latin typeface="Arial Rounded MT Bold" panose="020F0704030504030204" pitchFamily="34" charset="0"/>
                    </a:rPr>
                    <a:t>t</a:t>
                  </a:r>
                  <a:r>
                    <a:rPr lang="en-US" altLang="en-US" sz="2000" baseline="-25000" dirty="0">
                      <a:latin typeface="Arial Rounded MT Bold" panose="020F0704030504030204" pitchFamily="34" charset="0"/>
                    </a:rPr>
                    <a:t>F</a:t>
                  </a:r>
                  <a:r>
                    <a:rPr lang="en-US" altLang="en-US" sz="2000" dirty="0">
                      <a:latin typeface="Arial Rounded MT Bold" panose="020F0704030504030204" pitchFamily="34" charset="0"/>
                    </a:rPr>
                    <a:t> – 32 )  atau  </a:t>
                  </a:r>
                  <a:r>
                    <a:rPr lang="en-US" altLang="en-US" sz="2000" i="1" dirty="0">
                      <a:latin typeface="Arial Rounded MT Bold" panose="020F0704030504030204" pitchFamily="34" charset="0"/>
                    </a:rPr>
                    <a:t>t</a:t>
                  </a:r>
                  <a:r>
                    <a:rPr lang="en-US" altLang="en-US" sz="2000" baseline="-25000" dirty="0">
                      <a:latin typeface="Arial Rounded MT Bold" panose="020F0704030504030204" pitchFamily="34" charset="0"/>
                    </a:rPr>
                    <a:t>F</a:t>
                  </a:r>
                  <a:r>
                    <a:rPr lang="en-US" altLang="en-US" sz="2000" dirty="0">
                      <a:latin typeface="Arial Rounded MT Bold" panose="020F0704030504030204" pitchFamily="34" charset="0"/>
                    </a:rPr>
                    <a:t>  = </a:t>
                  </a:r>
                  <a14:m>
                    <m:oMath xmlns:m="http://schemas.openxmlformats.org/officeDocument/2006/math">
                      <m:f>
                        <m:fPr>
                          <m:ctrlPr>
                            <a:rPr lang="pt-BR" altLang="en-US" sz="2000" b="1" i="1">
                              <a:latin typeface="Cambria Math" panose="02040503050406030204" pitchFamily="18" charset="0"/>
                            </a:rPr>
                          </m:ctrlPr>
                        </m:fPr>
                        <m:num>
                          <m:r>
                            <a:rPr lang="en-US" altLang="en-US" sz="2000" b="1" i="1" smtClean="0">
                              <a:latin typeface="Cambria Math" panose="02040503050406030204" pitchFamily="18" charset="0"/>
                            </a:rPr>
                            <m:t>𝟗</m:t>
                          </m:r>
                        </m:num>
                        <m:den>
                          <m:r>
                            <a:rPr lang="en-US" altLang="en-US" sz="2000" b="1" i="1">
                              <a:latin typeface="Cambria Math" panose="02040503050406030204" pitchFamily="18" charset="0"/>
                            </a:rPr>
                            <m:t>𝟒</m:t>
                          </m:r>
                        </m:den>
                      </m:f>
                    </m:oMath>
                  </a14:m>
                  <a:r>
                    <a:rPr lang="en-US" altLang="en-US" sz="2000" dirty="0" smtClean="0">
                      <a:latin typeface="Arial Rounded MT Bold" panose="020F0704030504030204" pitchFamily="34" charset="0"/>
                    </a:rPr>
                    <a:t>(</a:t>
                  </a:r>
                  <a:r>
                    <a:rPr lang="en-US" altLang="en-US" sz="2000" i="1" dirty="0">
                      <a:latin typeface="Arial Rounded MT Bold" panose="020F0704030504030204" pitchFamily="34" charset="0"/>
                    </a:rPr>
                    <a:t>t</a:t>
                  </a:r>
                  <a:r>
                    <a:rPr lang="en-US" altLang="en-US" sz="2000" baseline="-25000" dirty="0">
                      <a:latin typeface="Arial Rounded MT Bold" panose="020F0704030504030204" pitchFamily="34" charset="0"/>
                    </a:rPr>
                    <a:t>R </a:t>
                  </a:r>
                  <a:r>
                    <a:rPr lang="en-US" altLang="en-US" sz="2000" dirty="0">
                      <a:latin typeface="Arial Rounded MT Bold" panose="020F0704030504030204" pitchFamily="34" charset="0"/>
                    </a:rPr>
                    <a:t> + 32)</a:t>
                  </a:r>
                  <a:endParaRPr lang="fi-FI" altLang="en-US" sz="2000" dirty="0">
                    <a:cs typeface="+mn-lt"/>
                  </a:endParaRPr>
                </a:p>
              </p:txBody>
            </p:sp>
          </mc:Choice>
          <mc:Fallback>
            <p:sp>
              <p:nvSpPr>
                <p:cNvPr id="6" name="TextBox 4"/>
                <p:cNvSpPr txBox="1">
                  <a:spLocks noRot="1" noChangeAspect="1" noMove="1" noResize="1" noEditPoints="1" noAdjustHandles="1" noChangeArrowheads="1" noChangeShapeType="1" noTextEdit="1"/>
                </p:cNvSpPr>
                <p:nvPr/>
              </p:nvSpPr>
              <p:spPr>
                <a:xfrm>
                  <a:off x="2388870" y="2857500"/>
                  <a:ext cx="5078730" cy="843885"/>
                </a:xfrm>
                <a:prstGeom prst="rect">
                  <a:avLst/>
                </a:prstGeom>
                <a:blipFill>
                  <a:blip r:embed="rId4"/>
                  <a:stretch>
                    <a:fillRect l="-1321" t="-3623" b="-3623"/>
                  </a:stretch>
                </a:blipFill>
                <a:ln>
                  <a:noFill/>
                </a:ln>
                <a:extLst>
                  <a:ext uri="{909E8E84-426E-40DD-AFC4-6F175D3DCCD1}">
                    <a14:hiddenFill xmlns:a14="http://schemas.microsoft.com/office/drawing/2010/main">
                      <a:solidFill>
                        <a:schemeClr val="lt1"/>
                      </a:solidFill>
                    </a14:hiddenFill>
                  </a:ext>
                </a:extLst>
              </p:spPr>
              <p:txBody>
                <a:bodyPr/>
                <a:lstStyle/>
                <a:p>
                  <a:r>
                    <a:rPr lang="en-US">
                      <a:noFill/>
                    </a:rPr>
                    <a:t> </a:t>
                  </a:r>
                </a:p>
              </p:txBody>
            </p:sp>
          </mc:Fallback>
        </mc:AlternateContent>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wipe(left)">
                                      <p:cBhvr>
                                        <p:cTn id="7" dur="500"/>
                                        <p:tgtEl>
                                          <p:spTgt spid="174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1000"/>
          </a:blip>
          <a:stretch>
            <a:fillRect/>
          </a:stretch>
        </a:blipFill>
        <a:effectLst/>
      </p:bgPr>
    </p:bg>
    <p:spTree>
      <p:nvGrpSpPr>
        <p:cNvPr id="1" name=""/>
        <p:cNvGrpSpPr/>
        <p:nvPr/>
      </p:nvGrpSpPr>
      <p:grpSpPr>
        <a:xfrm>
          <a:off x="0" y="0"/>
          <a:ext cx="0" cy="0"/>
          <a:chOff x="0" y="0"/>
          <a:chExt cx="0" cy="0"/>
        </a:xfrm>
      </p:grpSpPr>
      <p:sp>
        <p:nvSpPr>
          <p:cNvPr id="29" name="Rectangle 28"/>
          <p:cNvSpPr/>
          <p:nvPr/>
        </p:nvSpPr>
        <p:spPr>
          <a:xfrm>
            <a:off x="7315200" y="4552950"/>
            <a:ext cx="1175322" cy="230832"/>
          </a:xfrm>
          <a:prstGeom prst="rect">
            <a:avLst/>
          </a:prstGeom>
          <a:noFill/>
        </p:spPr>
        <p:txBody>
          <a:bodyPr wrap="none">
            <a:spAutoFit/>
          </a:bodyPr>
          <a:lstStyle/>
          <a:p>
            <a:pPr algn="l"/>
            <a:r>
              <a:rPr lang="en-US" sz="900" i="1" dirty="0" err="1">
                <a:solidFill>
                  <a:schemeClr val="bg1"/>
                </a:solidFill>
                <a:sym typeface="+mn-ea"/>
              </a:rPr>
              <a:t>Sumber</a:t>
            </a:r>
            <a:r>
              <a:rPr lang="en-US" sz="900" i="1" dirty="0">
                <a:solidFill>
                  <a:schemeClr val="bg1"/>
                </a:solidFill>
                <a:sym typeface="+mn-ea"/>
              </a:rPr>
              <a:t>: </a:t>
            </a:r>
            <a:r>
              <a:rPr lang="en-US" sz="900" i="1" dirty="0" err="1" smtClean="0">
                <a:solidFill>
                  <a:schemeClr val="bg1"/>
                </a:solidFill>
                <a:sym typeface="+mn-ea"/>
              </a:rPr>
              <a:t>freepik.ocm</a:t>
            </a:r>
            <a:r>
              <a:rPr lang="en-US" sz="900" i="1" dirty="0" smtClean="0">
                <a:solidFill>
                  <a:schemeClr val="bg1"/>
                </a:solidFill>
              </a:rPr>
              <a:t> </a:t>
            </a:r>
            <a:endParaRPr lang="en-US" sz="900" i="1" dirty="0">
              <a:solidFill>
                <a:schemeClr val="bg1"/>
              </a:solidFill>
            </a:endParaRPr>
          </a:p>
        </p:txBody>
      </p:sp>
      <p:grpSp>
        <p:nvGrpSpPr>
          <p:cNvPr id="2" name="Group 1"/>
          <p:cNvGrpSpPr/>
          <p:nvPr/>
        </p:nvGrpSpPr>
        <p:grpSpPr>
          <a:xfrm>
            <a:off x="775970" y="573405"/>
            <a:ext cx="4700905" cy="741045"/>
            <a:chOff x="1616183" y="684081"/>
            <a:chExt cx="6400800" cy="1125669"/>
          </a:xfrm>
        </p:grpSpPr>
        <p:grpSp>
          <p:nvGrpSpPr>
            <p:cNvPr id="3" name="Group 2"/>
            <p:cNvGrpSpPr/>
            <p:nvPr/>
          </p:nvGrpSpPr>
          <p:grpSpPr>
            <a:xfrm>
              <a:off x="1616183" y="684081"/>
              <a:ext cx="6400800" cy="1125669"/>
              <a:chOff x="1388302" y="545950"/>
              <a:chExt cx="4168663" cy="890291"/>
            </a:xfrm>
            <a:effectLst>
              <a:outerShdw blurRad="50800" dist="38100" dir="2700000" algn="tl" rotWithShape="0">
                <a:prstClr val="black">
                  <a:alpha val="40000"/>
                </a:prstClr>
              </a:outerShdw>
            </a:effectLst>
          </p:grpSpPr>
          <p:sp>
            <p:nvSpPr>
              <p:cNvPr id="4" name="Rectangle 32"/>
              <p:cNvSpPr/>
              <p:nvPr/>
            </p:nvSpPr>
            <p:spPr>
              <a:xfrm>
                <a:off x="1388494" y="545950"/>
                <a:ext cx="3909927" cy="8902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33"/>
              <p:cNvSpPr txBox="1"/>
              <p:nvPr/>
            </p:nvSpPr>
            <p:spPr>
              <a:xfrm>
                <a:off x="1388302" y="690830"/>
                <a:ext cx="4168663" cy="627094"/>
              </a:xfrm>
              <a:prstGeom prst="rect">
                <a:avLst/>
              </a:prstGeom>
              <a:noFill/>
            </p:spPr>
            <p:txBody>
              <a:bodyPr wrap="square" rtlCol="0">
                <a:spAutoFit/>
              </a:bodyPr>
              <a:lstStyle/>
              <a:p>
                <a:pPr marL="0" lvl="0" indent="173990" algn="l" eaLnBrk="1" hangingPunct="1">
                  <a:spcBef>
                    <a:spcPct val="0"/>
                  </a:spcBef>
                  <a:buNone/>
                </a:pPr>
                <a:r>
                  <a:rPr lang="en-US" altLang="en-US" sz="2800" b="1" dirty="0">
                    <a:sym typeface="+mn-ea"/>
                  </a:rPr>
                  <a:t>B. PEMUAIAN</a:t>
                </a:r>
                <a:endParaRPr lang="en-US" altLang="en-US" sz="2800" b="1" dirty="0">
                  <a:latin typeface="Calibri" panose="020F0502020204030204" pitchFamily="34" charset="0"/>
                  <a:cs typeface="Calibri" panose="020F0502020204030204" pitchFamily="34" charset="0"/>
                  <a:sym typeface="+mn-ea"/>
                </a:endParaRPr>
              </a:p>
            </p:txBody>
          </p:sp>
        </p:grpSp>
        <p:sp>
          <p:nvSpPr>
            <p:cNvPr id="7" name="Rectangle 31"/>
            <p:cNvSpPr/>
            <p:nvPr/>
          </p:nvSpPr>
          <p:spPr>
            <a:xfrm>
              <a:off x="7623294" y="723716"/>
              <a:ext cx="58272" cy="1080000"/>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p:nvPr>
            <p:custDataLst>
              <p:tags r:id="rId1"/>
            </p:custDataLst>
          </p:nvPr>
        </p:nvGraphicFramePr>
        <p:xfrm>
          <a:off x="483870" y="847090"/>
          <a:ext cx="8150225" cy="1492250"/>
        </p:xfrm>
        <a:graphic>
          <a:graphicData uri="http://schemas.openxmlformats.org/drawingml/2006/table">
            <a:tbl>
              <a:tblPr firstRow="1" bandRow="1">
                <a:tableStyleId>{5C22544A-7EE6-4342-B048-85BDC9FD1C3A}</a:tableStyleId>
              </a:tblPr>
              <a:tblGrid>
                <a:gridCol w="8150225">
                  <a:extLst>
                    <a:ext uri="{9D8B030D-6E8A-4147-A177-3AD203B41FA5}">
                      <a16:colId xmlns:a16="http://schemas.microsoft.com/office/drawing/2014/main" val="20000"/>
                    </a:ext>
                  </a:extLst>
                </a:gridCol>
              </a:tblGrid>
              <a:tr h="384810">
                <a:tc>
                  <a:txBody>
                    <a:bodyPr/>
                    <a:lstStyle/>
                    <a:p>
                      <a:pPr>
                        <a:buNone/>
                      </a:pPr>
                      <a:r>
                        <a:rPr lang="en-US" sz="1600" dirty="0" err="1">
                          <a:solidFill>
                            <a:schemeClr val="tx1"/>
                          </a:solidFill>
                          <a:latin typeface="Calibri" panose="020F0502020204030204" pitchFamily="34" charset="0"/>
                          <a:cs typeface="Calibri" panose="020F0502020204030204" pitchFamily="34" charset="0"/>
                          <a:sym typeface="+mn-ea"/>
                        </a:rPr>
                        <a:t>a. Zat Padat</a:t>
                      </a:r>
                    </a:p>
                  </a:txBody>
                  <a:tcPr>
                    <a:solidFill>
                      <a:srgbClr val="CBE3BC"/>
                    </a:solidFill>
                  </a:tcPr>
                </a:tc>
                <a:extLst>
                  <a:ext uri="{0D108BD9-81ED-4DB2-BD59-A6C34878D82A}">
                    <a16:rowId xmlns:a16="http://schemas.microsoft.com/office/drawing/2014/main" val="10000"/>
                  </a:ext>
                </a:extLst>
              </a:tr>
              <a:tr h="1107440">
                <a:tc>
                  <a:txBody>
                    <a:bodyPr/>
                    <a:lstStyle/>
                    <a:p>
                      <a:pPr algn="just">
                        <a:buNone/>
                      </a:pPr>
                      <a:r>
                        <a:rPr sz="1400" dirty="0">
                          <a:solidFill>
                            <a:schemeClr val="tx1"/>
                          </a:solidFill>
                          <a:cs typeface="+mn-lt"/>
                          <a:sym typeface="+mn-ea"/>
                        </a:rPr>
                        <a:t>Partikel-partikel zat padat selalu bergerak (bergetar). Apabila zat padat menerima energi panas, gerakan partikel semakin cepat sehingga memerlukan ruangan antara partikel yang lebih besar. Jarak antara partikel pun juga semakin membesar yang pada akhirnya membuat zat padat tersebut memuai, bertambah panjang, bertambah luas, dan akhirnya bertambah volumenya. </a:t>
                      </a:r>
                      <a:endParaRPr lang="en-US" sz="1400" dirty="0">
                        <a:solidFill>
                          <a:schemeClr val="tx1"/>
                        </a:solidFill>
                        <a:cs typeface="+mn-lt"/>
                        <a:sym typeface="+mn-ea"/>
                      </a:endParaRPr>
                    </a:p>
                  </a:txBody>
                  <a:tcPr anchor="ctr">
                    <a:solidFill>
                      <a:srgbClr val="E5F2DD"/>
                    </a:solidFill>
                  </a:tcPr>
                </a:tc>
                <a:extLst>
                  <a:ext uri="{0D108BD9-81ED-4DB2-BD59-A6C34878D82A}">
                    <a16:rowId xmlns:a16="http://schemas.microsoft.com/office/drawing/2014/main" val="10001"/>
                  </a:ext>
                </a:extLst>
              </a:tr>
            </a:tbl>
          </a:graphicData>
        </a:graphic>
      </p:graphicFrame>
      <p:graphicFrame>
        <p:nvGraphicFramePr>
          <p:cNvPr id="9" name="Table 8"/>
          <p:cNvGraphicFramePr/>
          <p:nvPr>
            <p:custDataLst>
              <p:tags r:id="rId2"/>
            </p:custDataLst>
          </p:nvPr>
        </p:nvGraphicFramePr>
        <p:xfrm>
          <a:off x="483235" y="2415540"/>
          <a:ext cx="8150860" cy="1355090"/>
        </p:xfrm>
        <a:graphic>
          <a:graphicData uri="http://schemas.openxmlformats.org/drawingml/2006/table">
            <a:tbl>
              <a:tblPr firstRow="1" bandRow="1">
                <a:tableStyleId>{5C22544A-7EE6-4342-B048-85BDC9FD1C3A}</a:tableStyleId>
              </a:tblPr>
              <a:tblGrid>
                <a:gridCol w="8150860">
                  <a:extLst>
                    <a:ext uri="{9D8B030D-6E8A-4147-A177-3AD203B41FA5}">
                      <a16:colId xmlns:a16="http://schemas.microsoft.com/office/drawing/2014/main" val="20000"/>
                    </a:ext>
                  </a:extLst>
                </a:gridCol>
              </a:tblGrid>
              <a:tr h="335280">
                <a:tc>
                  <a:txBody>
                    <a:bodyPr/>
                    <a:lstStyle/>
                    <a:p>
                      <a:pPr lvl="0">
                        <a:lnSpc>
                          <a:spcPct val="100000"/>
                        </a:lnSpc>
                        <a:spcBef>
                          <a:spcPct val="0"/>
                        </a:spcBef>
                        <a:spcAft>
                          <a:spcPct val="35000"/>
                        </a:spcAft>
                      </a:pPr>
                      <a:r>
                        <a:rPr lang="en-US" sz="1600" dirty="0" err="1">
                          <a:solidFill>
                            <a:schemeClr val="tx1"/>
                          </a:solidFill>
                          <a:latin typeface="Calibri" panose="020F0502020204030204" pitchFamily="34" charset="0"/>
                          <a:cs typeface="Calibri" panose="020F0502020204030204" pitchFamily="34" charset="0"/>
                          <a:sym typeface="+mn-ea"/>
                        </a:rPr>
                        <a:t>b. Zat Cair</a:t>
                      </a:r>
                    </a:p>
                  </a:txBody>
                  <a:tcPr>
                    <a:solidFill>
                      <a:srgbClr val="CBE3BC"/>
                    </a:solidFill>
                  </a:tcPr>
                </a:tc>
                <a:extLst>
                  <a:ext uri="{0D108BD9-81ED-4DB2-BD59-A6C34878D82A}">
                    <a16:rowId xmlns:a16="http://schemas.microsoft.com/office/drawing/2014/main" val="10000"/>
                  </a:ext>
                </a:extLst>
              </a:tr>
              <a:tr h="1019810">
                <a:tc>
                  <a:txBody>
                    <a:bodyPr/>
                    <a:lstStyle/>
                    <a:p>
                      <a:pPr marL="285750" lvl="1" indent="-285750" algn="just">
                        <a:lnSpc>
                          <a:spcPct val="100000"/>
                        </a:lnSpc>
                        <a:spcBef>
                          <a:spcPct val="0"/>
                        </a:spcBef>
                        <a:spcAft>
                          <a:spcPct val="20000"/>
                        </a:spcAft>
                        <a:buFont typeface="Wingdings" panose="05000000000000000000" charset="0"/>
                        <a:buChar char=""/>
                      </a:pPr>
                      <a:r>
                        <a:rPr lang="en-US" altLang="en-US" sz="1400" dirty="0">
                          <a:solidFill>
                            <a:schemeClr val="tx1"/>
                          </a:solidFill>
                          <a:cs typeface="+mn-lt"/>
                          <a:sym typeface="+mn-ea"/>
                        </a:rPr>
                        <a:t>Proses pemuaian pada zat cair terjadi muai volume, karena zat cair tersebut menempati bentuk tempatnya. </a:t>
                      </a:r>
                    </a:p>
                    <a:p>
                      <a:pPr marL="285750" lvl="1" indent="-285750" algn="just">
                        <a:lnSpc>
                          <a:spcPct val="100000"/>
                        </a:lnSpc>
                        <a:spcBef>
                          <a:spcPct val="0"/>
                        </a:spcBef>
                        <a:spcAft>
                          <a:spcPct val="20000"/>
                        </a:spcAft>
                        <a:buFont typeface="Wingdings" panose="05000000000000000000" charset="0"/>
                        <a:buChar char=""/>
                      </a:pPr>
                      <a:r>
                        <a:rPr lang="en-US" altLang="en-US" sz="1400" dirty="0">
                          <a:solidFill>
                            <a:schemeClr val="tx1"/>
                          </a:solidFill>
                          <a:cs typeface="+mn-lt"/>
                          <a:sym typeface="+mn-ea"/>
                        </a:rPr>
                        <a:t>Pemuaian zat cair ternyata berbeda-beda tergantung dengan besaran (koefisien muai Volume). </a:t>
                      </a:r>
                      <a:r>
                        <a:rPr lang="en-US" altLang="en-US" sz="1400" b="1" dirty="0">
                          <a:solidFill>
                            <a:srgbClr val="C00000"/>
                          </a:solidFill>
                          <a:cs typeface="+mn-lt"/>
                          <a:sym typeface="+mn-ea"/>
                        </a:rPr>
                        <a:t>Semakin besar koefisien muai volume maka semakin besar pula pemuainnya.</a:t>
                      </a:r>
                      <a:r>
                        <a:rPr lang="id-ID" altLang="en-US" sz="1400" b="1" dirty="0">
                          <a:solidFill>
                            <a:srgbClr val="C00000"/>
                          </a:solidFill>
                          <a:cs typeface="+mn-lt"/>
                          <a:sym typeface="+mn-ea"/>
                        </a:rPr>
                        <a:t> </a:t>
                      </a:r>
                    </a:p>
                  </a:txBody>
                  <a:tcPr anchor="ctr">
                    <a:solidFill>
                      <a:srgbClr val="E5F2DD"/>
                    </a:solidFill>
                  </a:tcPr>
                </a:tc>
                <a:extLst>
                  <a:ext uri="{0D108BD9-81ED-4DB2-BD59-A6C34878D82A}">
                    <a16:rowId xmlns:a16="http://schemas.microsoft.com/office/drawing/2014/main" val="10001"/>
                  </a:ext>
                </a:extLst>
              </a:tr>
            </a:tbl>
          </a:graphicData>
        </a:graphic>
      </p:graphicFrame>
      <p:graphicFrame>
        <p:nvGraphicFramePr>
          <p:cNvPr id="10" name="Table 9"/>
          <p:cNvGraphicFramePr/>
          <p:nvPr>
            <p:custDataLst>
              <p:tags r:id="rId3"/>
            </p:custDataLst>
          </p:nvPr>
        </p:nvGraphicFramePr>
        <p:xfrm>
          <a:off x="483235" y="3852545"/>
          <a:ext cx="8150860" cy="678180"/>
        </p:xfrm>
        <a:graphic>
          <a:graphicData uri="http://schemas.openxmlformats.org/drawingml/2006/table">
            <a:tbl>
              <a:tblPr firstRow="1" bandRow="1">
                <a:tableStyleId>{5C22544A-7EE6-4342-B048-85BDC9FD1C3A}</a:tableStyleId>
              </a:tblPr>
              <a:tblGrid>
                <a:gridCol w="8150860">
                  <a:extLst>
                    <a:ext uri="{9D8B030D-6E8A-4147-A177-3AD203B41FA5}">
                      <a16:colId xmlns:a16="http://schemas.microsoft.com/office/drawing/2014/main" val="20000"/>
                    </a:ext>
                  </a:extLst>
                </a:gridCol>
              </a:tblGrid>
              <a:tr h="335280">
                <a:tc>
                  <a:txBody>
                    <a:bodyPr/>
                    <a:lstStyle/>
                    <a:p>
                      <a:pPr lvl="0">
                        <a:lnSpc>
                          <a:spcPct val="100000"/>
                        </a:lnSpc>
                        <a:spcBef>
                          <a:spcPct val="0"/>
                        </a:spcBef>
                        <a:spcAft>
                          <a:spcPct val="35000"/>
                        </a:spcAft>
                      </a:pPr>
                      <a:r>
                        <a:rPr lang="en-US" sz="1600" dirty="0" err="1">
                          <a:solidFill>
                            <a:schemeClr val="tx1"/>
                          </a:solidFill>
                          <a:latin typeface="Calibri" panose="020F0502020204030204" pitchFamily="34" charset="0"/>
                          <a:cs typeface="Calibri" panose="020F0502020204030204" pitchFamily="34" charset="0"/>
                          <a:sym typeface="+mn-ea"/>
                        </a:rPr>
                        <a:t>c. Zat Gas</a:t>
                      </a:r>
                    </a:p>
                  </a:txBody>
                  <a:tcPr>
                    <a:solidFill>
                      <a:srgbClr val="CBE3BC"/>
                    </a:solidFill>
                  </a:tcPr>
                </a:tc>
                <a:extLst>
                  <a:ext uri="{0D108BD9-81ED-4DB2-BD59-A6C34878D82A}">
                    <a16:rowId xmlns:a16="http://schemas.microsoft.com/office/drawing/2014/main" val="10000"/>
                  </a:ext>
                </a:extLst>
              </a:tr>
              <a:tr h="342900">
                <a:tc>
                  <a:txBody>
                    <a:bodyPr/>
                    <a:lstStyle/>
                    <a:p>
                      <a:pPr marL="171450" lvl="1" indent="-171450" algn="just">
                        <a:lnSpc>
                          <a:spcPct val="100000"/>
                        </a:lnSpc>
                        <a:spcBef>
                          <a:spcPct val="0"/>
                        </a:spcBef>
                        <a:spcAft>
                          <a:spcPct val="20000"/>
                        </a:spcAft>
                      </a:pPr>
                      <a:r>
                        <a:rPr lang="fi-FI" altLang="en-US" sz="1400" dirty="0">
                          <a:solidFill>
                            <a:schemeClr val="tx1"/>
                          </a:solidFill>
                          <a:sym typeface="+mn-ea"/>
                        </a:rPr>
                        <a:t>Prinsip pemuaian gas terjadi karena kenaikan suhu sehingga volume bertambah.</a:t>
                      </a:r>
                      <a:endParaRPr lang="fi-FI" altLang="en-US" sz="1400" dirty="0">
                        <a:solidFill>
                          <a:schemeClr val="tx1"/>
                        </a:solidFill>
                        <a:cs typeface="+mn-lt"/>
                        <a:sym typeface="+mn-ea"/>
                      </a:endParaRPr>
                    </a:p>
                  </a:txBody>
                  <a:tcPr anchor="ctr">
                    <a:solidFill>
                      <a:srgbClr val="E5F2DD"/>
                    </a:solidFill>
                  </a:tcPr>
                </a:tc>
                <a:extLst>
                  <a:ext uri="{0D108BD9-81ED-4DB2-BD59-A6C34878D82A}">
                    <a16:rowId xmlns:a16="http://schemas.microsoft.com/office/drawing/2014/main" val="10001"/>
                  </a:ext>
                </a:extLst>
              </a:tr>
            </a:tbl>
          </a:graphicData>
        </a:graphic>
      </p:graphicFrame>
      <p:grpSp>
        <p:nvGrpSpPr>
          <p:cNvPr id="22530" name="Group 6"/>
          <p:cNvGrpSpPr/>
          <p:nvPr/>
        </p:nvGrpSpPr>
        <p:grpSpPr>
          <a:xfrm>
            <a:off x="-76835" y="109855"/>
            <a:ext cx="9819005" cy="668020"/>
            <a:chOff x="-76200" y="308937"/>
            <a:chExt cx="6570437" cy="685800"/>
          </a:xfrm>
        </p:grpSpPr>
        <p:sp>
          <p:nvSpPr>
            <p:cNvPr id="21" name="Pentagon 20"/>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Rectangle 3"/>
            <p:cNvSpPr/>
            <p:nvPr/>
          </p:nvSpPr>
          <p:spPr>
            <a:xfrm>
              <a:off x="36629" y="383906"/>
              <a:ext cx="6457608"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1. Pemuaian Zat Padat, Cair, dan Gas</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23" name="Chevron 22"/>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4" name="Chevron 23"/>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left)">
                                      <p:cBhvr>
                                        <p:cTn id="7" dur="500"/>
                                        <p:tgtEl>
                                          <p:spTgt spid="2253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2"/>
          <p:cNvSpPr/>
          <p:nvPr/>
        </p:nvSpPr>
        <p:spPr>
          <a:xfrm>
            <a:off x="477520" y="1137285"/>
            <a:ext cx="8276590" cy="718820"/>
          </a:xfrm>
          <a:prstGeom prst="roundRect">
            <a:avLst/>
          </a:prstGeom>
          <a:solidFill>
            <a:srgbClr val="FFF4D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ctr">
              <a:spcBef>
                <a:spcPct val="0"/>
              </a:spcBef>
              <a:buNone/>
            </a:pPr>
            <a:endParaRPr lang="en-US" altLang="en-ID" sz="1600" b="1" dirty="0">
              <a:solidFill>
                <a:srgbClr val="000000"/>
              </a:solidFill>
              <a:latin typeface="Arial Rounded MT Bold" panose="020F0704030504030204" pitchFamily="34" charset="0"/>
              <a:cs typeface="Calibri" panose="020F0502020204030204" pitchFamily="34" charset="0"/>
              <a:sym typeface="+mn-ea"/>
            </a:endParaRPr>
          </a:p>
        </p:txBody>
      </p:sp>
      <p:sp>
        <p:nvSpPr>
          <p:cNvPr id="2" name="Text Box 1"/>
          <p:cNvSpPr txBox="1"/>
          <p:nvPr/>
        </p:nvSpPr>
        <p:spPr>
          <a:xfrm>
            <a:off x="763270" y="1213485"/>
            <a:ext cx="7747635" cy="2031325"/>
          </a:xfrm>
          <a:prstGeom prst="rect">
            <a:avLst/>
          </a:prstGeom>
          <a:noFill/>
        </p:spPr>
        <p:txBody>
          <a:bodyPr wrap="square" rtlCol="0" anchor="t">
            <a:spAutoFit/>
          </a:bodyPr>
          <a:lstStyle/>
          <a:p>
            <a:pPr marL="0" lvl="0" indent="0" algn="just">
              <a:spcBef>
                <a:spcPct val="0"/>
              </a:spcBef>
              <a:buNone/>
            </a:pPr>
            <a:r>
              <a:rPr lang="en-US" altLang="en-US" b="1" dirty="0">
                <a:cs typeface="+mn-lt"/>
                <a:sym typeface="+mn-ea"/>
              </a:rPr>
              <a:t>Koefisien muai panjang suatu zat</a:t>
            </a:r>
            <a:r>
              <a:rPr lang="en-US" altLang="en-US" dirty="0">
                <a:cs typeface="+mn-lt"/>
                <a:sym typeface="+mn-ea"/>
              </a:rPr>
              <a:t> adalah bilangan yang menunjukkan pertambahan panjang zat padat jika suhunya dinaikkan 1</a:t>
            </a:r>
            <a:r>
              <a:rPr lang="fi-FI" altLang="en-US" dirty="0">
                <a:cs typeface="+mn-lt"/>
                <a:sym typeface="Symbol" pitchFamily="18" charset="2"/>
              </a:rPr>
              <a:t></a:t>
            </a:r>
            <a:r>
              <a:rPr lang="en-US" altLang="en-US" dirty="0" smtClean="0">
                <a:cs typeface="+mn-lt"/>
                <a:sym typeface="+mn-ea"/>
              </a:rPr>
              <a:t>C.</a:t>
            </a:r>
            <a:endParaRPr lang="en-US" altLang="en-US" dirty="0">
              <a:cs typeface="+mn-lt"/>
              <a:sym typeface="+mn-ea"/>
            </a:endParaRPr>
          </a:p>
          <a:p>
            <a:pPr marL="0" lvl="0" indent="0" algn="just">
              <a:spcBef>
                <a:spcPct val="0"/>
              </a:spcBef>
              <a:buNone/>
            </a:pPr>
            <a:endParaRPr lang="en-US" altLang="en-US" dirty="0">
              <a:cs typeface="+mn-lt"/>
              <a:sym typeface="+mn-ea"/>
            </a:endParaRPr>
          </a:p>
          <a:p>
            <a:pPr marL="0" lvl="0" indent="0">
              <a:spcBef>
                <a:spcPct val="0"/>
              </a:spcBef>
              <a:buNone/>
            </a:pPr>
            <a:r>
              <a:rPr lang="en-US" altLang="en-US" dirty="0" err="1" smtClean="0">
                <a:cs typeface="+mn-lt"/>
                <a:sym typeface="+mn-ea"/>
              </a:rPr>
              <a:t>Jika</a:t>
            </a:r>
            <a:r>
              <a:rPr lang="en-US" altLang="en-US" dirty="0" smtClean="0">
                <a:cs typeface="+mn-lt"/>
                <a:sym typeface="+mn-ea"/>
              </a:rPr>
              <a:t> </a:t>
            </a:r>
            <a:r>
              <a:rPr lang="en-US" altLang="en-US" dirty="0" err="1" smtClean="0">
                <a:cs typeface="+mn-lt"/>
                <a:sym typeface="+mn-ea"/>
              </a:rPr>
              <a:t>zat</a:t>
            </a:r>
            <a:r>
              <a:rPr lang="en-US" altLang="en-US" dirty="0" smtClean="0">
                <a:cs typeface="+mn-lt"/>
                <a:sym typeface="+mn-ea"/>
              </a:rPr>
              <a:t> </a:t>
            </a:r>
            <a:r>
              <a:rPr lang="en-US" altLang="en-US" dirty="0">
                <a:cs typeface="+mn-lt"/>
                <a:sym typeface="+mn-ea"/>
              </a:rPr>
              <a:t>padat dipanaskan dari </a:t>
            </a:r>
            <a:r>
              <a:rPr lang="en-US" altLang="en-US" i="1" dirty="0">
                <a:cs typeface="+mn-lt"/>
                <a:sym typeface="+mn-ea"/>
              </a:rPr>
              <a:t>t</a:t>
            </a:r>
            <a:r>
              <a:rPr lang="en-US" altLang="en-US" i="1" baseline="-25000" dirty="0">
                <a:cs typeface="+mn-lt"/>
                <a:sym typeface="+mn-ea"/>
              </a:rPr>
              <a:t>1</a:t>
            </a:r>
            <a:r>
              <a:rPr lang="fi-FI" altLang="en-US" dirty="0">
                <a:cs typeface="+mn-lt"/>
                <a:sym typeface="Symbol" pitchFamily="18" charset="2"/>
              </a:rPr>
              <a:t></a:t>
            </a:r>
            <a:r>
              <a:rPr lang="en-US" altLang="en-US" dirty="0">
                <a:cs typeface="+mn-lt"/>
                <a:sym typeface="+mn-ea"/>
              </a:rPr>
              <a:t>C menjadi </a:t>
            </a:r>
            <a:r>
              <a:rPr lang="en-US" altLang="en-US" i="1" dirty="0">
                <a:cs typeface="+mn-lt"/>
                <a:sym typeface="+mn-ea"/>
              </a:rPr>
              <a:t>t</a:t>
            </a:r>
            <a:r>
              <a:rPr lang="en-US" altLang="en-US" i="1" baseline="-25000" dirty="0">
                <a:cs typeface="+mn-lt"/>
                <a:sym typeface="+mn-ea"/>
              </a:rPr>
              <a:t>2</a:t>
            </a:r>
            <a:r>
              <a:rPr lang="fi-FI" altLang="en-US" dirty="0">
                <a:cs typeface="+mn-lt"/>
                <a:sym typeface="Symbol" pitchFamily="18" charset="2"/>
              </a:rPr>
              <a:t></a:t>
            </a:r>
            <a:r>
              <a:rPr lang="en-US" altLang="en-US" dirty="0">
                <a:cs typeface="+mn-lt"/>
                <a:sym typeface="+mn-ea"/>
              </a:rPr>
              <a:t>C, berlaku persamaan:</a:t>
            </a:r>
            <a:endParaRPr lang="id-ID" altLang="en-US" dirty="0">
              <a:cs typeface="+mn-lt"/>
            </a:endParaRPr>
          </a:p>
          <a:p>
            <a:pPr marL="0" lvl="0" indent="0">
              <a:spcBef>
                <a:spcPct val="0"/>
              </a:spcBef>
              <a:buNone/>
            </a:pPr>
            <a:endParaRPr lang="fi-FI" altLang="en-US" dirty="0">
              <a:cs typeface="+mn-lt"/>
              <a:sym typeface="Symbol" pitchFamily="18" charset="2"/>
            </a:endParaRPr>
          </a:p>
          <a:p>
            <a:pPr marL="0" lvl="0" indent="0" algn="just">
              <a:spcBef>
                <a:spcPct val="0"/>
              </a:spcBef>
              <a:buNone/>
            </a:pPr>
            <a:endParaRPr lang="en-US" altLang="en-US" dirty="0">
              <a:cs typeface="+mn-lt"/>
              <a:sym typeface="+mn-ea"/>
            </a:endParaRPr>
          </a:p>
          <a:p>
            <a:pPr marL="0" lvl="0" indent="0" algn="just">
              <a:spcBef>
                <a:spcPct val="0"/>
              </a:spcBef>
              <a:buNone/>
            </a:pPr>
            <a:endParaRPr lang="en-US" altLang="en-US" dirty="0">
              <a:cs typeface="+mn-lt"/>
              <a:sym typeface="+mn-ea"/>
            </a:endParaRPr>
          </a:p>
        </p:txBody>
      </p:sp>
      <p:sp>
        <p:nvSpPr>
          <p:cNvPr id="4" name="Text Box 3"/>
          <p:cNvSpPr txBox="1"/>
          <p:nvPr/>
        </p:nvSpPr>
        <p:spPr>
          <a:xfrm>
            <a:off x="3503295" y="2461260"/>
            <a:ext cx="1762021" cy="369332"/>
          </a:xfrm>
          <a:prstGeom prst="rect">
            <a:avLst/>
          </a:prstGeom>
          <a:solidFill>
            <a:srgbClr val="E2EDF8"/>
          </a:solidFill>
          <a:ln>
            <a:noFill/>
          </a:ln>
        </p:spPr>
        <p:style>
          <a:lnRef idx="2">
            <a:schemeClr val="accent6"/>
          </a:lnRef>
          <a:fillRef idx="1">
            <a:schemeClr val="lt1"/>
          </a:fillRef>
          <a:effectRef idx="0">
            <a:schemeClr val="accent6"/>
          </a:effectRef>
          <a:fontRef idx="minor">
            <a:schemeClr val="dk1"/>
          </a:fontRef>
        </p:style>
        <p:txBody>
          <a:bodyPr wrap="none" rtlCol="0" anchor="t">
            <a:spAutoFit/>
          </a:bodyPr>
          <a:lstStyle/>
          <a:p>
            <a:r>
              <a:rPr lang="fi-FI" altLang="en-US" b="1" i="1" dirty="0">
                <a:cs typeface="+mn-lt"/>
                <a:sym typeface="+mn-ea"/>
              </a:rPr>
              <a:t>L</a:t>
            </a:r>
            <a:r>
              <a:rPr lang="fi-FI" altLang="en-US" b="1" i="1" baseline="-25000" dirty="0">
                <a:cs typeface="+mn-lt"/>
                <a:sym typeface="+mn-ea"/>
              </a:rPr>
              <a:t>2</a:t>
            </a:r>
            <a:r>
              <a:rPr lang="fi-FI" altLang="en-US" b="1" i="1" dirty="0">
                <a:cs typeface="+mn-lt"/>
                <a:sym typeface="+mn-ea"/>
              </a:rPr>
              <a:t> = L</a:t>
            </a:r>
            <a:r>
              <a:rPr lang="fi-FI" altLang="en-US" b="1" i="1" baseline="-25000" dirty="0">
                <a:cs typeface="+mn-lt"/>
                <a:sym typeface="+mn-ea"/>
              </a:rPr>
              <a:t>1</a:t>
            </a:r>
            <a:r>
              <a:rPr lang="fi-FI" altLang="en-US" b="1" i="1" dirty="0">
                <a:cs typeface="+mn-lt"/>
                <a:sym typeface="+mn-ea"/>
              </a:rPr>
              <a:t> </a:t>
            </a:r>
            <a:r>
              <a:rPr lang="fi-FI" altLang="en-US" b="1" dirty="0">
                <a:cs typeface="+mn-lt"/>
                <a:sym typeface="+mn-ea"/>
              </a:rPr>
              <a:t>(</a:t>
            </a:r>
            <a:r>
              <a:rPr lang="fi-FI" altLang="en-US" b="1" dirty="0" smtClean="0">
                <a:cs typeface="+mn-lt"/>
                <a:sym typeface="+mn-ea"/>
              </a:rPr>
              <a:t>1 + </a:t>
            </a:r>
            <a:r>
              <a:rPr lang="fi-FI" altLang="en-US" i="1" dirty="0" smtClean="0">
                <a:cs typeface="+mn-lt"/>
                <a:sym typeface="Symbol" pitchFamily="18" charset="2"/>
              </a:rPr>
              <a:t> </a:t>
            </a:r>
            <a:r>
              <a:rPr lang="fi-FI" altLang="en-US" dirty="0" smtClean="0">
                <a:cs typeface="+mn-lt"/>
                <a:sym typeface="Symbol" pitchFamily="18" charset="2"/>
              </a:rPr>
              <a:t></a:t>
            </a:r>
            <a:r>
              <a:rPr lang="fi-FI" altLang="en-US" i="1" dirty="0" smtClean="0">
                <a:cs typeface="+mn-lt"/>
                <a:sym typeface="Symbol" pitchFamily="18" charset="2"/>
              </a:rPr>
              <a:t>t</a:t>
            </a:r>
            <a:r>
              <a:rPr lang="fi-FI" altLang="en-US" dirty="0">
                <a:cs typeface="+mn-lt"/>
                <a:sym typeface="Symbol" pitchFamily="18" charset="2"/>
              </a:rPr>
              <a:t>)</a:t>
            </a:r>
            <a:endParaRPr lang="en-US" dirty="0"/>
          </a:p>
        </p:txBody>
      </p:sp>
      <p:sp>
        <p:nvSpPr>
          <p:cNvPr id="8" name="Text Box 7"/>
          <p:cNvSpPr txBox="1"/>
          <p:nvPr/>
        </p:nvSpPr>
        <p:spPr>
          <a:xfrm>
            <a:off x="304800" y="768985"/>
            <a:ext cx="1927225" cy="368300"/>
          </a:xfrm>
          <a:prstGeom prst="rect">
            <a:avLst/>
          </a:prstGeom>
          <a:noFill/>
        </p:spPr>
        <p:txBody>
          <a:bodyPr wrap="none" rtlCol="0" anchor="t">
            <a:spAutoFit/>
          </a:bodyPr>
          <a:lstStyle/>
          <a:p>
            <a:pPr marL="0" lvl="1" algn="ctr"/>
            <a:r>
              <a:rPr lang="en-US" b="1" dirty="0">
                <a:cs typeface="+mn-lt"/>
                <a:sym typeface="+mn-ea"/>
              </a:rPr>
              <a:t>a. Muai Panjang</a:t>
            </a:r>
            <a:endParaRPr lang="en-US" dirty="0"/>
          </a:p>
        </p:txBody>
      </p:sp>
      <p:grpSp>
        <p:nvGrpSpPr>
          <p:cNvPr id="22530" name="Group 6"/>
          <p:cNvGrpSpPr/>
          <p:nvPr/>
        </p:nvGrpSpPr>
        <p:grpSpPr>
          <a:xfrm>
            <a:off x="-76835" y="109855"/>
            <a:ext cx="5717540" cy="668020"/>
            <a:chOff x="-76200" y="308937"/>
            <a:chExt cx="6570437" cy="685800"/>
          </a:xfrm>
        </p:grpSpPr>
        <p:sp>
          <p:nvSpPr>
            <p:cNvPr id="21" name="Pentagon 20"/>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Rectangle 3"/>
            <p:cNvSpPr/>
            <p:nvPr/>
          </p:nvSpPr>
          <p:spPr>
            <a:xfrm>
              <a:off x="36629" y="383906"/>
              <a:ext cx="6457608"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2. Koefisien Muai Zat</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23" name="Chevron 22"/>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4" name="Chevron 23"/>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3" name="Rectangle 2"/>
          <p:cNvSpPr/>
          <p:nvPr/>
        </p:nvSpPr>
        <p:spPr>
          <a:xfrm>
            <a:off x="739561" y="2851982"/>
            <a:ext cx="6858000" cy="1754326"/>
          </a:xfrm>
          <a:prstGeom prst="rect">
            <a:avLst/>
          </a:prstGeom>
        </p:spPr>
        <p:txBody>
          <a:bodyPr wrap="square">
            <a:spAutoFit/>
          </a:bodyPr>
          <a:lstStyle/>
          <a:p>
            <a:pPr lvl="0">
              <a:spcBef>
                <a:spcPct val="0"/>
              </a:spcBef>
            </a:pPr>
            <a:r>
              <a:rPr lang="en-US" altLang="en-US" dirty="0" err="1">
                <a:cs typeface="+mn-lt"/>
              </a:rPr>
              <a:t>dengan</a:t>
            </a:r>
            <a:endParaRPr lang="id-ID" altLang="en-US" dirty="0">
              <a:cs typeface="+mn-lt"/>
            </a:endParaRPr>
          </a:p>
          <a:p>
            <a:pPr lvl="0">
              <a:spcBef>
                <a:spcPct val="0"/>
              </a:spcBef>
            </a:pPr>
            <a:r>
              <a:rPr lang="fi-FI" altLang="en-US" i="1" dirty="0">
                <a:cs typeface="+mn-lt"/>
                <a:sym typeface="+mn-ea"/>
              </a:rPr>
              <a:t>L</a:t>
            </a:r>
            <a:r>
              <a:rPr lang="fi-FI" altLang="en-US" i="1" baseline="-25000" dirty="0">
                <a:cs typeface="+mn-lt"/>
                <a:sym typeface="+mn-ea"/>
              </a:rPr>
              <a:t>1</a:t>
            </a:r>
            <a:r>
              <a:rPr lang="fi-FI" altLang="en-US" dirty="0">
                <a:cs typeface="+mn-lt"/>
                <a:sym typeface="+mn-ea"/>
              </a:rPr>
              <a:t> = panjang zat padat pada suhu  </a:t>
            </a:r>
            <a:r>
              <a:rPr lang="fi-FI" altLang="en-US" i="1" dirty="0">
                <a:sym typeface="+mn-ea"/>
              </a:rPr>
              <a:t>t</a:t>
            </a:r>
            <a:r>
              <a:rPr lang="fi-FI" altLang="en-US" i="1" baseline="-25000" dirty="0">
                <a:sym typeface="+mn-ea"/>
              </a:rPr>
              <a:t>1</a:t>
            </a:r>
            <a:r>
              <a:rPr lang="fi-FI" altLang="en-US" i="1" dirty="0">
                <a:sym typeface="+mn-ea"/>
              </a:rPr>
              <a:t> </a:t>
            </a:r>
            <a:r>
              <a:rPr lang="fi-FI" altLang="en-US" dirty="0">
                <a:cs typeface="+mn-lt"/>
                <a:sym typeface="+mn-ea"/>
              </a:rPr>
              <a:t>(m atau cm)</a:t>
            </a:r>
            <a:endParaRPr lang="id-ID" altLang="en-US" dirty="0">
              <a:cs typeface="+mn-lt"/>
            </a:endParaRPr>
          </a:p>
          <a:p>
            <a:pPr lvl="0">
              <a:spcBef>
                <a:spcPct val="0"/>
              </a:spcBef>
            </a:pPr>
            <a:r>
              <a:rPr lang="fi-FI" altLang="en-US" i="1" dirty="0">
                <a:cs typeface="+mn-lt"/>
                <a:sym typeface="+mn-ea"/>
              </a:rPr>
              <a:t>L</a:t>
            </a:r>
            <a:r>
              <a:rPr lang="fi-FI" altLang="en-US" i="1" baseline="-25000" dirty="0">
                <a:cs typeface="+mn-lt"/>
                <a:sym typeface="+mn-ea"/>
              </a:rPr>
              <a:t>2</a:t>
            </a:r>
            <a:r>
              <a:rPr lang="fi-FI" altLang="en-US" dirty="0">
                <a:cs typeface="+mn-lt"/>
                <a:sym typeface="+mn-ea"/>
              </a:rPr>
              <a:t> = panjang zat padat pada suhu </a:t>
            </a:r>
            <a:r>
              <a:rPr lang="fi-FI" altLang="en-US" i="1" dirty="0">
                <a:sym typeface="+mn-ea"/>
              </a:rPr>
              <a:t>t</a:t>
            </a:r>
            <a:r>
              <a:rPr lang="en-US" altLang="fi-FI" i="1" baseline="-25000" dirty="0">
                <a:sym typeface="+mn-ea"/>
              </a:rPr>
              <a:t>2</a:t>
            </a:r>
            <a:r>
              <a:rPr lang="fi-FI" altLang="en-US" i="1" dirty="0">
                <a:sym typeface="+mn-ea"/>
              </a:rPr>
              <a:t> </a:t>
            </a:r>
            <a:r>
              <a:rPr lang="fi-FI" altLang="en-US" dirty="0">
                <a:cs typeface="+mn-lt"/>
                <a:sym typeface="+mn-ea"/>
              </a:rPr>
              <a:t>(m atau cm)</a:t>
            </a:r>
            <a:endParaRPr lang="id-ID" altLang="en-US" dirty="0">
              <a:cs typeface="+mn-lt"/>
            </a:endParaRPr>
          </a:p>
          <a:p>
            <a:pPr lvl="0">
              <a:spcBef>
                <a:spcPct val="0"/>
              </a:spcBef>
            </a:pPr>
            <a:r>
              <a:rPr lang="fi-FI" altLang="en-US" i="1" dirty="0">
                <a:cs typeface="+mn-lt"/>
                <a:sym typeface="Symbol" pitchFamily="18" charset="2"/>
              </a:rPr>
              <a:t></a:t>
            </a:r>
            <a:r>
              <a:rPr lang="fi-FI" altLang="en-US" dirty="0">
                <a:cs typeface="+mn-lt"/>
                <a:sym typeface="+mn-ea"/>
              </a:rPr>
              <a:t> = koefisien muai panjang </a:t>
            </a:r>
            <a:r>
              <a:rPr lang="en-US" altLang="fi-FI" dirty="0">
                <a:cs typeface="+mn-lt"/>
                <a:sym typeface="+mn-ea"/>
              </a:rPr>
              <a:t>(</a:t>
            </a:r>
            <a:r>
              <a:rPr lang="fi-FI" altLang="en-US" dirty="0">
                <a:cs typeface="+mn-lt"/>
                <a:sym typeface="+mn-ea"/>
              </a:rPr>
              <a:t>/</a:t>
            </a:r>
            <a:r>
              <a:rPr lang="fi-FI" altLang="en-US" dirty="0">
                <a:cs typeface="+mn-lt"/>
                <a:sym typeface="Symbol" pitchFamily="18" charset="2"/>
              </a:rPr>
              <a:t></a:t>
            </a:r>
            <a:r>
              <a:rPr lang="fi-FI" altLang="en-US" dirty="0">
                <a:cs typeface="+mn-lt"/>
                <a:sym typeface="+mn-ea"/>
              </a:rPr>
              <a:t>C </a:t>
            </a:r>
            <a:r>
              <a:rPr lang="en-US" altLang="fi-FI" dirty="0">
                <a:cs typeface="+mn-lt"/>
                <a:sym typeface="+mn-ea"/>
              </a:rPr>
              <a:t>)</a:t>
            </a:r>
            <a:endParaRPr lang="id-ID" altLang="en-US" dirty="0">
              <a:cs typeface="+mn-lt"/>
            </a:endParaRPr>
          </a:p>
          <a:p>
            <a:pPr lvl="0">
              <a:spcBef>
                <a:spcPct val="0"/>
              </a:spcBef>
            </a:pPr>
            <a:r>
              <a:rPr lang="fi-FI" altLang="en-US" i="1" dirty="0">
                <a:cs typeface="+mn-lt"/>
                <a:sym typeface="+mn-ea"/>
              </a:rPr>
              <a:t>t</a:t>
            </a:r>
            <a:r>
              <a:rPr lang="fi-FI" altLang="en-US" i="1" baseline="-25000" dirty="0">
                <a:cs typeface="+mn-lt"/>
                <a:sym typeface="+mn-ea"/>
              </a:rPr>
              <a:t>1</a:t>
            </a:r>
            <a:r>
              <a:rPr lang="fi-FI" altLang="en-US" dirty="0">
                <a:cs typeface="+mn-lt"/>
                <a:sym typeface="+mn-ea"/>
              </a:rPr>
              <a:t> = suhu benda sebelum dipanaskan (</a:t>
            </a:r>
            <a:r>
              <a:rPr lang="fi-FI" altLang="en-US" dirty="0">
                <a:cs typeface="+mn-lt"/>
                <a:sym typeface="Symbol" pitchFamily="18" charset="2"/>
              </a:rPr>
              <a:t></a:t>
            </a:r>
            <a:r>
              <a:rPr lang="fi-FI" altLang="en-US" dirty="0">
                <a:cs typeface="+mn-lt"/>
                <a:sym typeface="+mn-ea"/>
              </a:rPr>
              <a:t>C )</a:t>
            </a:r>
            <a:endParaRPr lang="id-ID" altLang="en-US" dirty="0">
              <a:cs typeface="+mn-lt"/>
            </a:endParaRPr>
          </a:p>
          <a:p>
            <a:pPr lvl="0">
              <a:spcBef>
                <a:spcPct val="0"/>
              </a:spcBef>
            </a:pPr>
            <a:r>
              <a:rPr lang="fi-FI" altLang="en-US" i="1" dirty="0">
                <a:cs typeface="+mn-lt"/>
                <a:sym typeface="+mn-ea"/>
              </a:rPr>
              <a:t>t</a:t>
            </a:r>
            <a:r>
              <a:rPr lang="fi-FI" altLang="en-US" i="1" baseline="-25000" dirty="0">
                <a:cs typeface="+mn-lt"/>
                <a:sym typeface="+mn-ea"/>
              </a:rPr>
              <a:t>2 </a:t>
            </a:r>
            <a:r>
              <a:rPr lang="fi-FI" altLang="en-US" dirty="0">
                <a:cs typeface="+mn-lt"/>
                <a:sym typeface="+mn-ea"/>
              </a:rPr>
              <a:t>= suhu benda setelah dipanaskan (</a:t>
            </a:r>
            <a:r>
              <a:rPr lang="fi-FI" altLang="en-US" dirty="0">
                <a:cs typeface="+mn-lt"/>
                <a:sym typeface="Symbol" pitchFamily="18" charset="2"/>
              </a:rPr>
              <a:t></a:t>
            </a:r>
            <a:r>
              <a:rPr lang="fi-FI" altLang="en-US" dirty="0">
                <a:cs typeface="+mn-lt"/>
                <a:sym typeface="+mn-ea"/>
              </a:rPr>
              <a:t>C )</a:t>
            </a:r>
            <a:endParaRPr lang="id-ID" altLang="en-US" dirty="0">
              <a:cs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left)">
                                      <p:cBhvr>
                                        <p:cTn id="7" dur="500"/>
                                        <p:tgtEl>
                                          <p:spTgt spid="225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8" fill="hold" nodeType="with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wipe(left)">
                                      <p:cBhvr>
                                        <p:cTn id="18" dur="500"/>
                                        <p:tgtEl>
                                          <p:spTgt spid="2">
                                            <p:txEl>
                                              <p:pRg st="0" end="0"/>
                                            </p:txEl>
                                          </p:spTgt>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left)">
                                      <p:cBhvr>
                                        <p:cTn id="22" dur="500"/>
                                        <p:tgtEl>
                                          <p:spTgt spid="2">
                                            <p:txEl>
                                              <p:pRg st="2" end="2"/>
                                            </p:txEl>
                                          </p:spTgt>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8"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2"/>
          <p:cNvSpPr/>
          <p:nvPr/>
        </p:nvSpPr>
        <p:spPr>
          <a:xfrm>
            <a:off x="553720" y="832485"/>
            <a:ext cx="8276590" cy="824865"/>
          </a:xfrm>
          <a:prstGeom prst="roundRect">
            <a:avLst/>
          </a:prstGeom>
          <a:solidFill>
            <a:srgbClr val="FFF4D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ctr">
              <a:spcBef>
                <a:spcPct val="0"/>
              </a:spcBef>
              <a:buNone/>
            </a:pPr>
            <a:endParaRPr lang="en-US" altLang="en-ID" sz="1600" b="1" dirty="0">
              <a:solidFill>
                <a:srgbClr val="000000"/>
              </a:solidFill>
              <a:latin typeface="Arial Rounded MT Bold" panose="020F0704030504030204" pitchFamily="34" charset="0"/>
              <a:cs typeface="Calibri" panose="020F0502020204030204" pitchFamily="34" charset="0"/>
              <a:sym typeface="+mn-ea"/>
            </a:endParaRPr>
          </a:p>
        </p:txBody>
      </p:sp>
      <p:sp>
        <p:nvSpPr>
          <p:cNvPr id="2" name="Text Box 1"/>
          <p:cNvSpPr txBox="1"/>
          <p:nvPr/>
        </p:nvSpPr>
        <p:spPr>
          <a:xfrm>
            <a:off x="687070" y="867639"/>
            <a:ext cx="8143240" cy="2246769"/>
          </a:xfrm>
          <a:prstGeom prst="rect">
            <a:avLst/>
          </a:prstGeom>
          <a:noFill/>
        </p:spPr>
        <p:txBody>
          <a:bodyPr wrap="square" rtlCol="0" anchor="t">
            <a:spAutoFit/>
          </a:bodyPr>
          <a:lstStyle/>
          <a:p>
            <a:pPr marL="0" lvl="0" indent="0">
              <a:spcBef>
                <a:spcPct val="0"/>
              </a:spcBef>
              <a:buNone/>
            </a:pPr>
            <a:r>
              <a:rPr lang="en-US" altLang="en-US" sz="2000" b="1" dirty="0">
                <a:cs typeface="+mn-lt"/>
                <a:sym typeface="+mn-ea"/>
              </a:rPr>
              <a:t>Koefisien muai ruang atau muai volume</a:t>
            </a:r>
            <a:r>
              <a:rPr lang="en-US" altLang="en-US" sz="2000" dirty="0">
                <a:cs typeface="+mn-lt"/>
                <a:sym typeface="+mn-ea"/>
              </a:rPr>
              <a:t> adalah bilangan yang menunjukkan pertambahan volume setiap satuan volume suatu zat bila suhu naik 1° C.</a:t>
            </a:r>
            <a:endParaRPr lang="id-ID" altLang="en-US" sz="2000" dirty="0">
              <a:cs typeface="+mn-lt"/>
            </a:endParaRPr>
          </a:p>
          <a:p>
            <a:pPr marL="0" lvl="0" indent="0">
              <a:spcBef>
                <a:spcPct val="0"/>
              </a:spcBef>
              <a:buNone/>
            </a:pPr>
            <a:endParaRPr lang="en-US" altLang="en-US" sz="2000" dirty="0">
              <a:cs typeface="+mn-lt"/>
              <a:sym typeface="+mn-ea"/>
            </a:endParaRPr>
          </a:p>
          <a:p>
            <a:pPr marL="0" lvl="0" indent="0">
              <a:spcBef>
                <a:spcPct val="0"/>
              </a:spcBef>
              <a:buNone/>
            </a:pPr>
            <a:r>
              <a:rPr lang="en-US" altLang="en-US" sz="2000" dirty="0">
                <a:cs typeface="+mn-lt"/>
                <a:sym typeface="+mn-ea"/>
              </a:rPr>
              <a:t>Pada rumus pemuaian volume zat </a:t>
            </a:r>
            <a:r>
              <a:rPr lang="en-US" altLang="en-US" sz="2000" dirty="0" err="1">
                <a:cs typeface="+mn-lt"/>
                <a:sym typeface="+mn-ea"/>
              </a:rPr>
              <a:t>berlaku</a:t>
            </a:r>
            <a:r>
              <a:rPr lang="en-US" altLang="en-US" sz="2000" dirty="0">
                <a:cs typeface="+mn-lt"/>
                <a:sym typeface="+mn-ea"/>
              </a:rPr>
              <a:t> </a:t>
            </a:r>
            <a:r>
              <a:rPr lang="en-US" altLang="en-US" sz="2000" dirty="0" err="1" smtClean="0">
                <a:cs typeface="+mn-lt"/>
                <a:sym typeface="+mn-ea"/>
              </a:rPr>
              <a:t>persamaan</a:t>
            </a:r>
            <a:r>
              <a:rPr lang="en-US" altLang="en-US" sz="2000" dirty="0" smtClean="0">
                <a:cs typeface="+mn-lt"/>
                <a:sym typeface="+mn-ea"/>
              </a:rPr>
              <a:t> </a:t>
            </a:r>
            <a:r>
              <a:rPr lang="en-US" altLang="en-US" sz="2000" dirty="0" err="1" smtClean="0">
                <a:cs typeface="+mn-lt"/>
                <a:sym typeface="+mn-ea"/>
              </a:rPr>
              <a:t>sebagai</a:t>
            </a:r>
            <a:r>
              <a:rPr lang="en-US" altLang="en-US" sz="2000" dirty="0" smtClean="0">
                <a:cs typeface="+mn-lt"/>
                <a:sym typeface="+mn-ea"/>
              </a:rPr>
              <a:t> </a:t>
            </a:r>
            <a:r>
              <a:rPr lang="en-US" altLang="en-US" sz="2000" dirty="0">
                <a:cs typeface="+mn-lt"/>
                <a:sym typeface="+mn-ea"/>
              </a:rPr>
              <a:t>berikut:</a:t>
            </a:r>
            <a:endParaRPr lang="en-US" altLang="en-US" sz="2000" dirty="0">
              <a:cs typeface="+mn-lt"/>
            </a:endParaRPr>
          </a:p>
          <a:p>
            <a:pPr marL="0" lvl="0" indent="0">
              <a:spcBef>
                <a:spcPct val="0"/>
              </a:spcBef>
              <a:buNone/>
            </a:pPr>
            <a:endParaRPr lang="id-ID" altLang="en-US" sz="2000" dirty="0">
              <a:cs typeface="+mn-lt"/>
            </a:endParaRPr>
          </a:p>
          <a:p>
            <a:pPr marL="0" lvl="0" indent="0">
              <a:spcBef>
                <a:spcPct val="0"/>
              </a:spcBef>
              <a:buNone/>
            </a:pPr>
            <a:endParaRPr lang="id-ID" altLang="en-US" sz="2000" dirty="0">
              <a:cs typeface="+mn-lt"/>
            </a:endParaRPr>
          </a:p>
          <a:p>
            <a:pPr marL="0" lvl="0" indent="0">
              <a:spcBef>
                <a:spcPct val="0"/>
              </a:spcBef>
              <a:buNone/>
            </a:pPr>
            <a:endParaRPr lang="id-ID" altLang="en-US" sz="2000" dirty="0">
              <a:cs typeface="+mn-lt"/>
            </a:endParaRPr>
          </a:p>
        </p:txBody>
      </p:sp>
      <p:sp>
        <p:nvSpPr>
          <p:cNvPr id="4" name="Text Box 3"/>
          <p:cNvSpPr txBox="1"/>
          <p:nvPr/>
        </p:nvSpPr>
        <p:spPr>
          <a:xfrm>
            <a:off x="3429000" y="2266950"/>
            <a:ext cx="1903085" cy="400110"/>
          </a:xfrm>
          <a:prstGeom prst="rect">
            <a:avLst/>
          </a:prstGeom>
          <a:solidFill>
            <a:srgbClr val="E2EDF8"/>
          </a:solidFill>
          <a:ln>
            <a:noFill/>
          </a:ln>
        </p:spPr>
        <p:style>
          <a:lnRef idx="2">
            <a:schemeClr val="accent6"/>
          </a:lnRef>
          <a:fillRef idx="1">
            <a:schemeClr val="lt1"/>
          </a:fillRef>
          <a:effectRef idx="0">
            <a:schemeClr val="accent6"/>
          </a:effectRef>
          <a:fontRef idx="minor">
            <a:schemeClr val="dk1"/>
          </a:fontRef>
        </p:style>
        <p:txBody>
          <a:bodyPr wrap="none" rtlCol="0" anchor="t">
            <a:spAutoFit/>
          </a:bodyPr>
          <a:lstStyle/>
          <a:p>
            <a:pPr marL="0" lvl="0" indent="0" algn="l">
              <a:spcBef>
                <a:spcPct val="0"/>
              </a:spcBef>
              <a:buNone/>
            </a:pPr>
            <a:r>
              <a:rPr lang="fi-FI" altLang="en-US" sz="2000" b="1" i="1" dirty="0">
                <a:sym typeface="+mn-ea"/>
              </a:rPr>
              <a:t>V</a:t>
            </a:r>
            <a:r>
              <a:rPr lang="fi-FI" altLang="en-US" sz="2000" b="1" i="1" baseline="-25000" dirty="0">
                <a:sym typeface="+mn-ea"/>
              </a:rPr>
              <a:t>2</a:t>
            </a:r>
            <a:r>
              <a:rPr lang="fi-FI" altLang="en-US" sz="2000" b="1" i="1" dirty="0">
                <a:sym typeface="+mn-ea"/>
              </a:rPr>
              <a:t> </a:t>
            </a:r>
            <a:r>
              <a:rPr lang="fi-FI" altLang="en-US" sz="2000" b="1" dirty="0">
                <a:sym typeface="+mn-ea"/>
              </a:rPr>
              <a:t>=</a:t>
            </a:r>
            <a:r>
              <a:rPr lang="fi-FI" altLang="en-US" sz="2000" b="1" i="1" dirty="0">
                <a:sym typeface="+mn-ea"/>
              </a:rPr>
              <a:t> V</a:t>
            </a:r>
            <a:r>
              <a:rPr lang="fi-FI" altLang="en-US" sz="2000" b="1" i="1" baseline="-25000" dirty="0">
                <a:sym typeface="+mn-ea"/>
              </a:rPr>
              <a:t>1</a:t>
            </a:r>
            <a:r>
              <a:rPr lang="fi-FI" altLang="en-US" sz="2000" b="1" i="1" dirty="0">
                <a:sym typeface="+mn-ea"/>
              </a:rPr>
              <a:t> </a:t>
            </a:r>
            <a:r>
              <a:rPr lang="fi-FI" altLang="en-US" sz="2000" b="1" dirty="0">
                <a:sym typeface="+mn-ea"/>
              </a:rPr>
              <a:t>(</a:t>
            </a:r>
            <a:r>
              <a:rPr lang="fi-FI" altLang="en-US" sz="2000" b="1" dirty="0" smtClean="0">
                <a:sym typeface="+mn-ea"/>
              </a:rPr>
              <a:t>1 +</a:t>
            </a:r>
            <a:r>
              <a:rPr lang="fi-FI" altLang="en-US" sz="2000" b="1" i="1" dirty="0" smtClean="0">
                <a:sym typeface="+mn-ea"/>
              </a:rPr>
              <a:t> </a:t>
            </a:r>
            <a:r>
              <a:rPr lang="fi-FI" altLang="en-US" sz="2000" b="1" i="1" dirty="0">
                <a:sym typeface="Symbol" pitchFamily="18" charset="2"/>
              </a:rPr>
              <a:t> </a:t>
            </a:r>
            <a:r>
              <a:rPr lang="fi-FI" altLang="en-US" sz="2000" b="1" dirty="0" smtClean="0">
                <a:sym typeface="Symbol" pitchFamily="18" charset="2"/>
              </a:rPr>
              <a:t></a:t>
            </a:r>
            <a:r>
              <a:rPr lang="fi-FI" altLang="en-US" sz="2000" b="1" i="1" dirty="0" smtClean="0">
                <a:sym typeface="Symbol" pitchFamily="18" charset="2"/>
              </a:rPr>
              <a:t>t</a:t>
            </a:r>
            <a:r>
              <a:rPr lang="fi-FI" altLang="en-US" sz="2000" b="1" i="1" dirty="0">
                <a:sym typeface="Symbol" pitchFamily="18" charset="2"/>
              </a:rPr>
              <a:t>)</a:t>
            </a:r>
            <a:endParaRPr lang="en-US" sz="2000" b="1" i="1" dirty="0"/>
          </a:p>
        </p:txBody>
      </p:sp>
      <p:sp>
        <p:nvSpPr>
          <p:cNvPr id="8" name="Text Box 7"/>
          <p:cNvSpPr txBox="1"/>
          <p:nvPr/>
        </p:nvSpPr>
        <p:spPr>
          <a:xfrm>
            <a:off x="451181" y="358775"/>
            <a:ext cx="1875129" cy="400110"/>
          </a:xfrm>
          <a:prstGeom prst="rect">
            <a:avLst/>
          </a:prstGeom>
          <a:noFill/>
        </p:spPr>
        <p:txBody>
          <a:bodyPr wrap="none" rtlCol="0" anchor="t">
            <a:spAutoFit/>
          </a:bodyPr>
          <a:lstStyle/>
          <a:p>
            <a:pPr marL="0" lvl="1" algn="ctr"/>
            <a:r>
              <a:rPr lang="en-US" sz="2000" b="1" dirty="0">
                <a:cs typeface="+mn-lt"/>
                <a:sym typeface="+mn-ea"/>
              </a:rPr>
              <a:t>b. Muai Volume</a:t>
            </a:r>
            <a:endParaRPr lang="en-US" sz="2000" dirty="0"/>
          </a:p>
        </p:txBody>
      </p:sp>
      <p:sp>
        <p:nvSpPr>
          <p:cNvPr id="3" name="Rectangle 2"/>
          <p:cNvSpPr/>
          <p:nvPr/>
        </p:nvSpPr>
        <p:spPr>
          <a:xfrm>
            <a:off x="687070" y="2846845"/>
            <a:ext cx="5334000" cy="1754326"/>
          </a:xfrm>
          <a:prstGeom prst="rect">
            <a:avLst/>
          </a:prstGeom>
        </p:spPr>
        <p:txBody>
          <a:bodyPr wrap="square">
            <a:spAutoFit/>
          </a:bodyPr>
          <a:lstStyle/>
          <a:p>
            <a:pPr lvl="0">
              <a:spcBef>
                <a:spcPct val="0"/>
              </a:spcBef>
            </a:pPr>
            <a:r>
              <a:rPr lang="en-US" altLang="en-US" dirty="0" err="1" smtClean="0">
                <a:cs typeface="+mn-lt"/>
                <a:sym typeface="+mn-ea"/>
              </a:rPr>
              <a:t>dengan</a:t>
            </a:r>
            <a:r>
              <a:rPr lang="fi-FI" altLang="en-US" b="1" dirty="0">
                <a:cs typeface="+mn-lt"/>
                <a:sym typeface="+mn-ea"/>
              </a:rPr>
              <a:t>	</a:t>
            </a:r>
            <a:endParaRPr lang="id-ID" altLang="en-US" dirty="0">
              <a:cs typeface="+mn-lt"/>
            </a:endParaRPr>
          </a:p>
          <a:p>
            <a:pPr lvl="0">
              <a:spcBef>
                <a:spcPct val="0"/>
              </a:spcBef>
            </a:pPr>
            <a:r>
              <a:rPr lang="en-US" altLang="en-US" i="1" dirty="0" smtClean="0">
                <a:cs typeface="+mn-lt"/>
                <a:sym typeface="+mn-ea"/>
              </a:rPr>
              <a:t>V</a:t>
            </a:r>
            <a:r>
              <a:rPr lang="en-US" altLang="en-US" baseline="-25000" dirty="0" smtClean="0">
                <a:cs typeface="+mn-lt"/>
                <a:sym typeface="+mn-ea"/>
              </a:rPr>
              <a:t>2</a:t>
            </a:r>
            <a:r>
              <a:rPr lang="en-US" altLang="en-US" dirty="0" smtClean="0">
                <a:cs typeface="+mn-lt"/>
                <a:sym typeface="+mn-ea"/>
              </a:rPr>
              <a:t> = volume </a:t>
            </a:r>
            <a:r>
              <a:rPr lang="en-US" altLang="en-US" dirty="0" err="1">
                <a:cs typeface="+mn-lt"/>
                <a:sym typeface="+mn-ea"/>
              </a:rPr>
              <a:t>pada</a:t>
            </a:r>
            <a:r>
              <a:rPr lang="en-US" altLang="en-US" dirty="0">
                <a:cs typeface="+mn-lt"/>
                <a:sym typeface="+mn-ea"/>
              </a:rPr>
              <a:t> </a:t>
            </a:r>
            <a:r>
              <a:rPr lang="en-US" altLang="en-US" dirty="0" err="1">
                <a:cs typeface="+mn-lt"/>
                <a:sym typeface="+mn-ea"/>
              </a:rPr>
              <a:t>suhu</a:t>
            </a:r>
            <a:r>
              <a:rPr lang="en-US" altLang="en-US" dirty="0">
                <a:cs typeface="+mn-lt"/>
                <a:sym typeface="+mn-ea"/>
              </a:rPr>
              <a:t> </a:t>
            </a:r>
            <a:r>
              <a:rPr lang="en-US" altLang="en-US" i="1" dirty="0">
                <a:cs typeface="+mn-lt"/>
                <a:sym typeface="+mn-ea"/>
              </a:rPr>
              <a:t>t</a:t>
            </a:r>
            <a:r>
              <a:rPr lang="en-US" altLang="en-US" baseline="-25000" dirty="0">
                <a:cs typeface="+mn-lt"/>
                <a:sym typeface="+mn-ea"/>
              </a:rPr>
              <a:t>2</a:t>
            </a:r>
            <a:r>
              <a:rPr lang="en-US" altLang="en-US" dirty="0">
                <a:cs typeface="+mn-lt"/>
                <a:sym typeface="+mn-ea"/>
              </a:rPr>
              <a:t> </a:t>
            </a:r>
            <a:r>
              <a:rPr lang="en-US" altLang="en-US" dirty="0" smtClean="0">
                <a:cs typeface="+mn-lt"/>
                <a:sym typeface="+mn-ea"/>
              </a:rPr>
              <a:t>(</a:t>
            </a:r>
            <a:r>
              <a:rPr lang="en-US" altLang="en-US" dirty="0">
                <a:cs typeface="+mn-lt"/>
                <a:sym typeface="+mn-ea"/>
              </a:rPr>
              <a:t>m</a:t>
            </a:r>
            <a:r>
              <a:rPr lang="en-US" altLang="en-US" baseline="30000" dirty="0">
                <a:cs typeface="+mn-lt"/>
                <a:sym typeface="+mn-ea"/>
              </a:rPr>
              <a:t>3</a:t>
            </a:r>
            <a:r>
              <a:rPr lang="en-US" altLang="en-US" dirty="0">
                <a:cs typeface="+mn-lt"/>
                <a:sym typeface="+mn-ea"/>
              </a:rPr>
              <a:t> </a:t>
            </a:r>
            <a:r>
              <a:rPr lang="en-US" altLang="en-US" dirty="0" err="1">
                <a:cs typeface="+mn-lt"/>
                <a:sym typeface="+mn-ea"/>
              </a:rPr>
              <a:t>atau</a:t>
            </a:r>
            <a:r>
              <a:rPr lang="en-US" altLang="en-US" dirty="0">
                <a:cs typeface="+mn-lt"/>
                <a:sym typeface="+mn-ea"/>
              </a:rPr>
              <a:t> cm</a:t>
            </a:r>
            <a:r>
              <a:rPr lang="en-US" altLang="en-US" baseline="30000" dirty="0">
                <a:cs typeface="+mn-lt"/>
                <a:sym typeface="+mn-ea"/>
              </a:rPr>
              <a:t>3</a:t>
            </a:r>
            <a:r>
              <a:rPr lang="en-US" altLang="en-US" dirty="0" smtClean="0">
                <a:cs typeface="+mn-lt"/>
                <a:sym typeface="+mn-ea"/>
              </a:rPr>
              <a:t>),</a:t>
            </a:r>
            <a:endParaRPr lang="id-ID" altLang="en-US" dirty="0">
              <a:cs typeface="+mn-lt"/>
            </a:endParaRPr>
          </a:p>
          <a:p>
            <a:pPr lvl="0">
              <a:spcBef>
                <a:spcPct val="0"/>
              </a:spcBef>
            </a:pPr>
            <a:r>
              <a:rPr lang="pt-BR" altLang="en-US" i="1" dirty="0" smtClean="0">
                <a:cs typeface="+mn-lt"/>
                <a:sym typeface="+mn-ea"/>
              </a:rPr>
              <a:t>V</a:t>
            </a:r>
            <a:r>
              <a:rPr lang="pt-BR" altLang="en-US" baseline="-25000" dirty="0" smtClean="0">
                <a:cs typeface="+mn-lt"/>
                <a:sym typeface="+mn-ea"/>
              </a:rPr>
              <a:t>1</a:t>
            </a:r>
            <a:r>
              <a:rPr lang="pt-BR" altLang="en-US" dirty="0" smtClean="0">
                <a:cs typeface="+mn-lt"/>
                <a:sym typeface="+mn-ea"/>
              </a:rPr>
              <a:t> = volume </a:t>
            </a:r>
            <a:r>
              <a:rPr lang="pt-BR" altLang="en-US" dirty="0">
                <a:cs typeface="+mn-lt"/>
                <a:sym typeface="+mn-ea"/>
              </a:rPr>
              <a:t>pada suhu </a:t>
            </a:r>
            <a:r>
              <a:rPr lang="pt-BR" altLang="en-US" i="1" dirty="0">
                <a:cs typeface="+mn-lt"/>
                <a:sym typeface="+mn-ea"/>
              </a:rPr>
              <a:t>t</a:t>
            </a:r>
            <a:r>
              <a:rPr lang="pt-BR" altLang="en-US" baseline="-25000" dirty="0">
                <a:cs typeface="+mn-lt"/>
                <a:sym typeface="+mn-ea"/>
              </a:rPr>
              <a:t>1</a:t>
            </a:r>
            <a:r>
              <a:rPr lang="pt-BR" altLang="en-US" dirty="0">
                <a:cs typeface="+mn-lt"/>
                <a:sym typeface="+mn-ea"/>
              </a:rPr>
              <a:t> </a:t>
            </a:r>
            <a:r>
              <a:rPr lang="pt-BR" altLang="en-US" dirty="0" smtClean="0">
                <a:cs typeface="+mn-lt"/>
                <a:sym typeface="+mn-ea"/>
              </a:rPr>
              <a:t>(</a:t>
            </a:r>
            <a:r>
              <a:rPr lang="pt-BR" altLang="en-US" dirty="0">
                <a:cs typeface="+mn-lt"/>
                <a:sym typeface="+mn-ea"/>
              </a:rPr>
              <a:t>m</a:t>
            </a:r>
            <a:r>
              <a:rPr lang="pt-BR" altLang="en-US" baseline="30000" dirty="0">
                <a:cs typeface="+mn-lt"/>
                <a:sym typeface="+mn-ea"/>
              </a:rPr>
              <a:t>3</a:t>
            </a:r>
            <a:r>
              <a:rPr lang="pt-BR" altLang="en-US" dirty="0">
                <a:cs typeface="+mn-lt"/>
                <a:sym typeface="+mn-ea"/>
              </a:rPr>
              <a:t> atau cm</a:t>
            </a:r>
            <a:r>
              <a:rPr lang="pt-BR" altLang="en-US" baseline="30000" dirty="0">
                <a:cs typeface="+mn-lt"/>
                <a:sym typeface="+mn-ea"/>
              </a:rPr>
              <a:t>3</a:t>
            </a:r>
            <a:r>
              <a:rPr lang="pt-BR" altLang="en-US" dirty="0" smtClean="0">
                <a:cs typeface="+mn-lt"/>
                <a:sym typeface="+mn-ea"/>
              </a:rPr>
              <a:t>),</a:t>
            </a:r>
            <a:endParaRPr lang="id-ID" altLang="en-US" dirty="0">
              <a:cs typeface="+mn-lt"/>
            </a:endParaRPr>
          </a:p>
          <a:p>
            <a:pPr lvl="0">
              <a:spcBef>
                <a:spcPct val="0"/>
              </a:spcBef>
            </a:pPr>
            <a:r>
              <a:rPr lang="fi-FI" altLang="en-US" b="1" i="1" dirty="0">
                <a:cs typeface="+mn-lt"/>
                <a:sym typeface="Symbol" pitchFamily="18" charset="2"/>
              </a:rPr>
              <a:t> </a:t>
            </a:r>
            <a:r>
              <a:rPr lang="fi-FI" altLang="en-US" dirty="0" smtClean="0">
                <a:cs typeface="+mn-lt"/>
                <a:sym typeface="+mn-ea"/>
              </a:rPr>
              <a:t>= </a:t>
            </a:r>
            <a:r>
              <a:rPr lang="fi-FI" altLang="en-US" dirty="0">
                <a:cs typeface="+mn-lt"/>
                <a:sym typeface="+mn-ea"/>
              </a:rPr>
              <a:t>koefisien muai ruang </a:t>
            </a:r>
            <a:r>
              <a:rPr lang="fi-FI" altLang="en-US" dirty="0" smtClean="0">
                <a:cs typeface="+mn-lt"/>
                <a:sym typeface="+mn-ea"/>
              </a:rPr>
              <a:t>(/</a:t>
            </a:r>
            <a:r>
              <a:rPr lang="en-US" altLang="en-US" dirty="0" smtClean="0">
                <a:cs typeface="+mn-lt"/>
                <a:sym typeface="+mn-ea"/>
              </a:rPr>
              <a:t>°</a:t>
            </a:r>
            <a:r>
              <a:rPr lang="fi-FI" altLang="en-US" dirty="0" smtClean="0">
                <a:cs typeface="+mn-lt"/>
                <a:sym typeface="+mn-ea"/>
              </a:rPr>
              <a:t>C ),</a:t>
            </a:r>
            <a:endParaRPr lang="id-ID" altLang="en-US" dirty="0">
              <a:cs typeface="+mn-lt"/>
            </a:endParaRPr>
          </a:p>
          <a:p>
            <a:pPr lvl="0">
              <a:spcBef>
                <a:spcPct val="0"/>
              </a:spcBef>
            </a:pPr>
            <a:r>
              <a:rPr lang="fi-FI" altLang="en-US" i="1" dirty="0">
                <a:cs typeface="+mn-lt"/>
                <a:sym typeface="+mn-ea"/>
              </a:rPr>
              <a:t>t</a:t>
            </a:r>
            <a:r>
              <a:rPr lang="fi-FI" altLang="en-US" baseline="-25000" dirty="0" smtClean="0">
                <a:cs typeface="+mn-lt"/>
                <a:sym typeface="+mn-ea"/>
              </a:rPr>
              <a:t>1</a:t>
            </a:r>
            <a:r>
              <a:rPr lang="fi-FI" altLang="en-US" dirty="0" smtClean="0">
                <a:cs typeface="+mn-lt"/>
                <a:sym typeface="+mn-ea"/>
              </a:rPr>
              <a:t> = </a:t>
            </a:r>
            <a:r>
              <a:rPr lang="fi-FI" altLang="en-US" dirty="0">
                <a:cs typeface="+mn-lt"/>
                <a:sym typeface="+mn-ea"/>
              </a:rPr>
              <a:t>suhu awal (</a:t>
            </a:r>
            <a:r>
              <a:rPr lang="en-US" altLang="en-US" dirty="0" smtClean="0">
                <a:cs typeface="+mn-lt"/>
                <a:sym typeface="+mn-ea"/>
              </a:rPr>
              <a:t>°</a:t>
            </a:r>
            <a:r>
              <a:rPr lang="fi-FI" altLang="en-US" dirty="0" smtClean="0">
                <a:cs typeface="+mn-lt"/>
                <a:sym typeface="+mn-ea"/>
              </a:rPr>
              <a:t>C), dan</a:t>
            </a:r>
            <a:endParaRPr lang="id-ID" altLang="en-US" dirty="0">
              <a:cs typeface="+mn-lt"/>
            </a:endParaRPr>
          </a:p>
          <a:p>
            <a:pPr lvl="0">
              <a:spcBef>
                <a:spcPct val="0"/>
              </a:spcBef>
            </a:pPr>
            <a:r>
              <a:rPr lang="fi-FI" altLang="en-US" i="1" dirty="0">
                <a:cs typeface="+mn-lt"/>
                <a:sym typeface="+mn-ea"/>
              </a:rPr>
              <a:t>t</a:t>
            </a:r>
            <a:r>
              <a:rPr lang="fi-FI" altLang="en-US" baseline="-25000" dirty="0" smtClean="0">
                <a:cs typeface="+mn-lt"/>
                <a:sym typeface="+mn-ea"/>
              </a:rPr>
              <a:t>2</a:t>
            </a:r>
            <a:r>
              <a:rPr lang="fi-FI" altLang="en-US" dirty="0" smtClean="0">
                <a:cs typeface="+mn-lt"/>
                <a:sym typeface="+mn-ea"/>
              </a:rPr>
              <a:t> = </a:t>
            </a:r>
            <a:r>
              <a:rPr lang="fi-FI" altLang="en-US" dirty="0">
                <a:cs typeface="+mn-lt"/>
                <a:sym typeface="+mn-ea"/>
              </a:rPr>
              <a:t>suhu akhir (</a:t>
            </a:r>
            <a:r>
              <a:rPr lang="en-US" altLang="en-US" dirty="0" smtClean="0">
                <a:cs typeface="+mn-lt"/>
                <a:sym typeface="+mn-ea"/>
              </a:rPr>
              <a:t>°</a:t>
            </a:r>
            <a:r>
              <a:rPr lang="fi-FI" altLang="en-US" dirty="0" smtClean="0">
                <a:cs typeface="+mn-lt"/>
                <a:sym typeface="+mn-ea"/>
              </a:rPr>
              <a:t>C).</a:t>
            </a:r>
            <a:endParaRPr lang="en-US" altLang="en-US" dirty="0">
              <a:cs typeface="+mn-lt"/>
              <a:sym typeface="+mn-ea"/>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wipe(left)">
                                      <p:cBhvr>
                                        <p:cTn id="11" dur="500"/>
                                        <p:tgtEl>
                                          <p:spTgt spid="2">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wipe(left)">
                                      <p:cBhvr>
                                        <p:cTn id="18" dur="500"/>
                                        <p:tgtEl>
                                          <p:spTgt spid="2">
                                            <p:txEl>
                                              <p:pRg st="2" end="2"/>
                                            </p:txEl>
                                          </p:spTgt>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animBg="1"/>
      <p:bldP spid="8"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1000"/>
          </a:blip>
          <a:stretch>
            <a:fillRect/>
          </a:stretch>
        </a:blipFill>
        <a:effectLst/>
      </p:bgPr>
    </p:bg>
    <p:spTree>
      <p:nvGrpSpPr>
        <p:cNvPr id="1" name=""/>
        <p:cNvGrpSpPr/>
        <p:nvPr/>
      </p:nvGrpSpPr>
      <p:grpSpPr>
        <a:xfrm>
          <a:off x="0" y="0"/>
          <a:ext cx="0" cy="0"/>
          <a:chOff x="0" y="0"/>
          <a:chExt cx="0" cy="0"/>
        </a:xfrm>
      </p:grpSpPr>
      <p:sp>
        <p:nvSpPr>
          <p:cNvPr id="29" name="Rectangle 28"/>
          <p:cNvSpPr/>
          <p:nvPr/>
        </p:nvSpPr>
        <p:spPr>
          <a:xfrm>
            <a:off x="245785" y="4333064"/>
            <a:ext cx="1028700" cy="229870"/>
          </a:xfrm>
          <a:prstGeom prst="rect">
            <a:avLst/>
          </a:prstGeom>
          <a:noFill/>
        </p:spPr>
        <p:txBody>
          <a:bodyPr wrap="none">
            <a:spAutoFit/>
          </a:bodyPr>
          <a:lstStyle/>
          <a:p>
            <a:pPr algn="l"/>
            <a:r>
              <a:rPr lang="en-US" sz="900" i="1" dirty="0" err="1">
                <a:solidFill>
                  <a:schemeClr val="bg1"/>
                </a:solidFill>
                <a:sym typeface="+mn-ea"/>
              </a:rPr>
              <a:t>Sumber</a:t>
            </a:r>
            <a:r>
              <a:rPr lang="en-US" sz="900" i="1" dirty="0">
                <a:solidFill>
                  <a:schemeClr val="bg1"/>
                </a:solidFill>
                <a:sym typeface="+mn-ea"/>
              </a:rPr>
              <a:t>: Freepik</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8051"/>
            <a:ext cx="9143244" cy="475449"/>
          </a:xfrm>
          <a:prstGeom prst="rect">
            <a:avLst/>
          </a:prstGeom>
        </p:spPr>
      </p:pic>
      <p:grpSp>
        <p:nvGrpSpPr>
          <p:cNvPr id="20" name="Group 19"/>
          <p:cNvGrpSpPr/>
          <p:nvPr/>
        </p:nvGrpSpPr>
        <p:grpSpPr>
          <a:xfrm>
            <a:off x="283492" y="266213"/>
            <a:ext cx="1834337" cy="817329"/>
            <a:chOff x="55507" y="128083"/>
            <a:chExt cx="1834337" cy="817329"/>
          </a:xfrm>
        </p:grpSpPr>
        <p:sp>
          <p:nvSpPr>
            <p:cNvPr id="21" name="Rectangle 20"/>
            <p:cNvSpPr/>
            <p:nvPr/>
          </p:nvSpPr>
          <p:spPr>
            <a:xfrm>
              <a:off x="487554" y="171648"/>
              <a:ext cx="1366364" cy="386881"/>
            </a:xfrm>
            <a:prstGeom prst="rect">
              <a:avLst/>
            </a:prstGeom>
            <a:solidFill>
              <a:srgbClr val="F051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TextBox 21"/>
            <p:cNvSpPr txBox="1"/>
            <p:nvPr/>
          </p:nvSpPr>
          <p:spPr>
            <a:xfrm>
              <a:off x="692234" y="128083"/>
              <a:ext cx="1197610" cy="460375"/>
            </a:xfrm>
            <a:prstGeom prst="rect">
              <a:avLst/>
            </a:prstGeom>
            <a:noFill/>
          </p:spPr>
          <p:txBody>
            <a:bodyPr wrap="none" rtlCol="0">
              <a:spAutoFit/>
            </a:bodyPr>
            <a:lstStyle/>
            <a:p>
              <a:r>
                <a:rPr lang="en-US" sz="2400" b="1" spc="50" dirty="0" smtClean="0">
                  <a:solidFill>
                    <a:schemeClr val="bg1">
                      <a:lumMod val="95000"/>
                    </a:schemeClr>
                  </a:solidFill>
                </a:rPr>
                <a:t>BAB 3 </a:t>
              </a:r>
              <a:endParaRPr lang="id-ID" sz="2400" dirty="0">
                <a:solidFill>
                  <a:schemeClr val="bg1">
                    <a:lumMod val="95000"/>
                  </a:schemeClr>
                </a:solidFill>
              </a:endParaRPr>
            </a:p>
          </p:txBody>
        </p:sp>
        <p:sp>
          <p:nvSpPr>
            <p:cNvPr id="23" name="Rectangle 22"/>
            <p:cNvSpPr/>
            <p:nvPr/>
          </p:nvSpPr>
          <p:spPr>
            <a:xfrm>
              <a:off x="487554" y="558531"/>
              <a:ext cx="432046" cy="3868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24"/>
            <p:cNvSpPr/>
            <p:nvPr/>
          </p:nvSpPr>
          <p:spPr>
            <a:xfrm>
              <a:off x="55507" y="171650"/>
              <a:ext cx="432046" cy="38688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6" name="Group 25"/>
          <p:cNvGrpSpPr/>
          <p:nvPr/>
        </p:nvGrpSpPr>
        <p:grpSpPr>
          <a:xfrm>
            <a:off x="1616478" y="167758"/>
            <a:ext cx="505711" cy="1260992"/>
            <a:chOff x="1388493" y="29628"/>
            <a:chExt cx="505711" cy="1260992"/>
          </a:xfrm>
        </p:grpSpPr>
        <p:sp>
          <p:nvSpPr>
            <p:cNvPr id="27" name="Rectangle 26"/>
            <p:cNvSpPr/>
            <p:nvPr/>
          </p:nvSpPr>
          <p:spPr>
            <a:xfrm>
              <a:off x="1388493" y="537122"/>
              <a:ext cx="59922" cy="753498"/>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Rectangle 35"/>
            <p:cNvSpPr/>
            <p:nvPr/>
          </p:nvSpPr>
          <p:spPr>
            <a:xfrm>
              <a:off x="1784876" y="104439"/>
              <a:ext cx="69041" cy="44098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Oval 36"/>
            <p:cNvSpPr/>
            <p:nvPr/>
          </p:nvSpPr>
          <p:spPr>
            <a:xfrm>
              <a:off x="1744587" y="29628"/>
              <a:ext cx="149617" cy="149617"/>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Rectangle 37"/>
            <p:cNvSpPr/>
            <p:nvPr/>
          </p:nvSpPr>
          <p:spPr>
            <a:xfrm rot="16200000">
              <a:off x="1587369" y="340315"/>
              <a:ext cx="69041" cy="46405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64" y="4668051"/>
            <a:ext cx="9143244" cy="475449"/>
          </a:xfrm>
          <a:prstGeom prst="rect">
            <a:avLst/>
          </a:prstGeom>
        </p:spPr>
      </p:pic>
      <p:grpSp>
        <p:nvGrpSpPr>
          <p:cNvPr id="30" name="Group 29"/>
          <p:cNvGrpSpPr/>
          <p:nvPr/>
        </p:nvGrpSpPr>
        <p:grpSpPr>
          <a:xfrm>
            <a:off x="1488774" y="728712"/>
            <a:ext cx="6400800" cy="1125669"/>
            <a:chOff x="1417320" y="684081"/>
            <a:chExt cx="6400800" cy="1125669"/>
          </a:xfrm>
        </p:grpSpPr>
        <p:grpSp>
          <p:nvGrpSpPr>
            <p:cNvPr id="31" name="Group 30"/>
            <p:cNvGrpSpPr/>
            <p:nvPr/>
          </p:nvGrpSpPr>
          <p:grpSpPr>
            <a:xfrm>
              <a:off x="1417320" y="684081"/>
              <a:ext cx="6400800" cy="1125669"/>
              <a:chOff x="1258788" y="545950"/>
              <a:chExt cx="4168663" cy="890291"/>
            </a:xfrm>
            <a:effectLst>
              <a:outerShdw blurRad="50800" dist="38100" dir="2700000" algn="tl" rotWithShape="0">
                <a:prstClr val="black">
                  <a:alpha val="40000"/>
                </a:prstClr>
              </a:outerShdw>
            </a:effectLst>
          </p:grpSpPr>
          <p:sp>
            <p:nvSpPr>
              <p:cNvPr id="33" name="Rectangle 32"/>
              <p:cNvSpPr/>
              <p:nvPr/>
            </p:nvSpPr>
            <p:spPr>
              <a:xfrm>
                <a:off x="1388494" y="545950"/>
                <a:ext cx="3909927" cy="8902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TextBox 33"/>
              <p:cNvSpPr txBox="1"/>
              <p:nvPr/>
            </p:nvSpPr>
            <p:spPr>
              <a:xfrm>
                <a:off x="1258788" y="784707"/>
                <a:ext cx="4168663" cy="412826"/>
              </a:xfrm>
              <a:prstGeom prst="rect">
                <a:avLst/>
              </a:prstGeom>
              <a:noFill/>
            </p:spPr>
            <p:txBody>
              <a:bodyPr wrap="square" rtlCol="0">
                <a:spAutoFit/>
              </a:bodyPr>
              <a:lstStyle/>
              <a:p>
                <a:pPr marL="0" lvl="0" indent="0" algn="ctr" eaLnBrk="1" hangingPunct="1">
                  <a:spcBef>
                    <a:spcPct val="0"/>
                  </a:spcBef>
                  <a:buNone/>
                </a:pPr>
                <a:r>
                  <a:rPr lang="en-US" altLang="en-US" sz="2800" b="1" dirty="0">
                    <a:sym typeface="+mn-ea"/>
                  </a:rPr>
                  <a:t>SUHU,PEMUAIAN DAN KALOR</a:t>
                </a:r>
                <a:endParaRPr lang="id-ID" sz="2800" b="1" dirty="0">
                  <a:latin typeface="Calibri" panose="020F0502020204030204" pitchFamily="34" charset="0"/>
                  <a:cs typeface="Calibri" panose="020F0502020204030204" pitchFamily="34" charset="0"/>
                </a:endParaRPr>
              </a:p>
            </p:txBody>
          </p:sp>
        </p:grpSp>
        <p:sp>
          <p:nvSpPr>
            <p:cNvPr id="32" name="Rectangle 31"/>
            <p:cNvSpPr/>
            <p:nvPr/>
          </p:nvSpPr>
          <p:spPr>
            <a:xfrm>
              <a:off x="7623294" y="723716"/>
              <a:ext cx="58272" cy="1080000"/>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up)">
                                      <p:cBhvr>
                                        <p:cTn id="13" dur="500"/>
                                        <p:tgtEl>
                                          <p:spTgt spid="26"/>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66115" y="1312545"/>
            <a:ext cx="3683959" cy="2709237"/>
            <a:chOff x="666115" y="1312545"/>
            <a:chExt cx="3683959" cy="2709237"/>
          </a:xfrm>
        </p:grpSpPr>
        <p:sp>
          <p:nvSpPr>
            <p:cNvPr id="29" name="Rectangle 28"/>
            <p:cNvSpPr/>
            <p:nvPr/>
          </p:nvSpPr>
          <p:spPr>
            <a:xfrm>
              <a:off x="3200400" y="3790950"/>
              <a:ext cx="1149674" cy="230832"/>
            </a:xfrm>
            <a:prstGeom prst="rect">
              <a:avLst/>
            </a:prstGeom>
            <a:noFill/>
          </p:spPr>
          <p:txBody>
            <a:bodyPr wrap="none">
              <a:spAutoFit/>
            </a:bodyPr>
            <a:lstStyle/>
            <a:p>
              <a:r>
                <a:rPr lang="en-US" sz="900" i="1" dirty="0" err="1"/>
                <a:t>Sumber</a:t>
              </a:r>
              <a:r>
                <a:rPr lang="en-US" sz="900" i="1" dirty="0"/>
                <a:t>: </a:t>
              </a:r>
              <a:r>
                <a:rPr lang="en-US" sz="900" i="1" dirty="0" smtClean="0"/>
                <a:t>freepik.com</a:t>
              </a:r>
              <a:endParaRPr lang="id-ID" sz="900" i="1" dirty="0"/>
            </a:p>
          </p:txBody>
        </p:sp>
        <p:pic>
          <p:nvPicPr>
            <p:cNvPr id="11" name="Picture 5" descr="IMG_256"/>
            <p:cNvPicPr>
              <a:picLocks noChangeAspect="1"/>
            </p:cNvPicPr>
            <p:nvPr/>
          </p:nvPicPr>
          <p:blipFill>
            <a:blip r:embed="rId2"/>
            <a:stretch>
              <a:fillRect/>
            </a:stretch>
          </p:blipFill>
          <p:spPr>
            <a:xfrm>
              <a:off x="666115" y="1312545"/>
              <a:ext cx="3573780" cy="2381885"/>
            </a:xfrm>
            <a:prstGeom prst="rect">
              <a:avLst/>
            </a:prstGeom>
            <a:noFill/>
            <a:ln w="9525">
              <a:noFill/>
            </a:ln>
          </p:spPr>
        </p:pic>
      </p:grpSp>
      <p:sp>
        <p:nvSpPr>
          <p:cNvPr id="9" name="Rectangle: Rounded Corners 3"/>
          <p:cNvSpPr/>
          <p:nvPr/>
        </p:nvSpPr>
        <p:spPr>
          <a:xfrm>
            <a:off x="4572000" y="1733550"/>
            <a:ext cx="3796552" cy="1600200"/>
          </a:xfrm>
          <a:prstGeom prst="roundRect">
            <a:avLst/>
          </a:prstGeom>
          <a:ln>
            <a:solidFill>
              <a:srgbClr val="DFF0F5"/>
            </a:solidFill>
          </a:ln>
        </p:spPr>
        <p:style>
          <a:lnRef idx="2">
            <a:schemeClr val="accent1"/>
          </a:lnRef>
          <a:fillRef idx="1">
            <a:schemeClr val="lt1"/>
          </a:fillRef>
          <a:effectRef idx="0">
            <a:schemeClr val="accent1"/>
          </a:effectRef>
          <a:fontRef idx="minor">
            <a:schemeClr val="dk1"/>
          </a:fontRef>
        </p:style>
        <p:txBody>
          <a:bodyPr rtlCol="0" anchor="ctr"/>
          <a:lstStyle/>
          <a:p>
            <a:pPr marL="0" lvl="0" indent="0">
              <a:spcBef>
                <a:spcPct val="0"/>
              </a:spcBef>
              <a:buNone/>
            </a:pPr>
            <a:r>
              <a:rPr lang="fi-FI" altLang="en-US" sz="2000" dirty="0">
                <a:cs typeface="+mn-lt"/>
                <a:sym typeface="+mn-ea"/>
              </a:rPr>
              <a:t>Kabel-kabel listrik terlihat </a:t>
            </a:r>
            <a:r>
              <a:rPr lang="fi-FI" altLang="en-US" sz="2000" dirty="0" smtClean="0">
                <a:cs typeface="+mn-lt"/>
                <a:sym typeface="+mn-ea"/>
              </a:rPr>
              <a:t>semakin </a:t>
            </a:r>
            <a:r>
              <a:rPr lang="fi-FI" altLang="en-US" sz="2000" dirty="0">
                <a:cs typeface="+mn-lt"/>
                <a:sym typeface="+mn-ea"/>
              </a:rPr>
              <a:t>melengkung disaat cuaca panas, </a:t>
            </a:r>
            <a:r>
              <a:rPr lang="fi-FI" altLang="en-US" sz="2000" dirty="0" smtClean="0">
                <a:cs typeface="+mn-lt"/>
                <a:sym typeface="+mn-ea"/>
              </a:rPr>
              <a:t>tetapi saat </a:t>
            </a:r>
            <a:r>
              <a:rPr lang="fi-FI" altLang="en-US" sz="2000" dirty="0">
                <a:cs typeface="+mn-lt"/>
                <a:sym typeface="+mn-ea"/>
              </a:rPr>
              <a:t>cuaca mulai dingin kabel-kabel listrik tersebut </a:t>
            </a:r>
            <a:r>
              <a:rPr lang="fi-FI" altLang="en-US" sz="2000" dirty="0" smtClean="0">
                <a:cs typeface="+mn-lt"/>
                <a:sym typeface="+mn-ea"/>
              </a:rPr>
              <a:t>semakin </a:t>
            </a:r>
            <a:r>
              <a:rPr lang="fi-FI" altLang="en-US" sz="2000" dirty="0">
                <a:cs typeface="+mn-lt"/>
                <a:sym typeface="+mn-ea"/>
              </a:rPr>
              <a:t>lurus. </a:t>
            </a:r>
            <a:endParaRPr lang="fi-FI" altLang="en-US" sz="2000" dirty="0">
              <a:solidFill>
                <a:schemeClr val="tx1"/>
              </a:solidFill>
              <a:cs typeface="+mn-lt"/>
              <a:sym typeface="+mn-ea"/>
            </a:endParaRPr>
          </a:p>
        </p:txBody>
      </p:sp>
      <p:grpSp>
        <p:nvGrpSpPr>
          <p:cNvPr id="22530" name="Group 6"/>
          <p:cNvGrpSpPr/>
          <p:nvPr/>
        </p:nvGrpSpPr>
        <p:grpSpPr>
          <a:xfrm>
            <a:off x="-76835" y="186055"/>
            <a:ext cx="9967595" cy="668020"/>
            <a:chOff x="-76200" y="308937"/>
            <a:chExt cx="6570437" cy="685800"/>
          </a:xfrm>
        </p:grpSpPr>
        <p:sp>
          <p:nvSpPr>
            <p:cNvPr id="21" name="Pentagon 20"/>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Rectangle 3"/>
            <p:cNvSpPr/>
            <p:nvPr/>
          </p:nvSpPr>
          <p:spPr>
            <a:xfrm>
              <a:off x="36629" y="383906"/>
              <a:ext cx="6457608"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3. Prinsip Pemuaian Dalam Teknologi</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23" name="Chevron 22"/>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4" name="Chevron 23"/>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left)">
                                      <p:cBhvr>
                                        <p:cTn id="7" dur="500"/>
                                        <p:tgtEl>
                                          <p:spTgt spid="2253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609600" y="939161"/>
            <a:ext cx="6078220" cy="780415"/>
          </a:xfrm>
          <a:prstGeom prst="roundRect">
            <a:avLst/>
          </a:prstGeom>
          <a:solidFill>
            <a:srgbClr val="FFF4D1"/>
          </a:solidFill>
          <a:ln>
            <a:no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0" fontAlgn="base" latinLnBrk="0" hangingPunct="0">
              <a:lnSpc>
                <a:spcPct val="100000"/>
              </a:lnSpc>
              <a:spcBef>
                <a:spcPct val="0"/>
              </a:spcBef>
              <a:spcAft>
                <a:spcPct val="0"/>
              </a:spcAft>
              <a:buClrTx/>
              <a:buSzTx/>
              <a:buFontTx/>
              <a:buNone/>
              <a:defRPr/>
            </a:pPr>
            <a:r>
              <a:rPr lang="en-US" sz="2000" b="1" noProof="0" dirty="0" err="1">
                <a:ln>
                  <a:noFill/>
                </a:ln>
                <a:solidFill>
                  <a:schemeClr val="tx1"/>
                </a:solidFill>
                <a:effectLst/>
                <a:uLnTx/>
                <a:uFillTx/>
                <a:cs typeface="+mn-lt"/>
                <a:sym typeface="+mn-ea"/>
              </a:rPr>
              <a:t>Bimental</a:t>
            </a:r>
            <a:r>
              <a:rPr lang="en-US" sz="2000" b="1"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adalah</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dua</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keping</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logam</a:t>
            </a:r>
            <a:r>
              <a:rPr lang="en-US" sz="2000" noProof="0" dirty="0">
                <a:ln>
                  <a:noFill/>
                </a:ln>
                <a:solidFill>
                  <a:schemeClr val="tx1"/>
                </a:solidFill>
                <a:effectLst/>
                <a:uLnTx/>
                <a:uFillTx/>
                <a:cs typeface="+mn-lt"/>
                <a:sym typeface="+mn-ea"/>
              </a:rPr>
              <a:t> yang </a:t>
            </a:r>
            <a:r>
              <a:rPr lang="en-US" sz="2000" noProof="0" dirty="0" err="1">
                <a:ln>
                  <a:noFill/>
                </a:ln>
                <a:solidFill>
                  <a:schemeClr val="tx1"/>
                </a:solidFill>
                <a:effectLst/>
                <a:uLnTx/>
                <a:uFillTx/>
                <a:cs typeface="+mn-lt"/>
                <a:sym typeface="+mn-ea"/>
              </a:rPr>
              <a:t>berbeda</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angka</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muainya</a:t>
            </a:r>
            <a:r>
              <a:rPr lang="en-US" sz="2000" noProof="0" dirty="0">
                <a:ln>
                  <a:noFill/>
                </a:ln>
                <a:solidFill>
                  <a:schemeClr val="tx1"/>
                </a:solidFill>
                <a:effectLst/>
                <a:uLnTx/>
                <a:uFillTx/>
                <a:cs typeface="+mn-lt"/>
                <a:sym typeface="+mn-ea"/>
              </a:rPr>
              <a:t> yang </a:t>
            </a:r>
            <a:r>
              <a:rPr lang="en-US" sz="2000" noProof="0" dirty="0" err="1">
                <a:ln>
                  <a:noFill/>
                </a:ln>
                <a:solidFill>
                  <a:schemeClr val="tx1"/>
                </a:solidFill>
                <a:effectLst/>
                <a:uLnTx/>
                <a:uFillTx/>
                <a:cs typeface="+mn-lt"/>
                <a:sym typeface="+mn-ea"/>
              </a:rPr>
              <a:t>dirangkai</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menjadi</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satu</a:t>
            </a:r>
            <a:r>
              <a:rPr lang="en-US" sz="2000" noProof="0" dirty="0">
                <a:ln>
                  <a:noFill/>
                </a:ln>
                <a:solidFill>
                  <a:schemeClr val="tx1"/>
                </a:solidFill>
                <a:effectLst/>
                <a:uLnTx/>
                <a:uFillTx/>
                <a:cs typeface="+mn-lt"/>
                <a:sym typeface="+mn-ea"/>
              </a:rPr>
              <a:t>. </a:t>
            </a:r>
            <a:endParaRPr lang="id-ID" sz="2000" dirty="0">
              <a:solidFill>
                <a:schemeClr val="tx1"/>
              </a:solidFill>
              <a:cs typeface="+mn-lt"/>
            </a:endParaRPr>
          </a:p>
        </p:txBody>
      </p:sp>
      <p:sp>
        <p:nvSpPr>
          <p:cNvPr id="11" name="Text Box 10"/>
          <p:cNvSpPr txBox="1"/>
          <p:nvPr/>
        </p:nvSpPr>
        <p:spPr>
          <a:xfrm>
            <a:off x="363220" y="486642"/>
            <a:ext cx="1527002" cy="369332"/>
          </a:xfrm>
          <a:prstGeom prst="rect">
            <a:avLst/>
          </a:prstGeom>
          <a:noFill/>
        </p:spPr>
        <p:txBody>
          <a:bodyPr wrap="square" rtlCol="0" anchor="t">
            <a:spAutoFit/>
          </a:bodyPr>
          <a:lstStyle/>
          <a:p>
            <a:pPr marL="0" lvl="0" indent="0" algn="ctr">
              <a:spcBef>
                <a:spcPct val="0"/>
              </a:spcBef>
              <a:spcAft>
                <a:spcPts val="1000"/>
              </a:spcAft>
              <a:buNone/>
            </a:pPr>
            <a:r>
              <a:rPr lang="en-US" altLang="en-US" i="1" dirty="0">
                <a:latin typeface="Verdana" panose="020B0804030504040204" pitchFamily="34" charset="0"/>
                <a:sym typeface="+mn-ea"/>
              </a:rPr>
              <a:t> </a:t>
            </a:r>
            <a:r>
              <a:rPr lang="en-US" altLang="en-US" b="1" i="1" dirty="0" smtClean="0">
                <a:latin typeface="Verdana" panose="020B0804030504040204" pitchFamily="34" charset="0"/>
                <a:sym typeface="+mn-ea"/>
              </a:rPr>
              <a:t>Bimetal</a:t>
            </a:r>
            <a:endParaRPr lang="en-US" dirty="0"/>
          </a:p>
        </p:txBody>
      </p:sp>
      <p:sp>
        <p:nvSpPr>
          <p:cNvPr id="13" name="Text Box 12"/>
          <p:cNvSpPr txBox="1"/>
          <p:nvPr/>
        </p:nvSpPr>
        <p:spPr>
          <a:xfrm>
            <a:off x="609600" y="1885950"/>
            <a:ext cx="5486400" cy="1323439"/>
          </a:xfrm>
          <a:prstGeom prst="rect">
            <a:avLst/>
          </a:prstGeom>
          <a:noFill/>
        </p:spPr>
        <p:txBody>
          <a:bodyPr wrap="square" rtlCol="0" anchor="t">
            <a:spAutoFit/>
          </a:bodyPr>
          <a:lstStyle/>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charset="0"/>
              <a:buChar char=""/>
              <a:defRPr/>
            </a:pPr>
            <a:r>
              <a:rPr lang="en-US" sz="2000" noProof="0" dirty="0" err="1">
                <a:ln>
                  <a:noFill/>
                </a:ln>
                <a:effectLst/>
                <a:uLnTx/>
                <a:uFillTx/>
                <a:cs typeface="+mn-lt"/>
                <a:sym typeface="+mn-ea"/>
              </a:rPr>
              <a:t>Bila</a:t>
            </a:r>
            <a:r>
              <a:rPr lang="en-US" sz="2000" noProof="0" dirty="0">
                <a:ln>
                  <a:noFill/>
                </a:ln>
                <a:effectLst/>
                <a:uLnTx/>
                <a:uFillTx/>
                <a:cs typeface="+mn-lt"/>
                <a:sym typeface="+mn-ea"/>
              </a:rPr>
              <a:t> </a:t>
            </a:r>
            <a:r>
              <a:rPr lang="en-US" sz="2000" noProof="0" dirty="0" err="1">
                <a:ln>
                  <a:noFill/>
                </a:ln>
                <a:effectLst/>
                <a:uLnTx/>
                <a:uFillTx/>
                <a:cs typeface="+mn-lt"/>
                <a:sym typeface="+mn-ea"/>
              </a:rPr>
              <a:t>bimental</a:t>
            </a:r>
            <a:r>
              <a:rPr lang="en-US" sz="2000" noProof="0" dirty="0">
                <a:ln>
                  <a:noFill/>
                </a:ln>
                <a:effectLst/>
                <a:uLnTx/>
                <a:uFillTx/>
                <a:cs typeface="+mn-lt"/>
                <a:sym typeface="+mn-ea"/>
              </a:rPr>
              <a:t> </a:t>
            </a:r>
            <a:r>
              <a:rPr lang="en-US" sz="2000" noProof="0" dirty="0" err="1">
                <a:ln>
                  <a:noFill/>
                </a:ln>
                <a:effectLst/>
                <a:uLnTx/>
                <a:uFillTx/>
                <a:cs typeface="+mn-lt"/>
                <a:sym typeface="+mn-ea"/>
              </a:rPr>
              <a:t>dipanaskan</a:t>
            </a:r>
            <a:r>
              <a:rPr lang="en-US" sz="2000" noProof="0" dirty="0">
                <a:ln>
                  <a:noFill/>
                </a:ln>
                <a:effectLst/>
                <a:uLnTx/>
                <a:uFillTx/>
                <a:cs typeface="+mn-lt"/>
                <a:sym typeface="+mn-ea"/>
              </a:rPr>
              <a:t> </a:t>
            </a:r>
            <a:r>
              <a:rPr lang="en-US" sz="2000" noProof="0" dirty="0" err="1">
                <a:ln>
                  <a:noFill/>
                </a:ln>
                <a:effectLst/>
                <a:uLnTx/>
                <a:uFillTx/>
                <a:cs typeface="+mn-lt"/>
                <a:sym typeface="+mn-ea"/>
              </a:rPr>
              <a:t>akan</a:t>
            </a:r>
            <a:r>
              <a:rPr lang="en-US" sz="2000" noProof="0" dirty="0">
                <a:ln>
                  <a:noFill/>
                </a:ln>
                <a:effectLst/>
                <a:uLnTx/>
                <a:uFillTx/>
                <a:cs typeface="+mn-lt"/>
                <a:sym typeface="+mn-ea"/>
              </a:rPr>
              <a:t> </a:t>
            </a:r>
            <a:r>
              <a:rPr lang="en-US" sz="2000" noProof="0" dirty="0" err="1">
                <a:ln>
                  <a:noFill/>
                </a:ln>
                <a:effectLst/>
                <a:uLnTx/>
                <a:uFillTx/>
                <a:cs typeface="+mn-lt"/>
                <a:sym typeface="+mn-ea"/>
              </a:rPr>
              <a:t>membengkok</a:t>
            </a:r>
            <a:r>
              <a:rPr lang="en-US" sz="2000" noProof="0" dirty="0">
                <a:ln>
                  <a:noFill/>
                </a:ln>
                <a:effectLst/>
                <a:uLnTx/>
                <a:uFillTx/>
                <a:cs typeface="+mn-lt"/>
                <a:sym typeface="+mn-ea"/>
              </a:rPr>
              <a:t> </a:t>
            </a:r>
            <a:r>
              <a:rPr lang="en-US" sz="2000" noProof="0" dirty="0" err="1">
                <a:ln>
                  <a:noFill/>
                </a:ln>
                <a:effectLst/>
                <a:uLnTx/>
                <a:uFillTx/>
                <a:cs typeface="+mn-lt"/>
                <a:sym typeface="+mn-ea"/>
              </a:rPr>
              <a:t>ke</a:t>
            </a:r>
            <a:r>
              <a:rPr lang="en-US" sz="2000" noProof="0" dirty="0">
                <a:ln>
                  <a:noFill/>
                </a:ln>
                <a:effectLst/>
                <a:uLnTx/>
                <a:uFillTx/>
                <a:cs typeface="+mn-lt"/>
                <a:sym typeface="+mn-ea"/>
              </a:rPr>
              <a:t> </a:t>
            </a:r>
            <a:r>
              <a:rPr lang="en-US" sz="2000" noProof="0" dirty="0" err="1">
                <a:ln>
                  <a:noFill/>
                </a:ln>
                <a:effectLst/>
                <a:uLnTx/>
                <a:uFillTx/>
                <a:cs typeface="+mn-lt"/>
                <a:sym typeface="+mn-ea"/>
              </a:rPr>
              <a:t>arah</a:t>
            </a:r>
            <a:r>
              <a:rPr lang="en-US" sz="2000" noProof="0" dirty="0">
                <a:ln>
                  <a:noFill/>
                </a:ln>
                <a:effectLst/>
                <a:uLnTx/>
                <a:uFillTx/>
                <a:cs typeface="+mn-lt"/>
                <a:sym typeface="+mn-ea"/>
              </a:rPr>
              <a:t> </a:t>
            </a:r>
            <a:r>
              <a:rPr lang="en-US" sz="2000" noProof="0" dirty="0" err="1">
                <a:ln>
                  <a:noFill/>
                </a:ln>
                <a:effectLst/>
                <a:uLnTx/>
                <a:uFillTx/>
                <a:cs typeface="+mn-lt"/>
                <a:sym typeface="+mn-ea"/>
              </a:rPr>
              <a:t>logam</a:t>
            </a:r>
            <a:r>
              <a:rPr lang="en-US" sz="2000" noProof="0" dirty="0">
                <a:ln>
                  <a:noFill/>
                </a:ln>
                <a:effectLst/>
                <a:uLnTx/>
                <a:uFillTx/>
                <a:cs typeface="+mn-lt"/>
                <a:sym typeface="+mn-ea"/>
              </a:rPr>
              <a:t> yang </a:t>
            </a:r>
            <a:r>
              <a:rPr lang="en-US" sz="2000" noProof="0" dirty="0" err="1">
                <a:ln>
                  <a:noFill/>
                </a:ln>
                <a:effectLst/>
                <a:uLnTx/>
                <a:uFillTx/>
                <a:cs typeface="+mn-lt"/>
                <a:sym typeface="+mn-ea"/>
              </a:rPr>
              <a:t>koefisien</a:t>
            </a:r>
            <a:r>
              <a:rPr lang="en-US" sz="2000" noProof="0" dirty="0">
                <a:ln>
                  <a:noFill/>
                </a:ln>
                <a:effectLst/>
                <a:uLnTx/>
                <a:uFillTx/>
                <a:cs typeface="+mn-lt"/>
                <a:sym typeface="+mn-ea"/>
              </a:rPr>
              <a:t> </a:t>
            </a:r>
            <a:r>
              <a:rPr lang="en-US" sz="2000" noProof="0" dirty="0" err="1">
                <a:ln>
                  <a:noFill/>
                </a:ln>
                <a:effectLst/>
                <a:uLnTx/>
                <a:uFillTx/>
                <a:cs typeface="+mn-lt"/>
                <a:sym typeface="+mn-ea"/>
              </a:rPr>
              <a:t>muainya</a:t>
            </a:r>
            <a:r>
              <a:rPr lang="en-US" sz="2000" noProof="0" dirty="0">
                <a:ln>
                  <a:noFill/>
                </a:ln>
                <a:effectLst/>
                <a:uLnTx/>
                <a:uFillTx/>
                <a:cs typeface="+mn-lt"/>
                <a:sym typeface="+mn-ea"/>
              </a:rPr>
              <a:t> </a:t>
            </a:r>
            <a:r>
              <a:rPr lang="en-US" sz="2000" noProof="0" dirty="0" err="1">
                <a:ln>
                  <a:noFill/>
                </a:ln>
                <a:effectLst/>
                <a:uLnTx/>
                <a:uFillTx/>
                <a:cs typeface="+mn-lt"/>
                <a:sym typeface="+mn-ea"/>
              </a:rPr>
              <a:t>lebih</a:t>
            </a:r>
            <a:r>
              <a:rPr lang="en-US" sz="2000" noProof="0" dirty="0">
                <a:ln>
                  <a:noFill/>
                </a:ln>
                <a:effectLst/>
                <a:uLnTx/>
                <a:uFillTx/>
                <a:cs typeface="+mn-lt"/>
                <a:sym typeface="+mn-ea"/>
              </a:rPr>
              <a:t> </a:t>
            </a:r>
            <a:r>
              <a:rPr lang="en-US" sz="2000" noProof="0" dirty="0" err="1">
                <a:ln>
                  <a:noFill/>
                </a:ln>
                <a:effectLst/>
                <a:uLnTx/>
                <a:uFillTx/>
                <a:cs typeface="+mn-lt"/>
                <a:sym typeface="+mn-ea"/>
              </a:rPr>
              <a:t>kecil</a:t>
            </a:r>
            <a:r>
              <a:rPr lang="en-US" sz="2000" noProof="0" dirty="0" smtClean="0">
                <a:ln>
                  <a:noFill/>
                </a:ln>
                <a:effectLst/>
                <a:uLnTx/>
                <a:uFillTx/>
                <a:cs typeface="+mn-lt"/>
                <a:sym typeface="+mn-ea"/>
              </a:rPr>
              <a:t>.</a:t>
            </a:r>
            <a:endParaRPr lang="en-US" sz="2000" noProof="0" dirty="0">
              <a:ln>
                <a:noFill/>
              </a:ln>
              <a:effectLst/>
              <a:uLnTx/>
              <a:uFillTx/>
              <a:cs typeface="+mn-lt"/>
              <a:sym typeface="+mn-ea"/>
            </a:endParaRPr>
          </a:p>
          <a:p>
            <a:pPr marL="285750" marR="0" lvl="0" indent="-285750" algn="just" defTabSz="914400" rtl="0" eaLnBrk="0" fontAlgn="base" latinLnBrk="0" hangingPunct="0">
              <a:lnSpc>
                <a:spcPct val="100000"/>
              </a:lnSpc>
              <a:spcBef>
                <a:spcPct val="0"/>
              </a:spcBef>
              <a:spcAft>
                <a:spcPct val="0"/>
              </a:spcAft>
              <a:buClrTx/>
              <a:buSzTx/>
              <a:buFont typeface="Wingdings" panose="05000000000000000000" charset="0"/>
              <a:buChar char=""/>
              <a:defRPr/>
            </a:pPr>
            <a:r>
              <a:rPr lang="en-US" sz="2000" noProof="0" dirty="0" err="1">
                <a:ln>
                  <a:noFill/>
                </a:ln>
                <a:effectLst/>
                <a:uLnTx/>
                <a:uFillTx/>
                <a:cs typeface="+mn-lt"/>
                <a:sym typeface="+mn-ea"/>
              </a:rPr>
              <a:t>Bila</a:t>
            </a:r>
            <a:r>
              <a:rPr lang="en-US" sz="2000" noProof="0" dirty="0">
                <a:ln>
                  <a:noFill/>
                </a:ln>
                <a:effectLst/>
                <a:uLnTx/>
                <a:uFillTx/>
                <a:cs typeface="+mn-lt"/>
                <a:sym typeface="+mn-ea"/>
              </a:rPr>
              <a:t> </a:t>
            </a:r>
            <a:r>
              <a:rPr lang="en-US" sz="2000" noProof="0" dirty="0" err="1">
                <a:ln>
                  <a:noFill/>
                </a:ln>
                <a:effectLst/>
                <a:uLnTx/>
                <a:uFillTx/>
                <a:cs typeface="+mn-lt"/>
                <a:sym typeface="+mn-ea"/>
              </a:rPr>
              <a:t>bimental</a:t>
            </a:r>
            <a:r>
              <a:rPr lang="en-US" sz="2000" noProof="0" dirty="0">
                <a:ln>
                  <a:noFill/>
                </a:ln>
                <a:effectLst/>
                <a:uLnTx/>
                <a:uFillTx/>
                <a:cs typeface="+mn-lt"/>
                <a:sym typeface="+mn-ea"/>
              </a:rPr>
              <a:t> </a:t>
            </a:r>
            <a:r>
              <a:rPr lang="en-US" sz="2000" noProof="0" dirty="0" err="1">
                <a:ln>
                  <a:noFill/>
                </a:ln>
                <a:effectLst/>
                <a:uLnTx/>
                <a:uFillTx/>
                <a:cs typeface="+mn-lt"/>
                <a:sym typeface="+mn-ea"/>
              </a:rPr>
              <a:t>didinginkan</a:t>
            </a:r>
            <a:r>
              <a:rPr lang="en-US" sz="2000" noProof="0" dirty="0">
                <a:ln>
                  <a:noFill/>
                </a:ln>
                <a:effectLst/>
                <a:uLnTx/>
                <a:uFillTx/>
                <a:cs typeface="+mn-lt"/>
                <a:sym typeface="+mn-ea"/>
              </a:rPr>
              <a:t> </a:t>
            </a:r>
            <a:r>
              <a:rPr lang="en-US" sz="2000" noProof="0" dirty="0" err="1">
                <a:ln>
                  <a:noFill/>
                </a:ln>
                <a:effectLst/>
                <a:uLnTx/>
                <a:uFillTx/>
                <a:cs typeface="+mn-lt"/>
                <a:sym typeface="+mn-ea"/>
              </a:rPr>
              <a:t>akan</a:t>
            </a:r>
            <a:r>
              <a:rPr lang="en-US" sz="2000" noProof="0" dirty="0">
                <a:ln>
                  <a:noFill/>
                </a:ln>
                <a:effectLst/>
                <a:uLnTx/>
                <a:uFillTx/>
                <a:cs typeface="+mn-lt"/>
                <a:sym typeface="+mn-ea"/>
              </a:rPr>
              <a:t> </a:t>
            </a:r>
            <a:r>
              <a:rPr lang="en-US" sz="2000" noProof="0" dirty="0" err="1">
                <a:ln>
                  <a:noFill/>
                </a:ln>
                <a:effectLst/>
                <a:uLnTx/>
                <a:uFillTx/>
                <a:cs typeface="+mn-lt"/>
                <a:sym typeface="+mn-ea"/>
              </a:rPr>
              <a:t>melengkung</a:t>
            </a:r>
            <a:r>
              <a:rPr lang="en-US" sz="2000" noProof="0" dirty="0">
                <a:ln>
                  <a:noFill/>
                </a:ln>
                <a:effectLst/>
                <a:uLnTx/>
                <a:uFillTx/>
                <a:cs typeface="+mn-lt"/>
                <a:sym typeface="+mn-ea"/>
              </a:rPr>
              <a:t> </a:t>
            </a:r>
            <a:r>
              <a:rPr lang="en-US" sz="2000" noProof="0" dirty="0" err="1">
                <a:ln>
                  <a:noFill/>
                </a:ln>
                <a:effectLst/>
                <a:uLnTx/>
                <a:uFillTx/>
                <a:cs typeface="+mn-lt"/>
                <a:sym typeface="+mn-ea"/>
              </a:rPr>
              <a:t>ke</a:t>
            </a:r>
            <a:r>
              <a:rPr lang="en-US" sz="2000" noProof="0" dirty="0">
                <a:ln>
                  <a:noFill/>
                </a:ln>
                <a:effectLst/>
                <a:uLnTx/>
                <a:uFillTx/>
                <a:cs typeface="+mn-lt"/>
                <a:sym typeface="+mn-ea"/>
              </a:rPr>
              <a:t> </a:t>
            </a:r>
            <a:r>
              <a:rPr lang="en-US" sz="2000" noProof="0" dirty="0" err="1">
                <a:ln>
                  <a:noFill/>
                </a:ln>
                <a:effectLst/>
                <a:uLnTx/>
                <a:uFillTx/>
                <a:cs typeface="+mn-lt"/>
                <a:sym typeface="+mn-ea"/>
              </a:rPr>
              <a:t>arah</a:t>
            </a:r>
            <a:r>
              <a:rPr lang="en-US" sz="2000" noProof="0" dirty="0">
                <a:ln>
                  <a:noFill/>
                </a:ln>
                <a:effectLst/>
                <a:uLnTx/>
                <a:uFillTx/>
                <a:cs typeface="+mn-lt"/>
                <a:sym typeface="+mn-ea"/>
              </a:rPr>
              <a:t> </a:t>
            </a:r>
            <a:r>
              <a:rPr lang="en-US" sz="2000" noProof="0" dirty="0" err="1">
                <a:ln>
                  <a:noFill/>
                </a:ln>
                <a:effectLst/>
                <a:uLnTx/>
                <a:uFillTx/>
                <a:cs typeface="+mn-lt"/>
                <a:sym typeface="+mn-ea"/>
              </a:rPr>
              <a:t>logam</a:t>
            </a:r>
            <a:r>
              <a:rPr lang="en-US" sz="2000" noProof="0" dirty="0">
                <a:ln>
                  <a:noFill/>
                </a:ln>
                <a:effectLst/>
                <a:uLnTx/>
                <a:uFillTx/>
                <a:cs typeface="+mn-lt"/>
                <a:sym typeface="+mn-ea"/>
              </a:rPr>
              <a:t> yang </a:t>
            </a:r>
            <a:r>
              <a:rPr lang="en-US" sz="2000" noProof="0" dirty="0" err="1">
                <a:ln>
                  <a:noFill/>
                </a:ln>
                <a:effectLst/>
                <a:uLnTx/>
                <a:uFillTx/>
                <a:cs typeface="+mn-lt"/>
                <a:sym typeface="+mn-ea"/>
              </a:rPr>
              <a:t>koefisien</a:t>
            </a:r>
            <a:r>
              <a:rPr lang="en-US" sz="2000" noProof="0" dirty="0">
                <a:ln>
                  <a:noFill/>
                </a:ln>
                <a:effectLst/>
                <a:uLnTx/>
                <a:uFillTx/>
                <a:cs typeface="+mn-lt"/>
                <a:sym typeface="+mn-ea"/>
              </a:rPr>
              <a:t> </a:t>
            </a:r>
            <a:r>
              <a:rPr lang="en-US" sz="2000" noProof="0" dirty="0" err="1">
                <a:ln>
                  <a:noFill/>
                </a:ln>
                <a:effectLst/>
                <a:uLnTx/>
                <a:uFillTx/>
                <a:cs typeface="+mn-lt"/>
                <a:sym typeface="+mn-ea"/>
              </a:rPr>
              <a:t>muai</a:t>
            </a:r>
            <a:r>
              <a:rPr lang="en-US" sz="2000" noProof="0" dirty="0">
                <a:ln>
                  <a:noFill/>
                </a:ln>
                <a:effectLst/>
                <a:uLnTx/>
                <a:uFillTx/>
                <a:cs typeface="+mn-lt"/>
                <a:sym typeface="+mn-ea"/>
              </a:rPr>
              <a:t> </a:t>
            </a:r>
            <a:r>
              <a:rPr lang="en-US" sz="2000" noProof="0" dirty="0" err="1">
                <a:ln>
                  <a:noFill/>
                </a:ln>
                <a:effectLst/>
                <a:uLnTx/>
                <a:uFillTx/>
                <a:cs typeface="+mn-lt"/>
                <a:sym typeface="+mn-ea"/>
              </a:rPr>
              <a:t>lebih</a:t>
            </a:r>
            <a:r>
              <a:rPr lang="en-US" sz="2000" noProof="0" dirty="0">
                <a:ln>
                  <a:noFill/>
                </a:ln>
                <a:effectLst/>
                <a:uLnTx/>
                <a:uFillTx/>
                <a:cs typeface="+mn-lt"/>
                <a:sym typeface="+mn-ea"/>
              </a:rPr>
              <a:t> </a:t>
            </a:r>
            <a:r>
              <a:rPr lang="en-US" sz="2000" noProof="0" dirty="0" err="1">
                <a:ln>
                  <a:noFill/>
                </a:ln>
                <a:effectLst/>
                <a:uLnTx/>
                <a:uFillTx/>
                <a:cs typeface="+mn-lt"/>
                <a:sym typeface="+mn-ea"/>
              </a:rPr>
              <a:t>besar</a:t>
            </a:r>
            <a:r>
              <a:rPr lang="en-US" sz="2000" noProof="0" dirty="0">
                <a:ln>
                  <a:noFill/>
                </a:ln>
                <a:effectLst/>
                <a:uLnTx/>
                <a:uFillTx/>
                <a:cs typeface="+mn-lt"/>
                <a:sym typeface="+mn-ea"/>
              </a:rPr>
              <a:t>.</a:t>
            </a:r>
          </a:p>
        </p:txBody>
      </p:sp>
      <p:grpSp>
        <p:nvGrpSpPr>
          <p:cNvPr id="3" name="Group 2"/>
          <p:cNvGrpSpPr/>
          <p:nvPr/>
        </p:nvGrpSpPr>
        <p:grpSpPr>
          <a:xfrm>
            <a:off x="6096000" y="2288927"/>
            <a:ext cx="3043844" cy="2456477"/>
            <a:chOff x="6096000" y="2288927"/>
            <a:chExt cx="3043844" cy="2456477"/>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r="18006"/>
            <a:stretch/>
          </p:blipFill>
          <p:spPr>
            <a:xfrm flipH="1">
              <a:off x="6096000" y="2288927"/>
              <a:ext cx="3043844" cy="2456477"/>
            </a:xfrm>
            <a:prstGeom prst="rect">
              <a:avLst/>
            </a:prstGeom>
          </p:spPr>
        </p:pic>
        <p:sp>
          <p:nvSpPr>
            <p:cNvPr id="9" name="Rectangle 8"/>
            <p:cNvSpPr/>
            <p:nvPr/>
          </p:nvSpPr>
          <p:spPr>
            <a:xfrm>
              <a:off x="6934200" y="4514572"/>
              <a:ext cx="1191352" cy="230832"/>
            </a:xfrm>
            <a:prstGeom prst="rect">
              <a:avLst/>
            </a:prstGeom>
            <a:noFill/>
          </p:spPr>
          <p:txBody>
            <a:bodyPr wrap="none">
              <a:spAutoFit/>
            </a:bodyPr>
            <a:lstStyle/>
            <a:p>
              <a:r>
                <a:rPr lang="en-US" sz="900" i="1" dirty="0" err="1"/>
                <a:t>Sumber</a:t>
              </a:r>
              <a:r>
                <a:rPr lang="en-US" sz="900" i="1" dirty="0"/>
                <a:t>: </a:t>
              </a:r>
              <a:r>
                <a:rPr lang="en-US" sz="900" i="1" dirty="0" smtClean="0"/>
                <a:t>pixabay.com</a:t>
              </a:r>
              <a:endParaRPr lang="id-ID" sz="900" i="1" dirty="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wipe(down)">
                                      <p:cBhvr>
                                        <p:cTn id="15" dur="500"/>
                                        <p:tgtEl>
                                          <p:spTgt spid="13">
                                            <p:txEl>
                                              <p:pRg st="0" end="0"/>
                                            </p:txEl>
                                          </p:spTgt>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xEl>
                                              <p:pRg st="1" end="1"/>
                                            </p:txEl>
                                          </p:spTgt>
                                        </p:tgtEl>
                                        <p:attrNameLst>
                                          <p:attrName>style.visibility</p:attrName>
                                        </p:attrNameLst>
                                      </p:cBhvr>
                                      <p:to>
                                        <p:strVal val="visible"/>
                                      </p:to>
                                    </p:set>
                                    <p:animEffect transition="in" filter="wipe(down)">
                                      <p:cBhvr>
                                        <p:cTn id="19" dur="500"/>
                                        <p:tgtEl>
                                          <p:spTgt spid="13">
                                            <p:txEl>
                                              <p:pRg st="1" end="1"/>
                                            </p:txEl>
                                          </p:spTgt>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1000"/>
          </a:blip>
          <a:stretch>
            <a:fillRect/>
          </a:stretch>
        </a:blipFill>
        <a:effectLst/>
      </p:bgPr>
    </p:bg>
    <p:spTree>
      <p:nvGrpSpPr>
        <p:cNvPr id="1" name=""/>
        <p:cNvGrpSpPr/>
        <p:nvPr/>
      </p:nvGrpSpPr>
      <p:grpSpPr>
        <a:xfrm>
          <a:off x="0" y="0"/>
          <a:ext cx="0" cy="0"/>
          <a:chOff x="0" y="0"/>
          <a:chExt cx="0" cy="0"/>
        </a:xfrm>
      </p:grpSpPr>
      <p:sp>
        <p:nvSpPr>
          <p:cNvPr id="29" name="Rectangle 28"/>
          <p:cNvSpPr/>
          <p:nvPr/>
        </p:nvSpPr>
        <p:spPr>
          <a:xfrm>
            <a:off x="172125" y="4458159"/>
            <a:ext cx="1028700" cy="229870"/>
          </a:xfrm>
          <a:prstGeom prst="rect">
            <a:avLst/>
          </a:prstGeom>
          <a:noFill/>
        </p:spPr>
        <p:txBody>
          <a:bodyPr wrap="none">
            <a:spAutoFit/>
          </a:bodyPr>
          <a:lstStyle/>
          <a:p>
            <a:r>
              <a:rPr lang="en-US" sz="900" i="1" dirty="0" err="1"/>
              <a:t>Sumber</a:t>
            </a:r>
            <a:r>
              <a:rPr lang="en-US" sz="900" i="1" dirty="0"/>
              <a:t>: freepik </a:t>
            </a:r>
            <a:endParaRPr lang="id-ID" sz="900" i="1" dirty="0"/>
          </a:p>
        </p:txBody>
      </p:sp>
      <p:grpSp>
        <p:nvGrpSpPr>
          <p:cNvPr id="2" name="Group 1"/>
          <p:cNvGrpSpPr/>
          <p:nvPr/>
        </p:nvGrpSpPr>
        <p:grpSpPr>
          <a:xfrm>
            <a:off x="775970" y="573405"/>
            <a:ext cx="4700905" cy="741045"/>
            <a:chOff x="1616183" y="684081"/>
            <a:chExt cx="6400800" cy="1125669"/>
          </a:xfrm>
        </p:grpSpPr>
        <p:grpSp>
          <p:nvGrpSpPr>
            <p:cNvPr id="3" name="Group 2"/>
            <p:cNvGrpSpPr/>
            <p:nvPr/>
          </p:nvGrpSpPr>
          <p:grpSpPr>
            <a:xfrm>
              <a:off x="1616183" y="684081"/>
              <a:ext cx="6400800" cy="1125669"/>
              <a:chOff x="1388302" y="545950"/>
              <a:chExt cx="4168663" cy="890291"/>
            </a:xfrm>
            <a:effectLst>
              <a:outerShdw blurRad="50800" dist="38100" dir="2700000" algn="tl" rotWithShape="0">
                <a:prstClr val="black">
                  <a:alpha val="40000"/>
                </a:prstClr>
              </a:outerShdw>
            </a:effectLst>
          </p:grpSpPr>
          <p:sp>
            <p:nvSpPr>
              <p:cNvPr id="4" name="Rectangle 32"/>
              <p:cNvSpPr/>
              <p:nvPr/>
            </p:nvSpPr>
            <p:spPr>
              <a:xfrm>
                <a:off x="1388494" y="545950"/>
                <a:ext cx="3909927" cy="8902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33"/>
              <p:cNvSpPr txBox="1"/>
              <p:nvPr/>
            </p:nvSpPr>
            <p:spPr>
              <a:xfrm>
                <a:off x="1388302" y="690830"/>
                <a:ext cx="4168663" cy="627094"/>
              </a:xfrm>
              <a:prstGeom prst="rect">
                <a:avLst/>
              </a:prstGeom>
              <a:noFill/>
            </p:spPr>
            <p:txBody>
              <a:bodyPr wrap="square" rtlCol="0">
                <a:spAutoFit/>
              </a:bodyPr>
              <a:lstStyle/>
              <a:p>
                <a:pPr marL="0" lvl="0" indent="173990" algn="l" eaLnBrk="1" hangingPunct="1">
                  <a:spcBef>
                    <a:spcPct val="0"/>
                  </a:spcBef>
                  <a:buNone/>
                </a:pPr>
                <a:r>
                  <a:rPr lang="en-US" altLang="en-US" sz="2800" b="1" dirty="0">
                    <a:latin typeface="Calibri" panose="020F0502020204030204" pitchFamily="34" charset="0"/>
                    <a:cs typeface="Calibri" panose="020F0502020204030204" pitchFamily="34" charset="0"/>
                    <a:sym typeface="+mn-ea"/>
                  </a:rPr>
                  <a:t>C. KALOR</a:t>
                </a:r>
              </a:p>
            </p:txBody>
          </p:sp>
        </p:grpSp>
        <p:sp>
          <p:nvSpPr>
            <p:cNvPr id="7" name="Rectangle 31"/>
            <p:cNvSpPr/>
            <p:nvPr/>
          </p:nvSpPr>
          <p:spPr>
            <a:xfrm>
              <a:off x="7623294" y="723716"/>
              <a:ext cx="58272" cy="1080000"/>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6325" y="1276350"/>
            <a:ext cx="7902088" cy="1200329"/>
          </a:xfrm>
          <a:prstGeom prst="rect">
            <a:avLst/>
          </a:prstGeom>
          <a:solidFill>
            <a:srgbClr val="FFF4D1"/>
          </a:solidFill>
          <a:ln>
            <a:noFill/>
          </a:ln>
        </p:spPr>
        <p:style>
          <a:lnRef idx="2">
            <a:schemeClr val="accent6"/>
          </a:lnRef>
          <a:fillRef idx="1">
            <a:schemeClr val="lt1"/>
          </a:fillRef>
          <a:effectRef idx="0">
            <a:schemeClr val="accent6"/>
          </a:effectRef>
          <a:fontRef idx="minor">
            <a:schemeClr val="dk1"/>
          </a:fontRef>
        </p:style>
        <p:txBody>
          <a:bodyPr wrap="square">
            <a:spAutoFit/>
          </a:bodyPr>
          <a:lstStyle/>
          <a:p>
            <a:pPr marR="0" algn="just" defTabSz="914400" eaLnBrk="1" hangingPunct="1">
              <a:lnSpc>
                <a:spcPct val="90000"/>
              </a:lnSpc>
              <a:spcBef>
                <a:spcPct val="20000"/>
              </a:spcBef>
              <a:buClrTx/>
              <a:buSzTx/>
              <a:buFontTx/>
              <a:buNone/>
              <a:defRPr/>
            </a:pPr>
            <a:r>
              <a:rPr lang="en-US" sz="2000" noProof="0" dirty="0" smtClean="0">
                <a:cs typeface="+mn-lt"/>
                <a:sym typeface="+mn-ea"/>
              </a:rPr>
              <a:t>P</a:t>
            </a:r>
            <a:r>
              <a:rPr lang="id-ID" sz="2000" noProof="0" dirty="0">
                <a:cs typeface="+mn-lt"/>
                <a:sym typeface="+mn-ea"/>
              </a:rPr>
              <a:t>emberian kalor, suhu air akan terus naik sampai keadaan tertentu. Semakin banyak kalor yang diberikan kepada suatu benda akan semakin besar kenaikan suhu benda tersebut, sehingga dapat disimpulkan bahwa </a:t>
            </a:r>
            <a:r>
              <a:rPr lang="id-ID" sz="2000" b="1" noProof="0" dirty="0">
                <a:solidFill>
                  <a:schemeClr val="tx1"/>
                </a:solidFill>
                <a:cs typeface="+mn-lt"/>
                <a:sym typeface="+mn-ea"/>
              </a:rPr>
              <a:t>kenaikan suhu suatu benda sebanding dengan pemberian kalornya</a:t>
            </a:r>
            <a:r>
              <a:rPr lang="id-ID" sz="2000" noProof="0" dirty="0">
                <a:solidFill>
                  <a:schemeClr val="tx1"/>
                </a:solidFill>
                <a:cs typeface="+mn-lt"/>
                <a:sym typeface="+mn-ea"/>
              </a:rPr>
              <a:t>.</a:t>
            </a:r>
            <a:endParaRPr lang="id-ID" sz="2000" b="1" noProof="0" dirty="0">
              <a:solidFill>
                <a:schemeClr val="tx1"/>
              </a:solidFill>
              <a:cs typeface="+mn-lt"/>
              <a:sym typeface="+mn-ea"/>
            </a:endParaRPr>
          </a:p>
        </p:txBody>
      </p:sp>
      <p:grpSp>
        <p:nvGrpSpPr>
          <p:cNvPr id="6" name="Group 6"/>
          <p:cNvGrpSpPr/>
          <p:nvPr/>
        </p:nvGrpSpPr>
        <p:grpSpPr>
          <a:xfrm>
            <a:off x="-76835" y="186055"/>
            <a:ext cx="9967595" cy="668020"/>
            <a:chOff x="-76200" y="308937"/>
            <a:chExt cx="6570437" cy="685800"/>
          </a:xfrm>
        </p:grpSpPr>
        <p:sp>
          <p:nvSpPr>
            <p:cNvPr id="7" name="Pentagon 6"/>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Rectangle 3"/>
            <p:cNvSpPr/>
            <p:nvPr/>
          </p:nvSpPr>
          <p:spPr>
            <a:xfrm>
              <a:off x="36629" y="383906"/>
              <a:ext cx="6457608"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1. Kalor </a:t>
              </a:r>
              <a:r>
                <a:rPr lang="en-US" sz="2800" b="1" dirty="0" err="1">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Dapat</a:t>
              </a:r>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 </a:t>
              </a:r>
              <a:r>
                <a:rPr lang="en-US" sz="2800" b="1" dirty="0" err="1" smtClean="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Mengubah</a:t>
              </a:r>
              <a:r>
                <a:rPr lang="en-US" sz="2800" b="1" dirty="0" smtClean="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 </a:t>
              </a:r>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Suhu Benda</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9" name="Chevron 8"/>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Chevron 9"/>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8"/>
          <p:cNvSpPr txBox="1"/>
          <p:nvPr/>
        </p:nvSpPr>
        <p:spPr>
          <a:xfrm>
            <a:off x="3940810" y="1581150"/>
            <a:ext cx="5464175" cy="1163320"/>
          </a:xfrm>
          <a:prstGeom prst="rect">
            <a:avLst/>
          </a:prstGeom>
          <a:noFill/>
        </p:spPr>
        <p:txBody>
          <a:bodyPr wrap="square" rtlCol="0" anchor="t">
            <a:spAutoFit/>
          </a:bodyPr>
          <a:lstStyle/>
          <a:p>
            <a:pPr marR="0" algn="just" defTabSz="914400">
              <a:lnSpc>
                <a:spcPct val="80000"/>
              </a:lnSpc>
              <a:spcAft>
                <a:spcPts val="1000"/>
              </a:spcAft>
              <a:buClrTx/>
              <a:buSzTx/>
              <a:buFontTx/>
              <a:buNone/>
              <a:defRPr/>
            </a:pPr>
            <a:r>
              <a:rPr lang="en-US" sz="1400" noProof="0" dirty="0">
                <a:cs typeface="+mn-lt"/>
                <a:sym typeface="+mn-ea"/>
              </a:rPr>
              <a:t> </a:t>
            </a:r>
          </a:p>
          <a:p>
            <a:pPr marL="285750" marR="0" indent="-285750" algn="just" defTabSz="914400">
              <a:lnSpc>
                <a:spcPct val="80000"/>
              </a:lnSpc>
              <a:spcAft>
                <a:spcPts val="1000"/>
              </a:spcAft>
              <a:buClrTx/>
              <a:buSzTx/>
              <a:buFont typeface="Wingdings" panose="05000000000000000000" charset="0"/>
              <a:buChar char=""/>
              <a:defRPr/>
            </a:pPr>
            <a:r>
              <a:rPr lang="id-ID" sz="1400" noProof="0" dirty="0">
                <a:cs typeface="+mn-lt"/>
                <a:sym typeface="+mn-ea"/>
              </a:rPr>
              <a:t>Melebur      : Perubahan wujud dari padat menj</a:t>
            </a:r>
            <a:r>
              <a:rPr lang="en-US" sz="1400" noProof="0" dirty="0">
                <a:cs typeface="+mn-lt"/>
                <a:sym typeface="+mn-ea"/>
              </a:rPr>
              <a:t>a</a:t>
            </a:r>
            <a:r>
              <a:rPr lang="id-ID" sz="1400" noProof="0" dirty="0">
                <a:cs typeface="+mn-lt"/>
                <a:sym typeface="+mn-ea"/>
              </a:rPr>
              <a:t>di cair</a:t>
            </a:r>
            <a:r>
              <a:rPr lang="en-US" altLang="id-ID" sz="1400" noProof="0" dirty="0">
                <a:cs typeface="+mn-lt"/>
                <a:sym typeface="+mn-ea"/>
              </a:rPr>
              <a:t>.</a:t>
            </a:r>
            <a:endParaRPr lang="id-ID" sz="1400" noProof="0" dirty="0">
              <a:cs typeface="+mn-lt"/>
              <a:sym typeface="+mn-ea"/>
            </a:endParaRPr>
          </a:p>
          <a:p>
            <a:pPr marL="285750" marR="0" indent="-285750" algn="just" defTabSz="914400">
              <a:lnSpc>
                <a:spcPct val="80000"/>
              </a:lnSpc>
              <a:spcAft>
                <a:spcPts val="1000"/>
              </a:spcAft>
              <a:buClrTx/>
              <a:buSzTx/>
              <a:buFont typeface="Wingdings" panose="05000000000000000000" charset="0"/>
              <a:buChar char=""/>
              <a:defRPr/>
            </a:pPr>
            <a:r>
              <a:rPr lang="id-ID" sz="1400" noProof="0" dirty="0">
                <a:ln>
                  <a:noFill/>
                </a:ln>
                <a:effectLst/>
                <a:uLnTx/>
                <a:uFillTx/>
                <a:cs typeface="+mn-lt"/>
                <a:sym typeface="+mn-ea"/>
              </a:rPr>
              <a:t>Menguap    : perubahan wujud da</a:t>
            </a:r>
            <a:r>
              <a:rPr lang="en-US" sz="1400" noProof="0" dirty="0" err="1">
                <a:ln>
                  <a:noFill/>
                </a:ln>
                <a:effectLst/>
                <a:uLnTx/>
                <a:uFillTx/>
                <a:cs typeface="+mn-lt"/>
                <a:sym typeface="+mn-ea"/>
              </a:rPr>
              <a:t>ri </a:t>
            </a:r>
            <a:r>
              <a:rPr lang="id-ID" sz="1400" noProof="0" dirty="0">
                <a:ln>
                  <a:noFill/>
                </a:ln>
                <a:effectLst/>
                <a:uLnTx/>
                <a:uFillTx/>
                <a:cs typeface="+mn-lt"/>
                <a:sym typeface="+mn-ea"/>
              </a:rPr>
              <a:t> wujud cair menjadi gas</a:t>
            </a:r>
            <a:r>
              <a:rPr lang="en-US" altLang="id-ID" sz="1400" noProof="0" dirty="0">
                <a:ln>
                  <a:noFill/>
                </a:ln>
                <a:effectLst/>
                <a:uLnTx/>
                <a:uFillTx/>
                <a:cs typeface="+mn-lt"/>
                <a:sym typeface="+mn-ea"/>
              </a:rPr>
              <a:t>.</a:t>
            </a:r>
          </a:p>
          <a:p>
            <a:pPr marL="285750" marR="0" indent="-285750" algn="just" defTabSz="914400">
              <a:lnSpc>
                <a:spcPct val="80000"/>
              </a:lnSpc>
              <a:spcAft>
                <a:spcPts val="1000"/>
              </a:spcAft>
              <a:buClrTx/>
              <a:buSzTx/>
              <a:buFont typeface="Wingdings" panose="05000000000000000000" charset="0"/>
              <a:buChar char=""/>
              <a:defRPr/>
            </a:pPr>
            <a:r>
              <a:rPr lang="id-ID" sz="1400" noProof="0" dirty="0">
                <a:ln>
                  <a:noFill/>
                </a:ln>
                <a:effectLst/>
                <a:uLnTx/>
                <a:uFillTx/>
                <a:cs typeface="+mn-lt"/>
                <a:sym typeface="+mn-ea"/>
              </a:rPr>
              <a:t>Menyublim : perubahan wujud dari padat menjadi g</a:t>
            </a:r>
            <a:r>
              <a:rPr lang="en-US" altLang="id-ID" sz="1400" noProof="0" dirty="0">
                <a:ln>
                  <a:noFill/>
                </a:ln>
                <a:effectLst/>
                <a:uLnTx/>
                <a:uFillTx/>
                <a:cs typeface="+mn-lt"/>
                <a:sym typeface="+mn-ea"/>
              </a:rPr>
              <a:t>as.</a:t>
            </a:r>
          </a:p>
        </p:txBody>
      </p:sp>
      <p:sp>
        <p:nvSpPr>
          <p:cNvPr id="30726" name="Text Box 4"/>
          <p:cNvSpPr txBox="1"/>
          <p:nvPr/>
        </p:nvSpPr>
        <p:spPr>
          <a:xfrm>
            <a:off x="425450" y="3413125"/>
            <a:ext cx="5742305" cy="1500505"/>
          </a:xfrm>
          <a:prstGeom prst="rect">
            <a:avLst/>
          </a:prstGeom>
          <a:noFill/>
          <a:ln w="9525">
            <a:noFill/>
          </a:ln>
          <a:extLst>
            <a:ext uri="{909E8E84-426E-40DD-AFC4-6F175D3DCCD1}">
              <a14:hiddenFill xmlns:a14="http://schemas.microsoft.com/office/drawing/2010/main">
                <a:solidFill>
                  <a:srgbClr val="FFFF00"/>
                </a:solidFill>
              </a14:hiddenFill>
            </a:ext>
          </a:extLst>
        </p:spPr>
        <p:txBody>
          <a:bodyPr lIns="0" tIns="0" rIns="0" bIns="0"/>
          <a:lstStyle>
            <a:lvl1pPr marL="342900" indent="-342900" algn="l" rtl="0" eaLnBrk="0" fontAlgn="base" hangingPunct="0">
              <a:spcBef>
                <a:spcPct val="20000"/>
              </a:spcBef>
              <a:spcAft>
                <a:spcPct val="0"/>
              </a:spcAft>
              <a:buChar char="•"/>
              <a:defRPr sz="3200" i="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just">
              <a:lnSpc>
                <a:spcPct val="130000"/>
              </a:lnSpc>
              <a:spcBef>
                <a:spcPct val="0"/>
              </a:spcBef>
              <a:buNone/>
            </a:pPr>
            <a:endParaRPr lang="en-US" altLang="en-US" sz="1400" dirty="0">
              <a:cs typeface="+mn-lt"/>
            </a:endParaRPr>
          </a:p>
          <a:p>
            <a:pPr marL="0" lvl="0" indent="0" algn="just">
              <a:lnSpc>
                <a:spcPct val="130000"/>
              </a:lnSpc>
              <a:spcBef>
                <a:spcPct val="0"/>
              </a:spcBef>
              <a:buFont typeface="Wingdings" panose="05000000000000000000" charset="0"/>
              <a:buChar char=""/>
            </a:pPr>
            <a:r>
              <a:rPr lang="en-US" altLang="en-US" sz="1400" dirty="0">
                <a:cs typeface="+mn-lt"/>
              </a:rPr>
              <a:t>  Membeku     : perubahan wujud dari wujud cair menjadi padat.</a:t>
            </a:r>
          </a:p>
          <a:p>
            <a:pPr marL="0" lvl="0" indent="0" algn="just">
              <a:lnSpc>
                <a:spcPct val="130000"/>
              </a:lnSpc>
              <a:spcBef>
                <a:spcPct val="0"/>
              </a:spcBef>
              <a:buFont typeface="Wingdings" panose="05000000000000000000" charset="0"/>
              <a:buChar char=""/>
            </a:pPr>
            <a:r>
              <a:rPr lang="en-US" altLang="en-US" sz="1400" dirty="0">
                <a:cs typeface="+mn-lt"/>
              </a:rPr>
              <a:t>  Mengembun : perubahan wujud dari wujud gas menjadi wujud cair.</a:t>
            </a:r>
          </a:p>
          <a:p>
            <a:pPr marL="0" lvl="0" indent="0" algn="just">
              <a:lnSpc>
                <a:spcPct val="130000"/>
              </a:lnSpc>
              <a:spcBef>
                <a:spcPct val="0"/>
              </a:spcBef>
              <a:buFont typeface="Wingdings" panose="05000000000000000000" charset="0"/>
              <a:buChar char=""/>
            </a:pPr>
            <a:r>
              <a:rPr lang="en-US" altLang="en-US" sz="1400" dirty="0">
                <a:cs typeface="+mn-lt"/>
              </a:rPr>
              <a:t>  Menyublim    : perubahan wujud dari wujud gas menjadi padat</a:t>
            </a:r>
          </a:p>
        </p:txBody>
      </p:sp>
      <p:sp>
        <p:nvSpPr>
          <p:cNvPr id="10" name="Text Box 9"/>
          <p:cNvSpPr txBox="1"/>
          <p:nvPr/>
        </p:nvSpPr>
        <p:spPr>
          <a:xfrm>
            <a:off x="3940810" y="1378585"/>
            <a:ext cx="4723765" cy="368300"/>
          </a:xfrm>
          <a:prstGeom prst="rect">
            <a:avLst/>
          </a:prstGeom>
          <a:solidFill>
            <a:schemeClr val="accent2">
              <a:lumMod val="60000"/>
              <a:lumOff val="40000"/>
            </a:schemeClr>
          </a:solidFill>
        </p:spPr>
        <p:txBody>
          <a:bodyPr wrap="none" rtlCol="0" anchor="t">
            <a:spAutoFit/>
          </a:bodyPr>
          <a:lstStyle/>
          <a:p>
            <a:r>
              <a:rPr lang="en-US" altLang="id-ID" noProof="0" dirty="0">
                <a:cs typeface="+mn-lt"/>
                <a:sym typeface="+mn-ea"/>
              </a:rPr>
              <a:t>a. </a:t>
            </a:r>
            <a:r>
              <a:rPr lang="id-ID" noProof="0" dirty="0">
                <a:cs typeface="+mn-lt"/>
                <a:sym typeface="+mn-ea"/>
              </a:rPr>
              <a:t>Perubahan wujud yang memerlukan kalo</a:t>
            </a:r>
            <a:r>
              <a:rPr lang="en-US" altLang="id-ID" noProof="0" dirty="0">
                <a:cs typeface="+mn-lt"/>
                <a:sym typeface="+mn-ea"/>
              </a:rPr>
              <a:t>r:</a:t>
            </a:r>
            <a:endParaRPr lang="en-US" dirty="0"/>
          </a:p>
        </p:txBody>
      </p:sp>
      <p:sp>
        <p:nvSpPr>
          <p:cNvPr id="11" name="Text Box 10"/>
          <p:cNvSpPr txBox="1"/>
          <p:nvPr/>
        </p:nvSpPr>
        <p:spPr>
          <a:xfrm>
            <a:off x="425450" y="3137535"/>
            <a:ext cx="5078095" cy="368300"/>
          </a:xfrm>
          <a:prstGeom prst="rect">
            <a:avLst/>
          </a:prstGeom>
          <a:solidFill>
            <a:schemeClr val="accent1">
              <a:lumMod val="60000"/>
              <a:lumOff val="40000"/>
            </a:schemeClr>
          </a:solidFill>
        </p:spPr>
        <p:txBody>
          <a:bodyPr wrap="none" rtlCol="0" anchor="t">
            <a:spAutoFit/>
          </a:bodyPr>
          <a:lstStyle/>
          <a:p>
            <a:r>
              <a:rPr lang="en-US" altLang="en-US" dirty="0">
                <a:cs typeface="+mn-lt"/>
                <a:sym typeface="+mn-ea"/>
              </a:rPr>
              <a:t>b. Perubahan wujud zat yang melepaskan kalor:</a:t>
            </a:r>
            <a:endParaRPr lang="en-US"/>
          </a:p>
        </p:txBody>
      </p:sp>
      <p:pic>
        <p:nvPicPr>
          <p:cNvPr id="14" name="Picture 13"/>
          <p:cNvPicPr>
            <a:picLocks noChangeAspect="1"/>
          </p:cNvPicPr>
          <p:nvPr/>
        </p:nvPicPr>
        <p:blipFill>
          <a:blip r:embed="rId2"/>
          <a:stretch>
            <a:fillRect/>
          </a:stretch>
        </p:blipFill>
        <p:spPr>
          <a:xfrm>
            <a:off x="140970" y="917575"/>
            <a:ext cx="3783965" cy="2072640"/>
          </a:xfrm>
          <a:prstGeom prst="rect">
            <a:avLst/>
          </a:prstGeom>
        </p:spPr>
      </p:pic>
      <p:grpSp>
        <p:nvGrpSpPr>
          <p:cNvPr id="15" name="Group 6"/>
          <p:cNvGrpSpPr/>
          <p:nvPr/>
        </p:nvGrpSpPr>
        <p:grpSpPr>
          <a:xfrm>
            <a:off x="-76835" y="186055"/>
            <a:ext cx="9967595" cy="668020"/>
            <a:chOff x="-76200" y="308937"/>
            <a:chExt cx="6570437" cy="685800"/>
          </a:xfrm>
        </p:grpSpPr>
        <p:sp>
          <p:nvSpPr>
            <p:cNvPr id="16" name="Pentagon 15"/>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Rectangle 3"/>
            <p:cNvSpPr/>
            <p:nvPr/>
          </p:nvSpPr>
          <p:spPr>
            <a:xfrm>
              <a:off x="36629" y="383906"/>
              <a:ext cx="6457608"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2. Kalor Dapat Mengubah Wujud Zat</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18" name="Chevron 17"/>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9" name="Chevron 18"/>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style.rotation</p:attrName>
                                        </p:attrNameLst>
                                      </p:cBhvr>
                                      <p:tavLst>
                                        <p:tav tm="0">
                                          <p:val>
                                            <p:fltVal val="90"/>
                                          </p:val>
                                        </p:tav>
                                        <p:tav tm="100000">
                                          <p:val>
                                            <p:fltVal val="0"/>
                                          </p:val>
                                        </p:tav>
                                      </p:tavLst>
                                    </p:anim>
                                    <p:animEffect transition="in" filter="fade">
                                      <p:cBhvr>
                                        <p:cTn id="14" dur="1000"/>
                                        <p:tgtEl>
                                          <p:spTgt spid="14"/>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30726"/>
                                        </p:tgtEl>
                                        <p:attrNameLst>
                                          <p:attrName>style.visibility</p:attrName>
                                        </p:attrNameLst>
                                      </p:cBhvr>
                                      <p:to>
                                        <p:strVal val="visible"/>
                                      </p:to>
                                    </p:set>
                                    <p:animEffect transition="in" filter="wipe(left)">
                                      <p:cBhvr>
                                        <p:cTn id="30" dur="500"/>
                                        <p:tgtEl>
                                          <p:spTgt spid="30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0726" grpId="0"/>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1785" y="1521460"/>
            <a:ext cx="9144000" cy="31521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defTabSz="914400">
              <a:buClrTx/>
              <a:buSzTx/>
              <a:buFontTx/>
              <a:buNone/>
              <a:defRPr/>
            </a:pPr>
            <a:r>
              <a:rPr lang="id-ID" sz="2000" noProof="0" dirty="0">
                <a:solidFill>
                  <a:schemeClr val="tx1"/>
                </a:solidFill>
                <a:cs typeface="+mn-lt"/>
                <a:sym typeface="+mn-ea"/>
              </a:rPr>
              <a:t>   Penguapan dapat dipercepat dengan cara sebagai </a:t>
            </a:r>
            <a:r>
              <a:rPr lang="id-ID" sz="2000" noProof="0" dirty="0" smtClean="0">
                <a:solidFill>
                  <a:schemeClr val="tx1"/>
                </a:solidFill>
                <a:cs typeface="+mn-lt"/>
                <a:sym typeface="+mn-ea"/>
              </a:rPr>
              <a:t>berikut</a:t>
            </a:r>
            <a:r>
              <a:rPr lang="en-US" sz="2000" noProof="0" dirty="0" smtClean="0">
                <a:solidFill>
                  <a:schemeClr val="tx1"/>
                </a:solidFill>
                <a:cs typeface="+mn-lt"/>
                <a:sym typeface="+mn-ea"/>
              </a:rPr>
              <a:t>.</a:t>
            </a:r>
            <a:endParaRPr kumimoji="0" lang="en-US" sz="2000" b="0" i="1" u="none" strike="noStrike" kern="1200" cap="none" spc="0" normalizeH="0" baseline="0" noProof="0" dirty="0">
              <a:ln>
                <a:noFill/>
              </a:ln>
              <a:solidFill>
                <a:schemeClr val="tx1"/>
              </a:solidFill>
              <a:effectLst/>
              <a:uLnTx/>
              <a:uFillTx/>
              <a:ea typeface="+mn-ea"/>
              <a:cs typeface="+mn-lt"/>
            </a:endParaRPr>
          </a:p>
          <a:p>
            <a:pPr marL="971550" marR="0" lvl="1" indent="-514350" algn="l" defTabSz="914400" rtl="0" eaLnBrk="0" fontAlgn="base" latinLnBrk="0" hangingPunct="0">
              <a:lnSpc>
                <a:spcPct val="100000"/>
              </a:lnSpc>
              <a:spcBef>
                <a:spcPct val="0"/>
              </a:spcBef>
              <a:spcAft>
                <a:spcPct val="0"/>
              </a:spcAft>
              <a:buClrTx/>
              <a:buSzTx/>
              <a:buFont typeface="Wingdings" panose="05000000000000000000" charset="0"/>
              <a:buChar char=""/>
              <a:defRPr/>
            </a:pPr>
            <a:r>
              <a:rPr lang="en-US" sz="2000" dirty="0" err="1">
                <a:solidFill>
                  <a:schemeClr val="tx1"/>
                </a:solidFill>
                <a:cs typeface="+mn-lt"/>
                <a:sym typeface="+mn-ea"/>
              </a:rPr>
              <a:t>M</a:t>
            </a:r>
            <a:r>
              <a:rPr lang="en-US" sz="2000" noProof="0" dirty="0" err="1" smtClean="0">
                <a:ln>
                  <a:noFill/>
                </a:ln>
                <a:solidFill>
                  <a:schemeClr val="tx1"/>
                </a:solidFill>
                <a:effectLst/>
                <a:uLnTx/>
                <a:uFillTx/>
                <a:cs typeface="+mn-lt"/>
                <a:sym typeface="+mn-ea"/>
              </a:rPr>
              <a:t>emanaskan</a:t>
            </a:r>
            <a:r>
              <a:rPr lang="en-US" sz="2000" noProof="0" dirty="0" smtClean="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zat</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cair</a:t>
            </a:r>
            <a:endParaRPr kumimoji="0" lang="id-ID" sz="2000" b="0" i="0" u="none" strike="noStrike" kern="1200" cap="none" spc="0" normalizeH="0" baseline="0" noProof="0" dirty="0">
              <a:ln>
                <a:noFill/>
              </a:ln>
              <a:solidFill>
                <a:schemeClr val="tx1"/>
              </a:solidFill>
              <a:effectLst/>
              <a:uLnTx/>
              <a:uFillTx/>
              <a:ea typeface="+mn-ea"/>
              <a:cs typeface="+mn-lt"/>
            </a:endParaRPr>
          </a:p>
          <a:p>
            <a:pPr marL="971550" marR="0" lvl="1" indent="-514350" algn="l" defTabSz="914400" rtl="0" eaLnBrk="0" fontAlgn="base" latinLnBrk="0" hangingPunct="0">
              <a:lnSpc>
                <a:spcPct val="100000"/>
              </a:lnSpc>
              <a:spcBef>
                <a:spcPct val="0"/>
              </a:spcBef>
              <a:spcAft>
                <a:spcPct val="0"/>
              </a:spcAft>
              <a:buClrTx/>
              <a:buSzTx/>
              <a:buFont typeface="Wingdings" panose="05000000000000000000" charset="0"/>
              <a:buChar char=""/>
              <a:defRPr/>
            </a:pPr>
            <a:r>
              <a:rPr lang="en-US" sz="2000" dirty="0" err="1">
                <a:solidFill>
                  <a:schemeClr val="tx1"/>
                </a:solidFill>
                <a:cs typeface="+mn-lt"/>
                <a:sym typeface="+mn-ea"/>
              </a:rPr>
              <a:t>M</a:t>
            </a:r>
            <a:r>
              <a:rPr lang="en-US" sz="2000" noProof="0" dirty="0" err="1" smtClean="0">
                <a:ln>
                  <a:noFill/>
                </a:ln>
                <a:solidFill>
                  <a:schemeClr val="tx1"/>
                </a:solidFill>
                <a:effectLst/>
                <a:uLnTx/>
                <a:uFillTx/>
                <a:cs typeface="+mn-lt"/>
                <a:sym typeface="+mn-ea"/>
              </a:rPr>
              <a:t>emperbesar</a:t>
            </a:r>
            <a:r>
              <a:rPr lang="en-US" sz="2000" noProof="0" dirty="0" smtClean="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luas</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permukaan</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zat</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cair</a:t>
            </a:r>
            <a:endParaRPr kumimoji="0" lang="id-ID" sz="2000" b="0" i="0" u="none" strike="noStrike" kern="1200" cap="none" spc="0" normalizeH="0" baseline="0" noProof="0" dirty="0">
              <a:ln>
                <a:noFill/>
              </a:ln>
              <a:solidFill>
                <a:schemeClr val="tx1"/>
              </a:solidFill>
              <a:effectLst/>
              <a:uLnTx/>
              <a:uFillTx/>
              <a:ea typeface="+mn-ea"/>
              <a:cs typeface="+mn-lt"/>
            </a:endParaRPr>
          </a:p>
          <a:p>
            <a:pPr marL="971550" marR="0" lvl="1" indent="-514350" algn="l" defTabSz="914400" rtl="0" eaLnBrk="0" fontAlgn="base" latinLnBrk="0" hangingPunct="0">
              <a:lnSpc>
                <a:spcPct val="100000"/>
              </a:lnSpc>
              <a:spcBef>
                <a:spcPct val="0"/>
              </a:spcBef>
              <a:spcAft>
                <a:spcPct val="0"/>
              </a:spcAft>
              <a:buClrTx/>
              <a:buSzTx/>
              <a:buFont typeface="Wingdings" panose="05000000000000000000" charset="0"/>
              <a:buChar char=""/>
              <a:defRPr/>
            </a:pPr>
            <a:r>
              <a:rPr lang="en-US" sz="2000" dirty="0" err="1">
                <a:solidFill>
                  <a:schemeClr val="tx1"/>
                </a:solidFill>
                <a:cs typeface="+mn-lt"/>
                <a:sym typeface="+mn-ea"/>
              </a:rPr>
              <a:t>M</a:t>
            </a:r>
            <a:r>
              <a:rPr lang="en-US" sz="2000" noProof="0" dirty="0" err="1" smtClean="0">
                <a:ln>
                  <a:noFill/>
                </a:ln>
                <a:solidFill>
                  <a:schemeClr val="tx1"/>
                </a:solidFill>
                <a:effectLst/>
                <a:uLnTx/>
                <a:uFillTx/>
                <a:cs typeface="+mn-lt"/>
                <a:sym typeface="+mn-ea"/>
              </a:rPr>
              <a:t>engalirkan</a:t>
            </a:r>
            <a:r>
              <a:rPr lang="en-US" sz="2000" noProof="0" dirty="0" smtClean="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udara</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kering</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dipermukaan</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zat</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cair</a:t>
            </a:r>
            <a:r>
              <a:rPr lang="en-US" sz="2000" noProof="0" dirty="0">
                <a:ln>
                  <a:noFill/>
                </a:ln>
                <a:solidFill>
                  <a:schemeClr val="tx1"/>
                </a:solidFill>
                <a:effectLst/>
                <a:uLnTx/>
                <a:uFillTx/>
                <a:cs typeface="+mn-lt"/>
                <a:sym typeface="+mn-ea"/>
              </a:rPr>
              <a:t>.</a:t>
            </a:r>
            <a:endParaRPr kumimoji="0" lang="id-ID" sz="2000" b="0" i="0" u="none" strike="noStrike" kern="1200" cap="none" spc="0" normalizeH="0" baseline="0" noProof="0" dirty="0">
              <a:ln>
                <a:noFill/>
              </a:ln>
              <a:solidFill>
                <a:schemeClr val="tx1"/>
              </a:solidFill>
              <a:effectLst/>
              <a:uLnTx/>
              <a:uFillTx/>
              <a:ea typeface="+mn-ea"/>
              <a:cs typeface="+mn-lt"/>
            </a:endParaRPr>
          </a:p>
          <a:p>
            <a:pPr marL="971550" marR="0" lvl="1" indent="-514350" algn="l" defTabSz="914400" rtl="0" eaLnBrk="0" fontAlgn="base" latinLnBrk="0" hangingPunct="0">
              <a:lnSpc>
                <a:spcPct val="100000"/>
              </a:lnSpc>
              <a:spcBef>
                <a:spcPct val="0"/>
              </a:spcBef>
              <a:spcAft>
                <a:spcPct val="0"/>
              </a:spcAft>
              <a:buClrTx/>
              <a:buSzTx/>
              <a:buFont typeface="Wingdings" panose="05000000000000000000" charset="0"/>
              <a:buChar char=""/>
              <a:defRPr/>
            </a:pPr>
            <a:r>
              <a:rPr lang="en-US" sz="2000" dirty="0" err="1">
                <a:solidFill>
                  <a:schemeClr val="tx1"/>
                </a:solidFill>
                <a:cs typeface="+mn-lt"/>
                <a:sym typeface="+mn-ea"/>
              </a:rPr>
              <a:t>M</a:t>
            </a:r>
            <a:r>
              <a:rPr lang="en-US" sz="2000" noProof="0" dirty="0" err="1" smtClean="0">
                <a:ln>
                  <a:noFill/>
                </a:ln>
                <a:solidFill>
                  <a:schemeClr val="tx1"/>
                </a:solidFill>
                <a:effectLst/>
                <a:uLnTx/>
                <a:uFillTx/>
                <a:cs typeface="+mn-lt"/>
                <a:sym typeface="+mn-ea"/>
              </a:rPr>
              <a:t>engurangi</a:t>
            </a:r>
            <a:r>
              <a:rPr lang="en-US" sz="2000" noProof="0" dirty="0" smtClean="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tekanan</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uap</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dipermukaan</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zat</a:t>
            </a:r>
            <a:r>
              <a:rPr lang="en-US" sz="2000" noProof="0" dirty="0">
                <a:ln>
                  <a:noFill/>
                </a:ln>
                <a:solidFill>
                  <a:schemeClr val="tx1"/>
                </a:solidFill>
                <a:effectLst/>
                <a:uLnTx/>
                <a:uFillTx/>
                <a:cs typeface="+mn-lt"/>
                <a:sym typeface="+mn-ea"/>
              </a:rPr>
              <a:t> </a:t>
            </a:r>
            <a:r>
              <a:rPr lang="en-US" sz="2000" noProof="0" dirty="0" err="1">
                <a:ln>
                  <a:noFill/>
                </a:ln>
                <a:solidFill>
                  <a:schemeClr val="tx1"/>
                </a:solidFill>
                <a:effectLst/>
                <a:uLnTx/>
                <a:uFillTx/>
                <a:cs typeface="+mn-lt"/>
                <a:sym typeface="+mn-ea"/>
              </a:rPr>
              <a:t>cair</a:t>
            </a:r>
            <a:r>
              <a:rPr lang="en-US" sz="2000" noProof="0" dirty="0">
                <a:ln>
                  <a:noFill/>
                </a:ln>
                <a:solidFill>
                  <a:schemeClr val="tx1"/>
                </a:solidFill>
                <a:effectLst/>
                <a:uLnTx/>
                <a:uFillTx/>
                <a:cs typeface="+mn-lt"/>
                <a:sym typeface="+mn-ea"/>
              </a:rPr>
              <a:t>.</a:t>
            </a:r>
            <a:endParaRPr kumimoji="0" lang="id-ID" sz="2000" b="0" i="0" u="none" strike="noStrike" kern="1200" cap="none" spc="0" normalizeH="0" baseline="0" noProof="0" dirty="0">
              <a:ln>
                <a:noFill/>
              </a:ln>
              <a:solidFill>
                <a:schemeClr val="tx1"/>
              </a:solidFill>
              <a:effectLst/>
              <a:uLnTx/>
              <a:uFillTx/>
              <a:ea typeface="+mn-ea"/>
              <a:cs typeface="+mn-lt"/>
            </a:endParaRPr>
          </a:p>
          <a:p>
            <a:pPr marL="800100" marR="0" lvl="1" indent="-342900" algn="l" defTabSz="914400" rtl="0" eaLnBrk="0" fontAlgn="base" latinLnBrk="0" hangingPunct="0">
              <a:lnSpc>
                <a:spcPct val="100000"/>
              </a:lnSpc>
              <a:spcBef>
                <a:spcPct val="0"/>
              </a:spcBef>
              <a:spcAft>
                <a:spcPct val="0"/>
              </a:spcAft>
              <a:buClrTx/>
              <a:buSzTx/>
              <a:buFontTx/>
              <a:buNone/>
              <a:defRPr/>
            </a:pPr>
            <a:endParaRPr kumimoji="0" lang="id-ID" sz="2000" b="0" i="1" u="none" strike="noStrike" kern="1200" cap="none" spc="0" normalizeH="0" baseline="0" noProof="0" dirty="0">
              <a:ln>
                <a:noFill/>
              </a:ln>
              <a:solidFill>
                <a:schemeClr val="tx1"/>
              </a:solidFill>
              <a:effectLst/>
              <a:uLnTx/>
              <a:uFillTx/>
              <a:ea typeface="+mn-ea"/>
              <a:cs typeface="+mn-lt"/>
            </a:endParaRPr>
          </a:p>
          <a:p>
            <a:pPr marR="0" defTabSz="914400">
              <a:buClrTx/>
              <a:buSzTx/>
              <a:buFontTx/>
              <a:buNone/>
              <a:defRPr/>
            </a:pPr>
            <a:r>
              <a:rPr lang="en-US" sz="2000" b="1" noProof="0" dirty="0">
                <a:solidFill>
                  <a:schemeClr val="tx1"/>
                </a:solidFill>
                <a:cs typeface="+mn-lt"/>
                <a:sym typeface="+mn-ea"/>
              </a:rPr>
              <a:t> </a:t>
            </a:r>
          </a:p>
        </p:txBody>
      </p:sp>
      <p:sp>
        <p:nvSpPr>
          <p:cNvPr id="11" name="Text Box 10"/>
          <p:cNvSpPr txBox="1"/>
          <p:nvPr/>
        </p:nvSpPr>
        <p:spPr>
          <a:xfrm>
            <a:off x="525780" y="1127760"/>
            <a:ext cx="7701280" cy="706755"/>
          </a:xfrm>
          <a:prstGeom prst="rect">
            <a:avLst/>
          </a:prstGeom>
          <a:solidFill>
            <a:srgbClr val="FFF4D1"/>
          </a:solidFill>
          <a:ln>
            <a:noFill/>
          </a:ln>
        </p:spPr>
        <p:style>
          <a:lnRef idx="2">
            <a:schemeClr val="accent5"/>
          </a:lnRef>
          <a:fillRef idx="1">
            <a:schemeClr val="lt1"/>
          </a:fillRef>
          <a:effectRef idx="0">
            <a:schemeClr val="accent5"/>
          </a:effectRef>
          <a:fontRef idx="minor">
            <a:schemeClr val="dk1"/>
          </a:fontRef>
        </p:style>
        <p:txBody>
          <a:bodyPr wrap="square" rtlCol="0" anchor="t">
            <a:spAutoFit/>
          </a:bodyPr>
          <a:lstStyle/>
          <a:p>
            <a:r>
              <a:rPr lang="id-ID" sz="2000" noProof="0" dirty="0">
                <a:cs typeface="+mn-lt"/>
                <a:sym typeface="+mn-ea"/>
              </a:rPr>
              <a:t>Penguapan adalah perubahan wujud dari cair menjadi gas. Pada waktu menguap, zat memerlukan kalor. </a:t>
            </a:r>
          </a:p>
        </p:txBody>
      </p:sp>
      <p:grpSp>
        <p:nvGrpSpPr>
          <p:cNvPr id="13" name="Group 6"/>
          <p:cNvGrpSpPr/>
          <p:nvPr/>
        </p:nvGrpSpPr>
        <p:grpSpPr>
          <a:xfrm>
            <a:off x="-76835" y="186055"/>
            <a:ext cx="4285615" cy="668020"/>
            <a:chOff x="-76200" y="308937"/>
            <a:chExt cx="6570437" cy="685800"/>
          </a:xfrm>
        </p:grpSpPr>
        <p:sp>
          <p:nvSpPr>
            <p:cNvPr id="14" name="Pentagon 13"/>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Rectangle 3"/>
            <p:cNvSpPr/>
            <p:nvPr/>
          </p:nvSpPr>
          <p:spPr>
            <a:xfrm>
              <a:off x="36629" y="383906"/>
              <a:ext cx="6457608"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3. Penguapan</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16" name="Chevron 15"/>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Chevron 16"/>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42" presetClass="entr" presetSubtype="0" fill="hold"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1000"/>
                                        <p:tgtEl>
                                          <p:spTgt spid="4">
                                            <p:txEl>
                                              <p:pRg st="0" end="0"/>
                                            </p:txEl>
                                          </p:spTgt>
                                        </p:tgtEl>
                                      </p:cBhvr>
                                    </p:animEffect>
                                    <p:anim calcmode="lin" valueType="num">
                                      <p:cBhvr>
                                        <p:cTn id="1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fade">
                                      <p:cBhvr>
                                        <p:cTn id="23" dur="1000"/>
                                        <p:tgtEl>
                                          <p:spTgt spid="4">
                                            <p:txEl>
                                              <p:pRg st="1" end="1"/>
                                            </p:txEl>
                                          </p:spTgt>
                                        </p:tgtEl>
                                      </p:cBhvr>
                                    </p:animEffect>
                                    <p:anim calcmode="lin" valueType="num">
                                      <p:cBhvr>
                                        <p:cTn id="2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2" end="2"/>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1000"/>
                                        <p:tgtEl>
                                          <p:spTgt spid="4">
                                            <p:txEl>
                                              <p:pRg st="3" end="3"/>
                                            </p:txEl>
                                          </p:spTgt>
                                        </p:tgtEl>
                                      </p:cBhvr>
                                    </p:animEffect>
                                    <p:anim calcmode="lin" valueType="num">
                                      <p:cBhvr>
                                        <p:cTn id="34"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
                                            <p:txEl>
                                              <p:pRg st="4" end="4"/>
                                            </p:txEl>
                                          </p:spTgt>
                                        </p:tgtEl>
                                        <p:attrNameLst>
                                          <p:attrName>style.visibility</p:attrName>
                                        </p:attrNameLst>
                                      </p:cBhvr>
                                      <p:to>
                                        <p:strVal val="visible"/>
                                      </p:to>
                                    </p:set>
                                    <p:animEffect transition="in" filter="fade">
                                      <p:cBhvr>
                                        <p:cTn id="38" dur="1000"/>
                                        <p:tgtEl>
                                          <p:spTgt spid="4">
                                            <p:txEl>
                                              <p:pRg st="4" end="4"/>
                                            </p:txEl>
                                          </p:spTgt>
                                        </p:tgtEl>
                                      </p:cBhvr>
                                    </p:animEffect>
                                    <p:anim calcmode="lin" valueType="num">
                                      <p:cBhvr>
                                        <p:cTn id="3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504825" y="1892300"/>
            <a:ext cx="8134985" cy="1338828"/>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rtlCol="0" anchor="t">
            <a:spAutoFit/>
          </a:bodyPr>
          <a:lstStyle/>
          <a:p>
            <a:pPr marR="0" algn="just" defTabSz="914400" eaLnBrk="1" hangingPunct="1">
              <a:lnSpc>
                <a:spcPct val="90000"/>
              </a:lnSpc>
              <a:spcBef>
                <a:spcPct val="20000"/>
              </a:spcBef>
              <a:buClrTx/>
              <a:buSzTx/>
              <a:buFontTx/>
              <a:buNone/>
              <a:defRPr/>
            </a:pPr>
            <a:r>
              <a:rPr lang="sv-SE" altLang="en-US" dirty="0" smtClean="0">
                <a:cs typeface="+mn-lt"/>
                <a:sym typeface="+mn-ea"/>
              </a:rPr>
              <a:t>Hubungan </a:t>
            </a:r>
            <a:r>
              <a:rPr lang="sv-SE" altLang="en-US" dirty="0">
                <a:cs typeface="+mn-lt"/>
                <a:sym typeface="+mn-ea"/>
              </a:rPr>
              <a:t>antara kalor dengan massa zat, jenis dan kenaikan suhu </a:t>
            </a:r>
            <a:r>
              <a:rPr lang="en-US" altLang="sv-SE" dirty="0">
                <a:cs typeface="+mn-lt"/>
                <a:sym typeface="+mn-ea"/>
              </a:rPr>
              <a:t>d</a:t>
            </a:r>
            <a:r>
              <a:rPr lang="sv-SE" altLang="en-US" dirty="0">
                <a:cs typeface="+mn-lt"/>
                <a:sym typeface="+mn-ea"/>
              </a:rPr>
              <a:t>irumuskan sebagai berikut :</a:t>
            </a:r>
            <a:endParaRPr lang="sv-SE" altLang="en-US" dirty="0">
              <a:cs typeface="+mn-lt"/>
            </a:endParaRPr>
          </a:p>
          <a:p>
            <a:pPr marL="0" lvl="0" indent="0" algn="just" eaLnBrk="1" hangingPunct="1">
              <a:lnSpc>
                <a:spcPct val="90000"/>
              </a:lnSpc>
              <a:buNone/>
            </a:pPr>
            <a:r>
              <a:rPr lang="sv-SE" altLang="en-US" dirty="0">
                <a:cs typeface="+mn-lt"/>
                <a:sym typeface="+mn-ea"/>
              </a:rPr>
              <a:t>			</a:t>
            </a:r>
          </a:p>
          <a:p>
            <a:pPr marL="0" lvl="0" indent="0" algn="just" eaLnBrk="1" hangingPunct="1">
              <a:lnSpc>
                <a:spcPct val="90000"/>
              </a:lnSpc>
              <a:buNone/>
            </a:pPr>
            <a:endParaRPr lang="sv-SE" altLang="en-US" dirty="0">
              <a:cs typeface="+mn-lt"/>
              <a:sym typeface="+mn-ea"/>
            </a:endParaRPr>
          </a:p>
          <a:p>
            <a:pPr marL="0" lvl="0" indent="0" algn="just" eaLnBrk="1" hangingPunct="1">
              <a:lnSpc>
                <a:spcPct val="90000"/>
              </a:lnSpc>
              <a:buNone/>
            </a:pPr>
            <a:endParaRPr lang="sv-SE" altLang="en-US" dirty="0">
              <a:cs typeface="+mn-lt"/>
            </a:endParaRPr>
          </a:p>
        </p:txBody>
      </p:sp>
      <p:sp>
        <p:nvSpPr>
          <p:cNvPr id="7" name="Text Box 6"/>
          <p:cNvSpPr txBox="1"/>
          <p:nvPr/>
        </p:nvSpPr>
        <p:spPr>
          <a:xfrm>
            <a:off x="3710305" y="2718435"/>
            <a:ext cx="1999615" cy="460375"/>
          </a:xfrm>
          <a:prstGeom prst="rect">
            <a:avLst/>
          </a:prstGeom>
          <a:solidFill>
            <a:srgbClr val="E2EDF8"/>
          </a:solidFill>
          <a:ln>
            <a:noFill/>
          </a:ln>
        </p:spPr>
        <p:style>
          <a:lnRef idx="2">
            <a:schemeClr val="accent6"/>
          </a:lnRef>
          <a:fillRef idx="1">
            <a:schemeClr val="lt1"/>
          </a:fillRef>
          <a:effectRef idx="0">
            <a:schemeClr val="accent6"/>
          </a:effectRef>
          <a:fontRef idx="minor">
            <a:schemeClr val="dk1"/>
          </a:fontRef>
        </p:style>
        <p:txBody>
          <a:bodyPr wrap="square" rtlCol="0" anchor="t">
            <a:spAutoFit/>
          </a:bodyPr>
          <a:lstStyle/>
          <a:p>
            <a:pPr algn="ctr"/>
            <a:r>
              <a:rPr lang="sv-SE" altLang="en-US" sz="2400" i="1" dirty="0">
                <a:cs typeface="+mn-lt"/>
                <a:sym typeface="+mn-ea"/>
              </a:rPr>
              <a:t>Q </a:t>
            </a:r>
            <a:r>
              <a:rPr lang="sv-SE" altLang="en-US" sz="2400" dirty="0">
                <a:cs typeface="+mn-lt"/>
                <a:sym typeface="+mn-ea"/>
              </a:rPr>
              <a:t>= </a:t>
            </a:r>
            <a:r>
              <a:rPr lang="sv-SE" altLang="en-US" sz="2400" i="1" dirty="0" smtClean="0">
                <a:cs typeface="+mn-lt"/>
                <a:sym typeface="+mn-ea"/>
              </a:rPr>
              <a:t>mc</a:t>
            </a:r>
            <a:r>
              <a:rPr lang="en-US" altLang="en-US" sz="2400" dirty="0" smtClean="0">
                <a:cs typeface="+mn-lt"/>
                <a:sym typeface="Symbol" pitchFamily="18" charset="2"/>
              </a:rPr>
              <a:t></a:t>
            </a:r>
            <a:r>
              <a:rPr lang="sv-SE" altLang="en-US" sz="2400" i="1" dirty="0">
                <a:cs typeface="+mn-lt"/>
                <a:sym typeface="+mn-ea"/>
              </a:rPr>
              <a:t>t</a:t>
            </a:r>
          </a:p>
        </p:txBody>
      </p:sp>
      <p:sp>
        <p:nvSpPr>
          <p:cNvPr id="8" name="Text Box 7"/>
          <p:cNvSpPr txBox="1"/>
          <p:nvPr/>
        </p:nvSpPr>
        <p:spPr>
          <a:xfrm>
            <a:off x="505460" y="1079500"/>
            <a:ext cx="8134350" cy="645160"/>
          </a:xfrm>
          <a:prstGeom prst="rect">
            <a:avLst/>
          </a:prstGeom>
          <a:solidFill>
            <a:srgbClr val="FFF4D1"/>
          </a:solidFill>
        </p:spPr>
        <p:txBody>
          <a:bodyPr wrap="square" rtlCol="0" anchor="t">
            <a:spAutoFit/>
          </a:bodyPr>
          <a:lstStyle/>
          <a:p>
            <a:r>
              <a:rPr lang="sv-SE" b="1" noProof="0" dirty="0" smtClean="0">
                <a:cs typeface="+mn-lt"/>
                <a:sym typeface="+mn-ea"/>
              </a:rPr>
              <a:t>Kalor </a:t>
            </a:r>
            <a:r>
              <a:rPr lang="sv-SE" noProof="0" dirty="0">
                <a:cs typeface="+mn-lt"/>
                <a:sym typeface="+mn-ea"/>
              </a:rPr>
              <a:t>adalah bentuk energi yang berpindah dari benda yang suhunya lebih tinggi ke benda yang suhunya lebih rendah ketika kedua benda bersentuhan</a:t>
            </a:r>
            <a:r>
              <a:rPr lang="en-US" altLang="sv-SE" noProof="0" dirty="0">
                <a:cs typeface="+mn-lt"/>
                <a:sym typeface="+mn-ea"/>
              </a:rPr>
              <a:t>.</a:t>
            </a:r>
            <a:endParaRPr lang="en-US" dirty="0"/>
          </a:p>
        </p:txBody>
      </p:sp>
      <p:grpSp>
        <p:nvGrpSpPr>
          <p:cNvPr id="9" name="Group 6"/>
          <p:cNvGrpSpPr/>
          <p:nvPr/>
        </p:nvGrpSpPr>
        <p:grpSpPr>
          <a:xfrm>
            <a:off x="-76835" y="186055"/>
            <a:ext cx="9967595" cy="668020"/>
            <a:chOff x="-76200" y="308937"/>
            <a:chExt cx="6570437" cy="685800"/>
          </a:xfrm>
        </p:grpSpPr>
        <p:sp>
          <p:nvSpPr>
            <p:cNvPr id="10" name="Pentagon 9"/>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Rectangle 3"/>
            <p:cNvSpPr/>
            <p:nvPr/>
          </p:nvSpPr>
          <p:spPr>
            <a:xfrm>
              <a:off x="36629" y="383906"/>
              <a:ext cx="6457608"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4. Perhitungan Kalor</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12" name="Chevron 11"/>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Chevron 12"/>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3" name="Rectangle 2"/>
          <p:cNvSpPr/>
          <p:nvPr/>
        </p:nvSpPr>
        <p:spPr>
          <a:xfrm>
            <a:off x="609600" y="3231128"/>
            <a:ext cx="4572000" cy="1338828"/>
          </a:xfrm>
          <a:prstGeom prst="rect">
            <a:avLst/>
          </a:prstGeom>
        </p:spPr>
        <p:txBody>
          <a:bodyPr>
            <a:spAutoFit/>
          </a:bodyPr>
          <a:lstStyle/>
          <a:p>
            <a:pPr lvl="0" algn="just">
              <a:lnSpc>
                <a:spcPct val="90000"/>
              </a:lnSpc>
            </a:pPr>
            <a:r>
              <a:rPr lang="en-US" altLang="en-US" dirty="0" err="1" smtClean="0">
                <a:cs typeface="+mn-lt"/>
                <a:sym typeface="+mn-ea"/>
              </a:rPr>
              <a:t>dengan</a:t>
            </a:r>
            <a:r>
              <a:rPr lang="fi-FI" altLang="en-US" dirty="0">
                <a:cs typeface="+mn-lt"/>
                <a:sym typeface="+mn-ea"/>
              </a:rPr>
              <a:t>	</a:t>
            </a:r>
          </a:p>
          <a:p>
            <a:pPr lvl="0" algn="just">
              <a:lnSpc>
                <a:spcPct val="90000"/>
              </a:lnSpc>
            </a:pPr>
            <a:r>
              <a:rPr lang="fi-FI" altLang="en-US" i="1" dirty="0">
                <a:cs typeface="+mn-lt"/>
                <a:sym typeface="+mn-ea"/>
              </a:rPr>
              <a:t>Q</a:t>
            </a:r>
            <a:r>
              <a:rPr lang="fi-FI" altLang="en-US" dirty="0">
                <a:cs typeface="+mn-lt"/>
                <a:sym typeface="+mn-ea"/>
              </a:rPr>
              <a:t> </a:t>
            </a:r>
            <a:r>
              <a:rPr lang="fi-FI" altLang="en-US" dirty="0" smtClean="0">
                <a:cs typeface="+mn-lt"/>
                <a:sym typeface="+mn-ea"/>
              </a:rPr>
              <a:t>= </a:t>
            </a:r>
            <a:r>
              <a:rPr lang="fi-FI" altLang="en-US" dirty="0">
                <a:cs typeface="+mn-lt"/>
                <a:sym typeface="+mn-ea"/>
              </a:rPr>
              <a:t>kalor yang diperlukan </a:t>
            </a:r>
            <a:r>
              <a:rPr lang="fi-FI" altLang="en-US" dirty="0" smtClean="0">
                <a:cs typeface="+mn-lt"/>
                <a:sym typeface="+mn-ea"/>
              </a:rPr>
              <a:t>(J)</a:t>
            </a:r>
            <a:endParaRPr lang="fi-FI" altLang="en-US" dirty="0">
              <a:cs typeface="+mn-lt"/>
            </a:endParaRPr>
          </a:p>
          <a:p>
            <a:pPr lvl="0" algn="just">
              <a:lnSpc>
                <a:spcPct val="90000"/>
              </a:lnSpc>
            </a:pPr>
            <a:r>
              <a:rPr lang="sv-SE" altLang="en-US" i="1" dirty="0" smtClean="0">
                <a:cs typeface="+mn-lt"/>
                <a:sym typeface="+mn-ea"/>
              </a:rPr>
              <a:t>m</a:t>
            </a:r>
            <a:r>
              <a:rPr lang="sv-SE" altLang="en-US" dirty="0" smtClean="0">
                <a:cs typeface="+mn-lt"/>
                <a:sym typeface="+mn-ea"/>
              </a:rPr>
              <a:t>  </a:t>
            </a:r>
            <a:r>
              <a:rPr lang="sv-SE" altLang="en-US" dirty="0">
                <a:cs typeface="+mn-lt"/>
                <a:sym typeface="+mn-ea"/>
              </a:rPr>
              <a:t>= massa zat (kg)</a:t>
            </a:r>
            <a:endParaRPr lang="sv-SE" altLang="en-US" dirty="0">
              <a:cs typeface="+mn-lt"/>
            </a:endParaRPr>
          </a:p>
          <a:p>
            <a:pPr lvl="0" algn="just">
              <a:lnSpc>
                <a:spcPct val="90000"/>
              </a:lnSpc>
            </a:pPr>
            <a:r>
              <a:rPr lang="nl-NL" altLang="en-US" i="1" dirty="0" smtClean="0">
                <a:cs typeface="+mn-lt"/>
                <a:sym typeface="+mn-ea"/>
              </a:rPr>
              <a:t>c</a:t>
            </a:r>
            <a:r>
              <a:rPr lang="nl-NL" altLang="en-US" dirty="0" smtClean="0">
                <a:cs typeface="+mn-lt"/>
                <a:sym typeface="+mn-ea"/>
              </a:rPr>
              <a:t> = kalor jenis zat (J/kg</a:t>
            </a:r>
            <a:r>
              <a:rPr lang="nl-NL" altLang="en-US" dirty="0" smtClean="0">
                <a:cs typeface="+mn-lt"/>
                <a:sym typeface="Symbol" panose="05050102010706020507" pitchFamily="18" charset="2"/>
              </a:rPr>
              <a:t>·</a:t>
            </a:r>
            <a:r>
              <a:rPr lang="nl-NL" altLang="en-US" dirty="0" smtClean="0">
                <a:cs typeface="+mn-lt"/>
                <a:sym typeface="+mn-ea"/>
              </a:rPr>
              <a:t>C; J/kg·K)</a:t>
            </a:r>
            <a:endParaRPr lang="nl-NL" altLang="en-US" dirty="0" smtClean="0">
              <a:cs typeface="+mn-lt"/>
            </a:endParaRPr>
          </a:p>
          <a:p>
            <a:pPr lvl="0" algn="just">
              <a:lnSpc>
                <a:spcPct val="90000"/>
              </a:lnSpc>
            </a:pPr>
            <a:r>
              <a:rPr lang="en-US" altLang="en-US" dirty="0" smtClean="0">
                <a:cs typeface="+mn-lt"/>
                <a:sym typeface="Symbol" pitchFamily="18" charset="2"/>
              </a:rPr>
              <a:t></a:t>
            </a:r>
            <a:r>
              <a:rPr lang="fi-FI" altLang="en-US" i="1" dirty="0" smtClean="0">
                <a:cs typeface="+mn-lt"/>
                <a:sym typeface="+mn-ea"/>
              </a:rPr>
              <a:t>t </a:t>
            </a:r>
            <a:r>
              <a:rPr lang="fi-FI" altLang="en-US" dirty="0">
                <a:cs typeface="+mn-lt"/>
                <a:sym typeface="+mn-ea"/>
              </a:rPr>
              <a:t>= kenaikan suhu </a:t>
            </a:r>
            <a:r>
              <a:rPr lang="fi-FI" altLang="en-US" dirty="0" smtClean="0">
                <a:cs typeface="+mn-lt"/>
                <a:sym typeface="+mn-ea"/>
              </a:rPr>
              <a:t>(</a:t>
            </a:r>
            <a:r>
              <a:rPr lang="nl-NL" altLang="en-US" dirty="0" smtClean="0">
                <a:cs typeface="+mn-lt"/>
                <a:sym typeface="Symbol" panose="05050102010706020507" pitchFamily="18" charset="2"/>
              </a:rPr>
              <a:t></a:t>
            </a:r>
            <a:r>
              <a:rPr lang="fi-FI" altLang="en-US" dirty="0" smtClean="0">
                <a:cs typeface="+mn-lt"/>
                <a:sym typeface="+mn-ea"/>
              </a:rPr>
              <a:t>C </a:t>
            </a:r>
            <a:r>
              <a:rPr lang="fi-FI" altLang="en-US" dirty="0">
                <a:cs typeface="+mn-lt"/>
                <a:sym typeface="+mn-ea"/>
              </a:rPr>
              <a:t>atau K)</a:t>
            </a:r>
            <a:r>
              <a:rPr lang="en-US" altLang="en-US" dirty="0">
                <a:solidFill>
                  <a:srgbClr val="000099"/>
                </a:solidFill>
                <a:cs typeface="+mn-lt"/>
                <a:sym typeface="+mn-ea"/>
              </a:rPr>
              <a:t> </a:t>
            </a:r>
            <a:endParaRPr lang="id-ID" altLang="en-US" dirty="0">
              <a:cs typeface="+mn-lt"/>
              <a:sym typeface="+mn-ea"/>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nvSpPr>
        <p:spPr>
          <a:xfrm>
            <a:off x="1152525" y="274955"/>
            <a:ext cx="6838950" cy="765175"/>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90204" pitchFamily="34" charset="0"/>
                <a:cs typeface="Arial" panose="020B0604020202090204" pitchFamily="34" charset="0"/>
              </a:defRPr>
            </a:lvl2pPr>
            <a:lvl3pPr algn="ctr" rtl="0" eaLnBrk="0" fontAlgn="base" hangingPunct="0">
              <a:spcBef>
                <a:spcPct val="0"/>
              </a:spcBef>
              <a:spcAft>
                <a:spcPct val="0"/>
              </a:spcAft>
              <a:defRPr sz="4400">
                <a:solidFill>
                  <a:schemeClr val="tx2"/>
                </a:solidFill>
                <a:latin typeface="Arial" panose="020B0604020202090204" pitchFamily="34" charset="0"/>
                <a:cs typeface="Arial" panose="020B0604020202090204" pitchFamily="34" charset="0"/>
              </a:defRPr>
            </a:lvl3pPr>
            <a:lvl4pPr algn="ctr" rtl="0" eaLnBrk="0" fontAlgn="base" hangingPunct="0">
              <a:spcBef>
                <a:spcPct val="0"/>
              </a:spcBef>
              <a:spcAft>
                <a:spcPct val="0"/>
              </a:spcAft>
              <a:defRPr sz="4400">
                <a:solidFill>
                  <a:schemeClr val="tx2"/>
                </a:solidFill>
                <a:latin typeface="Arial" panose="020B0604020202090204" pitchFamily="34" charset="0"/>
                <a:cs typeface="Arial" panose="020B0604020202090204" pitchFamily="34" charset="0"/>
              </a:defRPr>
            </a:lvl4pPr>
            <a:lvl5pPr algn="ctr" rtl="0" eaLnBrk="0" fontAlgn="base" hangingPunct="0">
              <a:spcBef>
                <a:spcPct val="0"/>
              </a:spcBef>
              <a:spcAft>
                <a:spcPct val="0"/>
              </a:spcAft>
              <a:defRPr sz="4400">
                <a:solidFill>
                  <a:schemeClr val="tx2"/>
                </a:solidFill>
                <a:latin typeface="Arial" panose="020B0604020202090204" pitchFamily="34" charset="0"/>
                <a:cs typeface="Arial" panose="020B0604020202090204" pitchFamily="34" charset="0"/>
              </a:defRPr>
            </a:lvl5pPr>
            <a:lvl6pPr marL="457200" algn="ctr" rtl="0" fontAlgn="base">
              <a:spcBef>
                <a:spcPct val="0"/>
              </a:spcBef>
              <a:spcAft>
                <a:spcPct val="0"/>
              </a:spcAft>
              <a:defRPr sz="4400">
                <a:solidFill>
                  <a:schemeClr val="tx2"/>
                </a:solidFill>
                <a:latin typeface="Arial" panose="020B0604020202090204" pitchFamily="34" charset="0"/>
                <a:cs typeface="Arial" panose="020B0604020202090204" pitchFamily="34" charset="0"/>
              </a:defRPr>
            </a:lvl6pPr>
            <a:lvl7pPr marL="914400" algn="ctr" rtl="0" fontAlgn="base">
              <a:spcBef>
                <a:spcPct val="0"/>
              </a:spcBef>
              <a:spcAft>
                <a:spcPct val="0"/>
              </a:spcAft>
              <a:defRPr sz="4400">
                <a:solidFill>
                  <a:schemeClr val="tx2"/>
                </a:solidFill>
                <a:latin typeface="Arial" panose="020B0604020202090204" pitchFamily="34" charset="0"/>
                <a:cs typeface="Arial" panose="020B0604020202090204" pitchFamily="34" charset="0"/>
              </a:defRPr>
            </a:lvl7pPr>
            <a:lvl8pPr marL="1371600" algn="ctr" rtl="0" fontAlgn="base">
              <a:spcBef>
                <a:spcPct val="0"/>
              </a:spcBef>
              <a:spcAft>
                <a:spcPct val="0"/>
              </a:spcAft>
              <a:defRPr sz="4400">
                <a:solidFill>
                  <a:schemeClr val="tx2"/>
                </a:solidFill>
                <a:latin typeface="Arial" panose="020B0604020202090204" pitchFamily="34" charset="0"/>
                <a:cs typeface="Arial" panose="020B0604020202090204" pitchFamily="34" charset="0"/>
              </a:defRPr>
            </a:lvl8pPr>
            <a:lvl9pPr marL="1828800" algn="ctr" rtl="0" fontAlgn="base">
              <a:spcBef>
                <a:spcPct val="0"/>
              </a:spcBef>
              <a:spcAft>
                <a:spcPct val="0"/>
              </a:spcAft>
              <a:defRPr sz="4400">
                <a:solidFill>
                  <a:schemeClr val="tx2"/>
                </a:solidFill>
                <a:latin typeface="Arial" panose="020B0604020202090204" pitchFamily="34" charset="0"/>
                <a:cs typeface="Arial" panose="020B060402020209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200" b="0" i="0" u="none" strike="noStrike" kern="1200" cap="none" spc="-150" normalizeH="0" baseline="0" noProof="0" dirty="0">
                <a:ln>
                  <a:noFill/>
                </a:ln>
                <a:solidFill>
                  <a:schemeClr val="tx2"/>
                </a:solidFill>
                <a:effectLst/>
                <a:uLnTx/>
                <a:uFillTx/>
                <a:latin typeface="Arial Rounded MT Bold" panose="020F0704030504030204" pitchFamily="34" charset="0"/>
                <a:ea typeface="+mj-ea"/>
                <a:cs typeface="+mj-cs"/>
              </a:rPr>
              <a:t>GRAFIK PENGARUH KALOR</a:t>
            </a:r>
          </a:p>
        </p:txBody>
      </p:sp>
      <p:grpSp>
        <p:nvGrpSpPr>
          <p:cNvPr id="4" name="Group 3"/>
          <p:cNvGrpSpPr/>
          <p:nvPr/>
        </p:nvGrpSpPr>
        <p:grpSpPr>
          <a:xfrm>
            <a:off x="1842770" y="870495"/>
            <a:ext cx="4862830" cy="3358060"/>
            <a:chOff x="1842770" y="870495"/>
            <a:chExt cx="4862830" cy="3358060"/>
          </a:xfrm>
        </p:grpSpPr>
        <p:pic>
          <p:nvPicPr>
            <p:cNvPr id="7" name="Picture 5"/>
            <p:cNvPicPr>
              <a:picLocks noChangeAspect="1"/>
            </p:cNvPicPr>
            <p:nvPr/>
          </p:nvPicPr>
          <p:blipFill>
            <a:blip r:embed="rId2"/>
            <a:stretch>
              <a:fillRect/>
            </a:stretch>
          </p:blipFill>
          <p:spPr>
            <a:xfrm>
              <a:off x="1842770" y="870495"/>
              <a:ext cx="4862830" cy="3358060"/>
            </a:xfrm>
            <a:prstGeom prst="rect">
              <a:avLst/>
            </a:prstGeom>
            <a:noFill/>
            <a:ln w="9525">
              <a:noFill/>
            </a:ln>
          </p:spPr>
        </p:pic>
        <p:sp>
          <p:nvSpPr>
            <p:cNvPr id="21" name="Text Box 20"/>
            <p:cNvSpPr txBox="1"/>
            <p:nvPr/>
          </p:nvSpPr>
          <p:spPr>
            <a:xfrm>
              <a:off x="3370331" y="3456249"/>
              <a:ext cx="1378874" cy="369332"/>
            </a:xfrm>
            <a:prstGeom prst="rect">
              <a:avLst/>
            </a:prstGeom>
            <a:solidFill>
              <a:schemeClr val="accent3">
                <a:lumMod val="60000"/>
                <a:lumOff val="40000"/>
              </a:schemeClr>
            </a:solidFill>
          </p:spPr>
          <p:style>
            <a:lnRef idx="2">
              <a:schemeClr val="accent3"/>
            </a:lnRef>
            <a:fillRef idx="1">
              <a:schemeClr val="lt1"/>
            </a:fillRef>
            <a:effectRef idx="0">
              <a:schemeClr val="accent3"/>
            </a:effectRef>
            <a:fontRef idx="minor">
              <a:schemeClr val="dk1"/>
            </a:fontRef>
          </p:style>
          <p:txBody>
            <a:bodyPr wrap="square" rtlCol="0" anchor="t">
              <a:spAutoFit/>
            </a:bodyPr>
            <a:lstStyle/>
            <a:p>
              <a:pPr marL="0" lvl="0" indent="0">
                <a:spcBef>
                  <a:spcPct val="0"/>
                </a:spcBef>
                <a:buNone/>
              </a:pPr>
              <a:r>
                <a:rPr lang="en-US" altLang="en-US" i="1" dirty="0">
                  <a:latin typeface="Britannic Bold" pitchFamily="34" charset="0"/>
                  <a:sym typeface="+mn-ea"/>
                </a:rPr>
                <a:t>Q</a:t>
              </a:r>
              <a:r>
                <a:rPr lang="en-US" altLang="en-US" i="1" baseline="-25000" dirty="0">
                  <a:latin typeface="Britannic Bold" pitchFamily="34" charset="0"/>
                  <a:sym typeface="+mn-ea"/>
                </a:rPr>
                <a:t>1  </a:t>
              </a:r>
              <a:r>
                <a:rPr lang="en-US" altLang="en-US" i="1" dirty="0">
                  <a:latin typeface="Britannic Bold" pitchFamily="34" charset="0"/>
                  <a:sym typeface="+mn-ea"/>
                </a:rPr>
                <a:t>= </a:t>
              </a:r>
              <a:r>
                <a:rPr lang="en-US" altLang="en-US" i="1" dirty="0" err="1" smtClean="0">
                  <a:latin typeface="Britannic Bold" pitchFamily="34" charset="0"/>
                  <a:sym typeface="+mn-ea"/>
                </a:rPr>
                <a:t>mc</a:t>
              </a:r>
              <a:r>
                <a:rPr lang="en-US" altLang="en-US" dirty="0" err="1" smtClean="0">
                  <a:latin typeface="Britannic Bold" pitchFamily="34" charset="0"/>
                  <a:sym typeface="+mn-ea"/>
                </a:rPr>
                <a:t>∆</a:t>
              </a:r>
              <a:r>
                <a:rPr lang="en-US" altLang="en-US" i="1" dirty="0" err="1" smtClean="0">
                  <a:latin typeface="Britannic Bold" pitchFamily="34" charset="0"/>
                  <a:sym typeface="+mn-ea"/>
                </a:rPr>
                <a:t>t</a:t>
              </a:r>
              <a:endParaRPr lang="en-US" dirty="0"/>
            </a:p>
          </p:txBody>
        </p:sp>
        <p:sp>
          <p:nvSpPr>
            <p:cNvPr id="22" name="Text Box 21"/>
            <p:cNvSpPr txBox="1"/>
            <p:nvPr/>
          </p:nvSpPr>
          <p:spPr>
            <a:xfrm>
              <a:off x="2835468" y="2420081"/>
              <a:ext cx="1001609" cy="369332"/>
            </a:xfrm>
            <a:prstGeom prst="rect">
              <a:avLst/>
            </a:prstGeom>
            <a:solidFill>
              <a:schemeClr val="accent4">
                <a:lumMod val="60000"/>
                <a:lumOff val="40000"/>
              </a:schemeClr>
            </a:solidFill>
          </p:spPr>
          <p:style>
            <a:lnRef idx="2">
              <a:schemeClr val="accent4"/>
            </a:lnRef>
            <a:fillRef idx="1">
              <a:schemeClr val="lt1"/>
            </a:fillRef>
            <a:effectRef idx="0">
              <a:schemeClr val="accent4"/>
            </a:effectRef>
            <a:fontRef idx="minor">
              <a:schemeClr val="dk1"/>
            </a:fontRef>
          </p:style>
          <p:txBody>
            <a:bodyPr wrap="square" rtlCol="0" anchor="t">
              <a:spAutoFit/>
            </a:bodyPr>
            <a:lstStyle/>
            <a:p>
              <a:pPr marL="0" lvl="0" indent="0">
                <a:spcBef>
                  <a:spcPct val="0"/>
                </a:spcBef>
                <a:buNone/>
              </a:pPr>
              <a:r>
                <a:rPr lang="en-US" altLang="en-US" i="1" dirty="0">
                  <a:latin typeface="Britannic Bold" pitchFamily="34" charset="0"/>
                  <a:sym typeface="+mn-ea"/>
                </a:rPr>
                <a:t>Q</a:t>
              </a:r>
              <a:r>
                <a:rPr lang="en-US" altLang="en-US" i="1" baseline="-25000" dirty="0">
                  <a:latin typeface="Britannic Bold" pitchFamily="34" charset="0"/>
                  <a:sym typeface="+mn-ea"/>
                </a:rPr>
                <a:t>2</a:t>
              </a:r>
              <a:r>
                <a:rPr lang="en-US" altLang="en-US" i="1" dirty="0">
                  <a:latin typeface="Britannic Bold" pitchFamily="34" charset="0"/>
                  <a:sym typeface="+mn-ea"/>
                </a:rPr>
                <a:t> = </a:t>
              </a:r>
              <a:r>
                <a:rPr lang="en-US" altLang="en-US" i="1" dirty="0" smtClean="0">
                  <a:latin typeface="Britannic Bold" pitchFamily="34" charset="0"/>
                  <a:sym typeface="+mn-ea"/>
                </a:rPr>
                <a:t>mL</a:t>
              </a:r>
              <a:endParaRPr lang="en-US" dirty="0"/>
            </a:p>
          </p:txBody>
        </p:sp>
        <p:sp>
          <p:nvSpPr>
            <p:cNvPr id="23" name="Text Box 22"/>
            <p:cNvSpPr txBox="1"/>
            <p:nvPr/>
          </p:nvSpPr>
          <p:spPr>
            <a:xfrm>
              <a:off x="4806217" y="2449676"/>
              <a:ext cx="1307661" cy="369332"/>
            </a:xfrm>
            <a:prstGeom prst="rect">
              <a:avLst/>
            </a:prstGeom>
            <a:solidFill>
              <a:schemeClr val="accent5">
                <a:lumMod val="60000"/>
                <a:lumOff val="40000"/>
              </a:schemeClr>
            </a:solidFill>
          </p:spPr>
          <p:style>
            <a:lnRef idx="2">
              <a:schemeClr val="accent5"/>
            </a:lnRef>
            <a:fillRef idx="1">
              <a:schemeClr val="lt1"/>
            </a:fillRef>
            <a:effectRef idx="0">
              <a:schemeClr val="accent5"/>
            </a:effectRef>
            <a:fontRef idx="minor">
              <a:schemeClr val="dk1"/>
            </a:fontRef>
          </p:style>
          <p:txBody>
            <a:bodyPr wrap="square" rtlCol="0" anchor="t">
              <a:spAutoFit/>
            </a:bodyPr>
            <a:lstStyle/>
            <a:p>
              <a:pPr marL="0" lvl="0" indent="0">
                <a:spcBef>
                  <a:spcPct val="0"/>
                </a:spcBef>
                <a:buNone/>
              </a:pPr>
              <a:r>
                <a:rPr lang="en-US" altLang="en-US" i="1" dirty="0">
                  <a:latin typeface="Britannic Bold" pitchFamily="34" charset="0"/>
                  <a:sym typeface="+mn-ea"/>
                </a:rPr>
                <a:t>Q</a:t>
              </a:r>
              <a:r>
                <a:rPr lang="en-US" altLang="en-US" i="1" baseline="-25000" dirty="0">
                  <a:latin typeface="Britannic Bold" pitchFamily="34" charset="0"/>
                  <a:sym typeface="+mn-ea"/>
                </a:rPr>
                <a:t>3 </a:t>
              </a:r>
              <a:r>
                <a:rPr lang="en-US" altLang="en-US" i="1" dirty="0">
                  <a:latin typeface="Britannic Bold" pitchFamily="34" charset="0"/>
                  <a:sym typeface="+mn-ea"/>
                </a:rPr>
                <a:t>= </a:t>
              </a:r>
              <a:r>
                <a:rPr lang="en-US" altLang="en-US" i="1" dirty="0" err="1" smtClean="0">
                  <a:latin typeface="Britannic Bold" pitchFamily="34" charset="0"/>
                  <a:sym typeface="+mn-ea"/>
                </a:rPr>
                <a:t>m</a:t>
              </a:r>
              <a:r>
                <a:rPr lang="en-US" altLang="en-US" i="1" dirty="0" err="1" smtClean="0">
                  <a:latin typeface="Britannic Bold" pitchFamily="34" charset="0"/>
                  <a:sym typeface="+mn-ea"/>
                </a:rPr>
                <a:t>c</a:t>
              </a:r>
              <a:r>
                <a:rPr lang="en-US" altLang="en-US" dirty="0" err="1" smtClean="0">
                  <a:latin typeface="Britannic Bold" pitchFamily="34" charset="0"/>
                  <a:sym typeface="+mn-ea"/>
                </a:rPr>
                <a:t>∆</a:t>
              </a:r>
              <a:r>
                <a:rPr lang="en-US" altLang="en-US" i="1" dirty="0" err="1" smtClean="0">
                  <a:latin typeface="Britannic Bold" pitchFamily="34" charset="0"/>
                  <a:sym typeface="+mn-ea"/>
                </a:rPr>
                <a:t>t</a:t>
              </a:r>
              <a:endParaRPr lang="en-US" dirty="0"/>
            </a:p>
          </p:txBody>
        </p:sp>
        <p:cxnSp>
          <p:nvCxnSpPr>
            <p:cNvPr id="24" name="Straight Arrow Connector 23"/>
            <p:cNvCxnSpPr/>
            <p:nvPr/>
          </p:nvCxnSpPr>
          <p:spPr>
            <a:xfrm>
              <a:off x="2966806" y="3507217"/>
              <a:ext cx="374765" cy="133698"/>
            </a:xfrm>
            <a:prstGeom prst="straightConnector1">
              <a:avLst/>
            </a:prstGeom>
            <a:ln w="28575">
              <a:tailEnd type="arrow" w="med" len="med"/>
            </a:ln>
          </p:spPr>
          <p:style>
            <a:lnRef idx="1">
              <a:schemeClr val="accent3"/>
            </a:lnRef>
            <a:fillRef idx="0">
              <a:schemeClr val="accent3"/>
            </a:fillRef>
            <a:effectRef idx="0">
              <a:schemeClr val="accent3"/>
            </a:effectRef>
            <a:fontRef idx="minor">
              <a:schemeClr val="tx1"/>
            </a:fontRef>
          </p:style>
        </p:cxnSp>
        <p:cxnSp>
          <p:nvCxnSpPr>
            <p:cNvPr id="25" name="Straight Arrow Connector 24"/>
            <p:cNvCxnSpPr/>
            <p:nvPr/>
          </p:nvCxnSpPr>
          <p:spPr>
            <a:xfrm flipH="1" flipV="1">
              <a:off x="3478530" y="2834059"/>
              <a:ext cx="154940" cy="436830"/>
            </a:xfrm>
            <a:prstGeom prst="straightConnector1">
              <a:avLst/>
            </a:prstGeom>
            <a:ln w="28575">
              <a:solidFill>
                <a:schemeClr val="accent4">
                  <a:lumMod val="75000"/>
                </a:schemeClr>
              </a:solidFill>
              <a:tailEnd type="arrow" w="med" len="med"/>
            </a:ln>
          </p:spPr>
          <p:style>
            <a:lnRef idx="1">
              <a:schemeClr val="accent3"/>
            </a:lnRef>
            <a:fillRef idx="0">
              <a:schemeClr val="accent3"/>
            </a:fillRef>
            <a:effectRef idx="0">
              <a:schemeClr val="accent3"/>
            </a:effectRef>
            <a:fontRef idx="minor">
              <a:schemeClr val="tx1"/>
            </a:fontRef>
          </p:style>
        </p:cxnSp>
        <p:cxnSp>
          <p:nvCxnSpPr>
            <p:cNvPr id="26" name="Straight Arrow Connector 25"/>
            <p:cNvCxnSpPr>
              <a:endCxn id="23" idx="1"/>
            </p:cNvCxnSpPr>
            <p:nvPr/>
          </p:nvCxnSpPr>
          <p:spPr>
            <a:xfrm flipV="1">
              <a:off x="4493993" y="2634342"/>
              <a:ext cx="312224" cy="70950"/>
            </a:xfrm>
            <a:prstGeom prst="straightConnector1">
              <a:avLst/>
            </a:prstGeom>
            <a:ln w="28575">
              <a:solidFill>
                <a:schemeClr val="accent5">
                  <a:lumMod val="75000"/>
                </a:schemeClr>
              </a:solidFill>
              <a:tailEnd type="arrow" w="med" len="med"/>
            </a:ln>
          </p:spPr>
          <p:style>
            <a:lnRef idx="1">
              <a:schemeClr val="accent3"/>
            </a:lnRef>
            <a:fillRef idx="0">
              <a:schemeClr val="accent3"/>
            </a:fillRef>
            <a:effectRef idx="0">
              <a:schemeClr val="accent3"/>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1000"/>
          </a:blip>
          <a:stretch>
            <a:fillRect/>
          </a:stretch>
        </a:blipFill>
        <a:effectLst/>
      </p:bgPr>
    </p:bg>
    <p:spTree>
      <p:nvGrpSpPr>
        <p:cNvPr id="1" name=""/>
        <p:cNvGrpSpPr/>
        <p:nvPr/>
      </p:nvGrpSpPr>
      <p:grpSpPr>
        <a:xfrm>
          <a:off x="0" y="0"/>
          <a:ext cx="0" cy="0"/>
          <a:chOff x="0" y="0"/>
          <a:chExt cx="0" cy="0"/>
        </a:xfrm>
      </p:grpSpPr>
      <p:sp>
        <p:nvSpPr>
          <p:cNvPr id="29" name="Rectangle 28"/>
          <p:cNvSpPr/>
          <p:nvPr/>
        </p:nvSpPr>
        <p:spPr>
          <a:xfrm>
            <a:off x="120690" y="4437839"/>
            <a:ext cx="1028700" cy="229870"/>
          </a:xfrm>
          <a:prstGeom prst="rect">
            <a:avLst/>
          </a:prstGeom>
          <a:noFill/>
        </p:spPr>
        <p:txBody>
          <a:bodyPr wrap="none">
            <a:spAutoFit/>
          </a:bodyPr>
          <a:lstStyle/>
          <a:p>
            <a:r>
              <a:rPr lang="en-US" sz="900" i="1" dirty="0" err="1"/>
              <a:t>Sumber</a:t>
            </a:r>
            <a:r>
              <a:rPr lang="en-US" sz="900" i="1" dirty="0"/>
              <a:t>: freepik </a:t>
            </a:r>
            <a:endParaRPr lang="id-ID" sz="900" i="1" dirty="0"/>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8051"/>
            <a:ext cx="9143244" cy="475449"/>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64" y="4668051"/>
            <a:ext cx="9143244" cy="475449"/>
          </a:xfrm>
          <a:prstGeom prst="rect">
            <a:avLst/>
          </a:prstGeom>
        </p:spPr>
      </p:pic>
      <p:grpSp>
        <p:nvGrpSpPr>
          <p:cNvPr id="3" name="Group 2"/>
          <p:cNvGrpSpPr/>
          <p:nvPr/>
        </p:nvGrpSpPr>
        <p:grpSpPr>
          <a:xfrm>
            <a:off x="775970" y="573405"/>
            <a:ext cx="5665470" cy="741045"/>
            <a:chOff x="1616183" y="684081"/>
            <a:chExt cx="6906604" cy="1125669"/>
          </a:xfrm>
        </p:grpSpPr>
        <p:grpSp>
          <p:nvGrpSpPr>
            <p:cNvPr id="4" name="Group 3"/>
            <p:cNvGrpSpPr/>
            <p:nvPr/>
          </p:nvGrpSpPr>
          <p:grpSpPr>
            <a:xfrm>
              <a:off x="1616183" y="684081"/>
              <a:ext cx="6906604" cy="1125669"/>
              <a:chOff x="1388302" y="545950"/>
              <a:chExt cx="4498079" cy="890291"/>
            </a:xfrm>
            <a:effectLst>
              <a:outerShdw blurRad="50800" dist="38100" dir="2700000" algn="tl" rotWithShape="0">
                <a:prstClr val="black">
                  <a:alpha val="40000"/>
                </a:prstClr>
              </a:outerShdw>
            </a:effectLst>
          </p:grpSpPr>
          <p:sp>
            <p:nvSpPr>
              <p:cNvPr id="5" name="Rectangle 32"/>
              <p:cNvSpPr/>
              <p:nvPr/>
            </p:nvSpPr>
            <p:spPr>
              <a:xfrm>
                <a:off x="1388494" y="545950"/>
                <a:ext cx="3909927" cy="8902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33"/>
              <p:cNvSpPr txBox="1"/>
              <p:nvPr/>
            </p:nvSpPr>
            <p:spPr>
              <a:xfrm>
                <a:off x="1388302" y="690899"/>
                <a:ext cx="4498079" cy="627094"/>
              </a:xfrm>
              <a:prstGeom prst="rect">
                <a:avLst/>
              </a:prstGeom>
              <a:noFill/>
            </p:spPr>
            <p:txBody>
              <a:bodyPr wrap="square" rtlCol="0">
                <a:spAutoFit/>
              </a:bodyPr>
              <a:lstStyle/>
              <a:p>
                <a:pPr marL="0" lvl="0" indent="173990" algn="l" eaLnBrk="1" hangingPunct="1">
                  <a:spcBef>
                    <a:spcPct val="0"/>
                  </a:spcBef>
                  <a:buNone/>
                </a:pPr>
                <a:r>
                  <a:rPr lang="en-US" altLang="en-US" sz="2800" b="1" dirty="0">
                    <a:sym typeface="+mn-ea"/>
                  </a:rPr>
                  <a:t>D. PERPINDAHAN PANAS</a:t>
                </a:r>
                <a:endParaRPr lang="en-US" altLang="en-US" sz="2800" b="1" dirty="0">
                  <a:latin typeface="Calibri" panose="020F0502020204030204" pitchFamily="34" charset="0"/>
                  <a:cs typeface="Calibri" panose="020F0502020204030204" pitchFamily="34" charset="0"/>
                  <a:sym typeface="+mn-ea"/>
                </a:endParaRPr>
              </a:p>
            </p:txBody>
          </p:sp>
        </p:grpSp>
        <p:sp>
          <p:nvSpPr>
            <p:cNvPr id="7" name="Rectangle 31"/>
            <p:cNvSpPr/>
            <p:nvPr/>
          </p:nvSpPr>
          <p:spPr>
            <a:xfrm>
              <a:off x="7623294" y="723716"/>
              <a:ext cx="58272" cy="1080000"/>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p:nvPr/>
        </p:nvSpPr>
        <p:spPr>
          <a:xfrm>
            <a:off x="1000760" y="1455420"/>
            <a:ext cx="7143115" cy="3268980"/>
          </a:xfrm>
          <a:prstGeom prst="rect">
            <a:avLst/>
          </a:prstGeom>
          <a:noFill/>
        </p:spPr>
        <p:txBody>
          <a:bodyPr wrap="square" rtlCol="0" anchor="t">
            <a:spAutoFit/>
          </a:bodyPr>
          <a:lstStyle/>
          <a:p>
            <a:pPr marL="342900" marR="0" indent="-342900" defTabSz="914400" eaLnBrk="1" hangingPunct="1">
              <a:lnSpc>
                <a:spcPct val="90000"/>
              </a:lnSpc>
              <a:spcBef>
                <a:spcPct val="20000"/>
              </a:spcBef>
              <a:buClrTx/>
              <a:buSzTx/>
              <a:buFont typeface="Wingdings" panose="05000000000000000000" charset="0"/>
              <a:buChar char=""/>
              <a:defRPr/>
            </a:pPr>
            <a:r>
              <a:rPr lang="sv-SE" b="1" noProof="0" dirty="0">
                <a:ln>
                  <a:noFill/>
                </a:ln>
                <a:solidFill>
                  <a:schemeClr val="tx1"/>
                </a:solidFill>
                <a:effectLst/>
                <a:uLnTx/>
                <a:uFillTx/>
                <a:sym typeface="+mn-ea"/>
              </a:rPr>
              <a:t>Konduksi</a:t>
            </a:r>
            <a:r>
              <a:rPr lang="sv-SE" noProof="0" dirty="0">
                <a:ln>
                  <a:noFill/>
                </a:ln>
                <a:solidFill>
                  <a:schemeClr val="tx1"/>
                </a:solidFill>
                <a:effectLst/>
                <a:uLnTx/>
                <a:uFillTx/>
                <a:sym typeface="+mn-ea"/>
              </a:rPr>
              <a:t> : perpindahan kalor yang terjadi karena hantara,  </a:t>
            </a:r>
            <a:r>
              <a:rPr lang="en-US" altLang="sv-SE" noProof="0" dirty="0">
                <a:ln>
                  <a:noFill/>
                </a:ln>
                <a:solidFill>
                  <a:schemeClr val="tx1"/>
                </a:solidFill>
                <a:effectLst/>
                <a:uLnTx/>
                <a:uFillTx/>
                <a:sym typeface="+mn-ea"/>
              </a:rPr>
              <a:t>	          </a:t>
            </a:r>
            <a:r>
              <a:rPr lang="sv-SE" noProof="0" dirty="0">
                <a:ln>
                  <a:noFill/>
                </a:ln>
                <a:solidFill>
                  <a:schemeClr val="tx1"/>
                </a:solidFill>
                <a:effectLst/>
                <a:uLnTx/>
                <a:uFillTx/>
                <a:sym typeface="+mn-ea"/>
              </a:rPr>
              <a:t>tanpa disertai perpindahan partikel zat</a:t>
            </a:r>
            <a:r>
              <a:rPr lang="en-US" altLang="sv-SE" noProof="0" dirty="0">
                <a:ln>
                  <a:noFill/>
                </a:ln>
                <a:solidFill>
                  <a:schemeClr val="tx1"/>
                </a:solidFill>
                <a:effectLst/>
                <a:uLnTx/>
                <a:uFillTx/>
                <a:sym typeface="+mn-ea"/>
              </a:rPr>
              <a:t>.</a:t>
            </a:r>
          </a:p>
          <a:p>
            <a:pPr marL="342900" marR="0" indent="-342900" defTabSz="914400" eaLnBrk="1" hangingPunct="1">
              <a:lnSpc>
                <a:spcPct val="90000"/>
              </a:lnSpc>
              <a:spcBef>
                <a:spcPct val="20000"/>
              </a:spcBef>
              <a:buClrTx/>
              <a:buSzTx/>
              <a:buFont typeface="Wingdings" panose="05000000000000000000" charset="0"/>
              <a:buChar char=""/>
              <a:defRPr/>
            </a:pPr>
            <a:endParaRPr lang="en-US" altLang="sv-SE" noProof="0" dirty="0">
              <a:ln>
                <a:noFill/>
              </a:ln>
              <a:solidFill>
                <a:schemeClr val="tx1"/>
              </a:solidFill>
              <a:effectLst/>
              <a:uLnTx/>
              <a:uFillTx/>
              <a:sym typeface="+mn-ea"/>
            </a:endParaRPr>
          </a:p>
          <a:p>
            <a:pPr marR="0" indent="0" defTabSz="914400" eaLnBrk="1" hangingPunct="1">
              <a:lnSpc>
                <a:spcPct val="90000"/>
              </a:lnSpc>
              <a:spcBef>
                <a:spcPct val="20000"/>
              </a:spcBef>
              <a:buClrTx/>
              <a:buSzTx/>
              <a:buFont typeface="Wingdings" panose="05000000000000000000" charset="0"/>
              <a:buNone/>
              <a:defRPr/>
            </a:pPr>
            <a:endParaRPr lang="en-US" altLang="sv-SE" noProof="0" dirty="0">
              <a:ln>
                <a:noFill/>
              </a:ln>
              <a:solidFill>
                <a:schemeClr val="tx1"/>
              </a:solidFill>
              <a:effectLst/>
              <a:uLnTx/>
              <a:uFillTx/>
              <a:sym typeface="+mn-ea"/>
            </a:endParaRPr>
          </a:p>
          <a:p>
            <a:pPr marL="342900" marR="0" indent="-342900" defTabSz="914400" eaLnBrk="1" hangingPunct="1">
              <a:lnSpc>
                <a:spcPct val="90000"/>
              </a:lnSpc>
              <a:spcBef>
                <a:spcPct val="20000"/>
              </a:spcBef>
              <a:buClrTx/>
              <a:buSzTx/>
              <a:buFont typeface="Wingdings" panose="05000000000000000000" charset="0"/>
              <a:buChar char=""/>
              <a:defRPr/>
            </a:pPr>
            <a:r>
              <a:rPr lang="sv-SE" b="1" noProof="0" dirty="0">
                <a:ln>
                  <a:noFill/>
                </a:ln>
                <a:solidFill>
                  <a:schemeClr val="tx1"/>
                </a:solidFill>
                <a:effectLst/>
                <a:uLnTx/>
                <a:uFillTx/>
                <a:sym typeface="+mn-ea"/>
              </a:rPr>
              <a:t>Konveksi</a:t>
            </a:r>
            <a:r>
              <a:rPr lang="sv-SE" noProof="0" dirty="0">
                <a:ln>
                  <a:noFill/>
                </a:ln>
                <a:solidFill>
                  <a:schemeClr val="tx1"/>
                </a:solidFill>
                <a:effectLst/>
                <a:uLnTx/>
                <a:uFillTx/>
                <a:sym typeface="+mn-ea"/>
              </a:rPr>
              <a:t> : perpindahan kalor terjadi melalui aliran, dan partikel     </a:t>
            </a:r>
            <a:r>
              <a:rPr lang="en-US" altLang="sv-SE" noProof="0" dirty="0">
                <a:ln>
                  <a:noFill/>
                </a:ln>
                <a:solidFill>
                  <a:schemeClr val="tx1"/>
                </a:solidFill>
                <a:effectLst/>
                <a:uLnTx/>
                <a:uFillTx/>
                <a:sym typeface="+mn-ea"/>
              </a:rPr>
              <a:t>	         </a:t>
            </a:r>
            <a:r>
              <a:rPr lang="sv-SE" noProof="0" dirty="0">
                <a:ln>
                  <a:noFill/>
                </a:ln>
                <a:solidFill>
                  <a:schemeClr val="tx1"/>
                </a:solidFill>
                <a:effectLst/>
                <a:uLnTx/>
                <a:uFillTx/>
                <a:sym typeface="+mn-ea"/>
              </a:rPr>
              <a:t>zat ikut </a:t>
            </a:r>
            <a:r>
              <a:rPr lang="sv-SE" noProof="0" dirty="0" smtClean="0">
                <a:ln>
                  <a:noFill/>
                </a:ln>
                <a:solidFill>
                  <a:schemeClr val="tx1"/>
                </a:solidFill>
                <a:effectLst/>
                <a:uLnTx/>
                <a:uFillTx/>
                <a:sym typeface="+mn-ea"/>
              </a:rPr>
              <a:t>berpindah.</a:t>
            </a:r>
            <a:endParaRPr lang="sv-SE" noProof="0" dirty="0">
              <a:ln>
                <a:noFill/>
              </a:ln>
              <a:solidFill>
                <a:schemeClr val="tx1"/>
              </a:solidFill>
              <a:effectLst/>
              <a:uLnTx/>
              <a:uFillTx/>
              <a:sym typeface="+mn-ea"/>
            </a:endParaRPr>
          </a:p>
          <a:p>
            <a:pPr marL="342900" marR="0" indent="-342900" defTabSz="914400" eaLnBrk="1" hangingPunct="1">
              <a:lnSpc>
                <a:spcPct val="90000"/>
              </a:lnSpc>
              <a:spcBef>
                <a:spcPct val="20000"/>
              </a:spcBef>
              <a:buClrTx/>
              <a:buSzTx/>
              <a:buFont typeface="Wingdings" panose="05000000000000000000" charset="0"/>
              <a:buChar char=""/>
              <a:defRPr/>
            </a:pPr>
            <a:endParaRPr lang="sv-SE" noProof="0" dirty="0">
              <a:ln>
                <a:noFill/>
              </a:ln>
              <a:solidFill>
                <a:schemeClr val="tx1"/>
              </a:solidFill>
              <a:effectLst/>
              <a:uLnTx/>
              <a:uFillTx/>
              <a:sym typeface="+mn-ea"/>
            </a:endParaRPr>
          </a:p>
          <a:p>
            <a:pPr marL="342900" marR="0" indent="-342900" defTabSz="914400" eaLnBrk="1" hangingPunct="1">
              <a:lnSpc>
                <a:spcPct val="90000"/>
              </a:lnSpc>
              <a:spcBef>
                <a:spcPct val="20000"/>
              </a:spcBef>
              <a:buClrTx/>
              <a:buSzTx/>
              <a:buFont typeface="Wingdings" panose="05000000000000000000" charset="0"/>
              <a:buChar char=""/>
              <a:defRPr/>
            </a:pPr>
            <a:endParaRPr lang="sv-SE" noProof="0" dirty="0">
              <a:ln>
                <a:noFill/>
              </a:ln>
              <a:solidFill>
                <a:schemeClr val="tx1"/>
              </a:solidFill>
              <a:effectLst/>
              <a:uLnTx/>
              <a:uFillTx/>
              <a:sym typeface="+mn-ea"/>
            </a:endParaRPr>
          </a:p>
          <a:p>
            <a:pPr marL="342900" marR="0" indent="-342900" defTabSz="914400" eaLnBrk="1" hangingPunct="1">
              <a:lnSpc>
                <a:spcPct val="90000"/>
              </a:lnSpc>
              <a:spcBef>
                <a:spcPct val="20000"/>
              </a:spcBef>
              <a:buClrTx/>
              <a:buSzTx/>
              <a:buFont typeface="Wingdings" panose="05000000000000000000" charset="0"/>
              <a:buChar char=""/>
              <a:defRPr/>
            </a:pPr>
            <a:r>
              <a:rPr lang="fi-FI" b="1" noProof="0" dirty="0">
                <a:ln>
                  <a:noFill/>
                </a:ln>
                <a:solidFill>
                  <a:schemeClr val="tx1"/>
                </a:solidFill>
                <a:effectLst/>
                <a:uLnTx/>
                <a:uFillTx/>
                <a:sym typeface="+mn-ea"/>
              </a:rPr>
              <a:t>Radiasi </a:t>
            </a:r>
            <a:r>
              <a:rPr lang="fi-FI" noProof="0" dirty="0">
                <a:ln>
                  <a:noFill/>
                </a:ln>
                <a:solidFill>
                  <a:schemeClr val="tx1"/>
                </a:solidFill>
                <a:effectLst/>
                <a:uLnTx/>
                <a:uFillTx/>
                <a:sym typeface="+mn-ea"/>
              </a:rPr>
              <a:t>   : perpindahan kalor tanpa melalui zat </a:t>
            </a:r>
            <a:r>
              <a:rPr lang="fi-FI" noProof="0" dirty="0" smtClean="0">
                <a:ln>
                  <a:noFill/>
                </a:ln>
                <a:solidFill>
                  <a:schemeClr val="tx1"/>
                </a:solidFill>
                <a:effectLst/>
                <a:uLnTx/>
                <a:uFillTx/>
                <a:sym typeface="+mn-ea"/>
              </a:rPr>
              <a:t>perantara.</a:t>
            </a:r>
            <a:endParaRPr lang="fi-FI" noProof="0" dirty="0">
              <a:ln>
                <a:noFill/>
              </a:ln>
              <a:solidFill>
                <a:schemeClr val="tx1"/>
              </a:solidFill>
              <a:effectLst/>
              <a:uLnTx/>
              <a:uFillTx/>
              <a:sym typeface="+mn-ea"/>
            </a:endParaRPr>
          </a:p>
          <a:p>
            <a:pPr marL="342900" marR="0" indent="-342900" defTabSz="914400" eaLnBrk="1" hangingPunct="1">
              <a:lnSpc>
                <a:spcPct val="90000"/>
              </a:lnSpc>
              <a:spcBef>
                <a:spcPct val="20000"/>
              </a:spcBef>
              <a:buClrTx/>
              <a:buSzTx/>
              <a:buFont typeface="Wingdings" panose="05000000000000000000" charset="0"/>
              <a:buChar char=""/>
              <a:defRPr/>
            </a:pPr>
            <a:endParaRPr lang="fi-FI" noProof="0" dirty="0">
              <a:ln>
                <a:noFill/>
              </a:ln>
              <a:solidFill>
                <a:schemeClr val="tx1"/>
              </a:solidFill>
              <a:effectLst/>
              <a:uLnTx/>
              <a:uFillTx/>
              <a:sym typeface="+mn-ea"/>
            </a:endParaRPr>
          </a:p>
          <a:p>
            <a:pPr marR="0" indent="0" defTabSz="914400" eaLnBrk="1" hangingPunct="1">
              <a:lnSpc>
                <a:spcPct val="90000"/>
              </a:lnSpc>
              <a:spcBef>
                <a:spcPct val="20000"/>
              </a:spcBef>
              <a:buClrTx/>
              <a:buSzTx/>
              <a:buFont typeface="Wingdings" panose="05000000000000000000" charset="0"/>
              <a:buNone/>
              <a:defRPr/>
            </a:pPr>
            <a:endParaRPr lang="fi-FI" noProof="0" dirty="0">
              <a:ln>
                <a:noFill/>
              </a:ln>
              <a:solidFill>
                <a:schemeClr val="tx1"/>
              </a:solidFill>
              <a:effectLst/>
              <a:uLnTx/>
              <a:uFillTx/>
              <a:sym typeface="+mn-ea"/>
            </a:endParaRPr>
          </a:p>
        </p:txBody>
      </p:sp>
      <p:sp>
        <p:nvSpPr>
          <p:cNvPr id="7" name="Text Box 6"/>
          <p:cNvSpPr txBox="1"/>
          <p:nvPr/>
        </p:nvSpPr>
        <p:spPr>
          <a:xfrm>
            <a:off x="1203325" y="920750"/>
            <a:ext cx="4192270" cy="368300"/>
          </a:xfrm>
          <a:prstGeom prst="rect">
            <a:avLst/>
          </a:prstGeom>
          <a:solidFill>
            <a:srgbClr val="FFF4D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t">
            <a:spAutoFit/>
          </a:bodyPr>
          <a:lstStyle/>
          <a:p>
            <a:r>
              <a:rPr lang="fi-FI" noProof="0" dirty="0">
                <a:solidFill>
                  <a:schemeClr val="tx1"/>
                </a:solidFill>
                <a:sym typeface="+mn-ea"/>
              </a:rPr>
              <a:t>Perpindahan kalor dapat terjadi secara:</a:t>
            </a:r>
          </a:p>
        </p:txBody>
      </p:sp>
      <p:sp>
        <p:nvSpPr>
          <p:cNvPr id="8" name="Text Box 7"/>
          <p:cNvSpPr txBox="1"/>
          <p:nvPr/>
        </p:nvSpPr>
        <p:spPr>
          <a:xfrm>
            <a:off x="2427605" y="2110105"/>
            <a:ext cx="3113032" cy="341632"/>
          </a:xfrm>
          <a:prstGeom prst="rect">
            <a:avLst/>
          </a:prstGeom>
          <a:solidFill>
            <a:srgbClr val="CBE3BC"/>
          </a:solidFill>
          <a:ln>
            <a:solidFill>
              <a:schemeClr val="tx2">
                <a:lumMod val="50000"/>
              </a:schemeClr>
            </a:solidFill>
          </a:ln>
        </p:spPr>
        <p:txBody>
          <a:bodyPr wrap="none" rtlCol="0" anchor="t">
            <a:spAutoFit/>
          </a:bodyPr>
          <a:lstStyle/>
          <a:p>
            <a:pPr marL="342900" marR="0" indent="-342900" defTabSz="914400" eaLnBrk="1" hangingPunct="1">
              <a:lnSpc>
                <a:spcPct val="90000"/>
              </a:lnSpc>
              <a:spcBef>
                <a:spcPct val="20000"/>
              </a:spcBef>
              <a:buClrTx/>
              <a:buSzTx/>
              <a:buFont typeface="Wingdings" panose="05000000000000000000" pitchFamily="2" charset="2"/>
              <a:buNone/>
              <a:defRPr/>
            </a:pPr>
            <a:r>
              <a:rPr lang="en-US" altLang="sv-SE" noProof="0" dirty="0">
                <a:sym typeface="+mn-ea"/>
              </a:rPr>
              <a:t> </a:t>
            </a:r>
            <a:r>
              <a:rPr lang="sv-SE" noProof="0" dirty="0">
                <a:sym typeface="+mn-ea"/>
              </a:rPr>
              <a:t>Conto</a:t>
            </a:r>
            <a:r>
              <a:rPr lang="en-US" altLang="sv-SE" noProof="0" dirty="0" smtClean="0">
                <a:sym typeface="+mn-ea"/>
              </a:rPr>
              <a:t>h</a:t>
            </a:r>
            <a:r>
              <a:rPr lang="sv-SE" noProof="0" dirty="0" smtClean="0">
                <a:sym typeface="+mn-ea"/>
              </a:rPr>
              <a:t>: </a:t>
            </a:r>
            <a:r>
              <a:rPr lang="sv-SE" noProof="0" dirty="0">
                <a:sym typeface="+mn-ea"/>
              </a:rPr>
              <a:t>ujung besi dipanaskan</a:t>
            </a:r>
            <a:endParaRPr lang="en-US" dirty="0"/>
          </a:p>
        </p:txBody>
      </p:sp>
      <p:sp>
        <p:nvSpPr>
          <p:cNvPr id="9" name="Text Box 8"/>
          <p:cNvSpPr txBox="1"/>
          <p:nvPr/>
        </p:nvSpPr>
        <p:spPr>
          <a:xfrm>
            <a:off x="2427605" y="3270250"/>
            <a:ext cx="4749377" cy="369332"/>
          </a:xfrm>
          <a:prstGeom prst="rect">
            <a:avLst/>
          </a:prstGeom>
          <a:solidFill>
            <a:srgbClr val="CBE3BC"/>
          </a:solidFill>
          <a:ln>
            <a:solidFill>
              <a:schemeClr val="tx2">
                <a:lumMod val="50000"/>
              </a:schemeClr>
            </a:solidFill>
          </a:ln>
        </p:spPr>
        <p:txBody>
          <a:bodyPr wrap="none" rtlCol="0" anchor="t">
            <a:spAutoFit/>
          </a:bodyPr>
          <a:lstStyle/>
          <a:p>
            <a:r>
              <a:rPr lang="en-US" noProof="0" dirty="0" err="1" smtClean="0">
                <a:sym typeface="+mn-ea"/>
              </a:rPr>
              <a:t>Contoh</a:t>
            </a:r>
            <a:r>
              <a:rPr lang="en-US" noProof="0" dirty="0" smtClean="0">
                <a:sym typeface="+mn-ea"/>
              </a:rPr>
              <a:t>: </a:t>
            </a:r>
            <a:r>
              <a:rPr lang="en-US" noProof="0" dirty="0" err="1">
                <a:sym typeface="+mn-ea"/>
              </a:rPr>
              <a:t>Memasak</a:t>
            </a:r>
            <a:r>
              <a:rPr lang="en-US" noProof="0" dirty="0">
                <a:sym typeface="+mn-ea"/>
              </a:rPr>
              <a:t> air, </a:t>
            </a:r>
            <a:r>
              <a:rPr lang="en-US" noProof="0" dirty="0" err="1">
                <a:sym typeface="+mn-ea"/>
              </a:rPr>
              <a:t>angin</a:t>
            </a:r>
            <a:r>
              <a:rPr lang="en-US" noProof="0" dirty="0">
                <a:sym typeface="+mn-ea"/>
              </a:rPr>
              <a:t> </a:t>
            </a:r>
            <a:r>
              <a:rPr lang="en-US" noProof="0" dirty="0" err="1">
                <a:sym typeface="+mn-ea"/>
              </a:rPr>
              <a:t>laut</a:t>
            </a:r>
            <a:r>
              <a:rPr lang="en-US" noProof="0" dirty="0">
                <a:sym typeface="+mn-ea"/>
              </a:rPr>
              <a:t>, </a:t>
            </a:r>
            <a:r>
              <a:rPr lang="en-US" noProof="0" dirty="0" err="1">
                <a:sym typeface="+mn-ea"/>
              </a:rPr>
              <a:t>cerobong</a:t>
            </a:r>
            <a:r>
              <a:rPr lang="en-US" noProof="0" dirty="0">
                <a:sym typeface="+mn-ea"/>
              </a:rPr>
              <a:t> asap </a:t>
            </a:r>
            <a:endParaRPr lang="en-US" dirty="0"/>
          </a:p>
        </p:txBody>
      </p:sp>
      <p:sp>
        <p:nvSpPr>
          <p:cNvPr id="10" name="Text Box 9"/>
          <p:cNvSpPr txBox="1"/>
          <p:nvPr/>
        </p:nvSpPr>
        <p:spPr>
          <a:xfrm>
            <a:off x="2427605" y="4189730"/>
            <a:ext cx="2324995" cy="341632"/>
          </a:xfrm>
          <a:prstGeom prst="rect">
            <a:avLst/>
          </a:prstGeom>
          <a:solidFill>
            <a:srgbClr val="CBE3BC"/>
          </a:solidFill>
          <a:ln>
            <a:solidFill>
              <a:schemeClr val="tx2">
                <a:lumMod val="50000"/>
              </a:schemeClr>
            </a:solidFill>
          </a:ln>
        </p:spPr>
        <p:txBody>
          <a:bodyPr wrap="none" rtlCol="0" anchor="t">
            <a:spAutoFit/>
          </a:bodyPr>
          <a:lstStyle/>
          <a:p>
            <a:pPr marL="342900" marR="0" indent="-342900" defTabSz="914400" eaLnBrk="1" hangingPunct="1">
              <a:lnSpc>
                <a:spcPct val="90000"/>
              </a:lnSpc>
              <a:spcBef>
                <a:spcPct val="20000"/>
              </a:spcBef>
              <a:buClrTx/>
              <a:buSzTx/>
              <a:buFont typeface="Wingdings" panose="05000000000000000000" pitchFamily="2" charset="2"/>
              <a:buNone/>
              <a:defRPr/>
            </a:pPr>
            <a:r>
              <a:rPr lang="fi-FI" noProof="0" dirty="0" smtClean="0">
                <a:sym typeface="+mn-ea"/>
              </a:rPr>
              <a:t>Contoh: sinar </a:t>
            </a:r>
            <a:r>
              <a:rPr lang="fi-FI" noProof="0" dirty="0">
                <a:sym typeface="+mn-ea"/>
              </a:rPr>
              <a:t>matahari</a:t>
            </a:r>
            <a:endParaRPr lang="en-US" dirty="0"/>
          </a:p>
        </p:txBody>
      </p:sp>
      <p:grpSp>
        <p:nvGrpSpPr>
          <p:cNvPr id="16" name="Group 6"/>
          <p:cNvGrpSpPr/>
          <p:nvPr/>
        </p:nvGrpSpPr>
        <p:grpSpPr>
          <a:xfrm>
            <a:off x="-76835" y="186055"/>
            <a:ext cx="9967595" cy="668020"/>
            <a:chOff x="-76200" y="308937"/>
            <a:chExt cx="6570437" cy="685800"/>
          </a:xfrm>
        </p:grpSpPr>
        <p:sp>
          <p:nvSpPr>
            <p:cNvPr id="17" name="Pentagon 16"/>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Rectangle 3"/>
            <p:cNvSpPr/>
            <p:nvPr/>
          </p:nvSpPr>
          <p:spPr>
            <a:xfrm>
              <a:off x="36629" y="383906"/>
              <a:ext cx="6457608"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1. Pengertian Perpindahan Kalor</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19" name="Chevron 18"/>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0" name="Chevron 19"/>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left)">
                                      <p:cBhvr>
                                        <p:cTn id="15" dur="500"/>
                                        <p:tgtEl>
                                          <p:spTgt spid="6">
                                            <p:txEl>
                                              <p:pRg st="0" end="0"/>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left)">
                                      <p:cBhvr>
                                        <p:cTn id="23" dur="500"/>
                                        <p:tgtEl>
                                          <p:spTgt spid="6">
                                            <p:txEl>
                                              <p:pRg st="3" end="3"/>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wipe(left)">
                                      <p:cBhvr>
                                        <p:cTn id="31" dur="500"/>
                                        <p:tgtEl>
                                          <p:spTgt spid="6">
                                            <p:txEl>
                                              <p:pRg st="6" end="6"/>
                                            </p:tx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68661"/>
            <a:ext cx="9144000" cy="645160"/>
          </a:xfrm>
          <a:prstGeom prst="rect">
            <a:avLst/>
          </a:prstGeom>
          <a:solidFill>
            <a:schemeClr val="accent3">
              <a:lumMod val="20000"/>
              <a:lumOff val="80000"/>
            </a:schemeClr>
          </a:solidFill>
        </p:spPr>
        <p:txBody>
          <a:bodyPr wrap="square" lIns="91440" tIns="45720" rIns="91440" bIns="45720">
            <a:spAutoFit/>
          </a:bodyPr>
          <a:lstStyle/>
          <a:p>
            <a:pPr algn="ctr"/>
            <a:r>
              <a:rPr lang="en-US" sz="36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TUJUAN PEMBELAJARAN</a:t>
            </a:r>
          </a:p>
        </p:txBody>
      </p:sp>
      <p:grpSp>
        <p:nvGrpSpPr>
          <p:cNvPr id="3" name="Group 2"/>
          <p:cNvGrpSpPr/>
          <p:nvPr/>
        </p:nvGrpSpPr>
        <p:grpSpPr>
          <a:xfrm>
            <a:off x="565785" y="1123950"/>
            <a:ext cx="7739380" cy="347980"/>
            <a:chOff x="565785" y="1043305"/>
            <a:chExt cx="7739380" cy="347980"/>
          </a:xfrm>
        </p:grpSpPr>
        <p:sp>
          <p:nvSpPr>
            <p:cNvPr id="14" name="Rounded Rectangle 13"/>
            <p:cNvSpPr/>
            <p:nvPr/>
          </p:nvSpPr>
          <p:spPr>
            <a:xfrm>
              <a:off x="839470" y="1043305"/>
              <a:ext cx="7465695" cy="347980"/>
            </a:xfrm>
            <a:prstGeom prst="roundRect">
              <a:avLst/>
            </a:prstGeom>
            <a:solidFill>
              <a:srgbClr val="E2ED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457200" rtl="0" eaLnBrk="1" fontAlgn="auto" latinLnBrk="0" hangingPunct="1">
                <a:lnSpc>
                  <a:spcPct val="100000"/>
                </a:lnSpc>
                <a:spcBef>
                  <a:spcPts val="0"/>
                </a:spcBef>
                <a:spcAft>
                  <a:spcPts val="0"/>
                </a:spcAft>
                <a:buClrTx/>
                <a:buSzTx/>
                <a:buFontTx/>
                <a:buNone/>
                <a:defRPr/>
              </a:pPr>
              <a:r>
                <a:rPr lang="en-US" altLang="en-US" dirty="0">
                  <a:solidFill>
                    <a:schemeClr val="tx1"/>
                  </a:solidFill>
                  <a:cs typeface="+mn-lt"/>
                  <a:sym typeface="+mn-ea"/>
                </a:rPr>
                <a:t>Menggunakan termometer untuk mengukur suhu zat.</a:t>
              </a:r>
              <a:endParaRPr kumimoji="0" lang="en-US" altLang="en-US" sz="1800" b="0" i="0" u="none" strike="noStrike" kern="1200" cap="none" spc="0" normalizeH="0" baseline="0" noProof="0" dirty="0">
                <a:ln>
                  <a:noFill/>
                </a:ln>
                <a:solidFill>
                  <a:schemeClr val="tx1"/>
                </a:solidFill>
                <a:effectLst/>
                <a:uLnTx/>
                <a:uFillTx/>
                <a:latin typeface="+mn-lt"/>
                <a:ea typeface="+mn-ea"/>
                <a:cs typeface="+mn-lt"/>
                <a:sym typeface="+mn-ea"/>
              </a:endParaRPr>
            </a:p>
          </p:txBody>
        </p:sp>
        <p:sp>
          <p:nvSpPr>
            <p:cNvPr id="15" name="Oval 14"/>
            <p:cNvSpPr/>
            <p:nvPr/>
          </p:nvSpPr>
          <p:spPr>
            <a:xfrm>
              <a:off x="565785" y="1043305"/>
              <a:ext cx="350520" cy="347980"/>
            </a:xfrm>
            <a:prstGeom prst="ellipse">
              <a:avLst/>
            </a:prstGeom>
            <a:solidFill>
              <a:srgbClr val="A7C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mn-lt"/>
                  <a:ea typeface="+mn-ea"/>
                  <a:cs typeface="+mn-cs"/>
                </a:rPr>
                <a:t>1</a:t>
              </a:r>
            </a:p>
          </p:txBody>
        </p:sp>
      </p:grpSp>
      <p:grpSp>
        <p:nvGrpSpPr>
          <p:cNvPr id="4" name="Group 3"/>
          <p:cNvGrpSpPr/>
          <p:nvPr/>
        </p:nvGrpSpPr>
        <p:grpSpPr>
          <a:xfrm>
            <a:off x="565785" y="1597025"/>
            <a:ext cx="7738745" cy="607695"/>
            <a:chOff x="565785" y="1516380"/>
            <a:chExt cx="7738745" cy="607695"/>
          </a:xfrm>
        </p:grpSpPr>
        <p:sp>
          <p:nvSpPr>
            <p:cNvPr id="16" name="Rounded Rectangle 15"/>
            <p:cNvSpPr/>
            <p:nvPr/>
          </p:nvSpPr>
          <p:spPr>
            <a:xfrm>
              <a:off x="838835" y="1516380"/>
              <a:ext cx="7465695" cy="607695"/>
            </a:xfrm>
            <a:prstGeom prst="roundRect">
              <a:avLst/>
            </a:prstGeom>
            <a:solidFill>
              <a:srgbClr val="E2ED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457200" rtl="0" eaLnBrk="1" fontAlgn="auto" latinLnBrk="0" hangingPunct="1">
                <a:lnSpc>
                  <a:spcPct val="100000"/>
                </a:lnSpc>
                <a:spcBef>
                  <a:spcPts val="0"/>
                </a:spcBef>
                <a:spcAft>
                  <a:spcPts val="0"/>
                </a:spcAft>
                <a:buClrTx/>
                <a:buSzTx/>
                <a:buFontTx/>
                <a:buNone/>
                <a:defRPr/>
              </a:pPr>
              <a:r>
                <a:rPr lang="en-US" altLang="en-US" dirty="0">
                  <a:solidFill>
                    <a:schemeClr val="tx1"/>
                  </a:solidFill>
                  <a:cs typeface="+mn-lt"/>
                  <a:sym typeface="+mn-ea"/>
                </a:rPr>
                <a:t>Mengkonversi skala termometer celcius ke dalam skala termometer lainnya.</a:t>
              </a:r>
              <a:endParaRPr kumimoji="0" lang="en-US" altLang="en-US" sz="1800" b="0" i="0" u="none" strike="noStrike" kern="1200" cap="none" spc="0" normalizeH="0" baseline="0" noProof="0" dirty="0">
                <a:ln>
                  <a:noFill/>
                </a:ln>
                <a:solidFill>
                  <a:schemeClr val="tx1"/>
                </a:solidFill>
                <a:effectLst/>
                <a:uLnTx/>
                <a:uFillTx/>
                <a:latin typeface="+mn-lt"/>
                <a:ea typeface="+mn-ea"/>
                <a:cs typeface="+mn-lt"/>
                <a:sym typeface="+mn-ea"/>
              </a:endParaRPr>
            </a:p>
          </p:txBody>
        </p:sp>
        <p:sp>
          <p:nvSpPr>
            <p:cNvPr id="17" name="Oval 16"/>
            <p:cNvSpPr/>
            <p:nvPr/>
          </p:nvSpPr>
          <p:spPr>
            <a:xfrm>
              <a:off x="565785" y="1645920"/>
              <a:ext cx="350520" cy="347980"/>
            </a:xfrm>
            <a:prstGeom prst="ellipse">
              <a:avLst/>
            </a:prstGeom>
            <a:solidFill>
              <a:srgbClr val="A7C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mn-lt"/>
                  <a:ea typeface="+mn-ea"/>
                  <a:cs typeface="+mn-cs"/>
                </a:rPr>
                <a:t>2</a:t>
              </a:r>
            </a:p>
          </p:txBody>
        </p:sp>
      </p:grpSp>
      <p:grpSp>
        <p:nvGrpSpPr>
          <p:cNvPr id="5" name="Group 4"/>
          <p:cNvGrpSpPr/>
          <p:nvPr/>
        </p:nvGrpSpPr>
        <p:grpSpPr>
          <a:xfrm>
            <a:off x="565150" y="2323465"/>
            <a:ext cx="7739380" cy="347980"/>
            <a:chOff x="565150" y="2242820"/>
            <a:chExt cx="7739380" cy="347980"/>
          </a:xfrm>
        </p:grpSpPr>
        <p:sp>
          <p:nvSpPr>
            <p:cNvPr id="18" name="Rounded Rectangle 17"/>
            <p:cNvSpPr/>
            <p:nvPr/>
          </p:nvSpPr>
          <p:spPr>
            <a:xfrm>
              <a:off x="838835" y="2242820"/>
              <a:ext cx="7465695" cy="347980"/>
            </a:xfrm>
            <a:prstGeom prst="roundRect">
              <a:avLst/>
            </a:prstGeom>
            <a:solidFill>
              <a:srgbClr val="E2ED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4605" lvl="0" indent="0" algn="just">
                <a:spcBef>
                  <a:spcPct val="0"/>
                </a:spcBef>
                <a:buFont typeface="+mj-lt"/>
                <a:buNone/>
              </a:pPr>
              <a:r>
                <a:rPr lang="en-US" altLang="en-US" dirty="0">
                  <a:solidFill>
                    <a:schemeClr val="tx1"/>
                  </a:solidFill>
                  <a:cs typeface="+mn-lt"/>
                  <a:sym typeface="+mn-ea"/>
                </a:rPr>
                <a:t>Menyelidiki proses pemuaian pada zat padat, cair dan gas. </a:t>
              </a:r>
              <a:endParaRPr kumimoji="0" lang="en-US" altLang="en-US" sz="1800" b="0" i="0" u="none" strike="noStrike" kern="1200" cap="none" spc="0" normalizeH="0" baseline="0" noProof="0" dirty="0">
                <a:ln>
                  <a:noFill/>
                </a:ln>
                <a:solidFill>
                  <a:schemeClr val="tx1"/>
                </a:solidFill>
                <a:effectLst/>
                <a:uLnTx/>
                <a:uFillTx/>
                <a:latin typeface="+mn-lt"/>
                <a:ea typeface="+mn-ea"/>
                <a:cs typeface="+mn-lt"/>
                <a:sym typeface="+mn-ea"/>
              </a:endParaRPr>
            </a:p>
          </p:txBody>
        </p:sp>
        <p:sp>
          <p:nvSpPr>
            <p:cNvPr id="19" name="Oval 18"/>
            <p:cNvSpPr/>
            <p:nvPr/>
          </p:nvSpPr>
          <p:spPr>
            <a:xfrm>
              <a:off x="565150" y="2242820"/>
              <a:ext cx="350520" cy="347980"/>
            </a:xfrm>
            <a:prstGeom prst="ellipse">
              <a:avLst/>
            </a:prstGeom>
            <a:solidFill>
              <a:srgbClr val="A7C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mn-lt"/>
                  <a:ea typeface="+mn-ea"/>
                  <a:cs typeface="+mn-cs"/>
                </a:rPr>
                <a:t>3</a:t>
              </a:r>
            </a:p>
          </p:txBody>
        </p:sp>
      </p:grpSp>
      <p:grpSp>
        <p:nvGrpSpPr>
          <p:cNvPr id="7" name="Group 6"/>
          <p:cNvGrpSpPr/>
          <p:nvPr/>
        </p:nvGrpSpPr>
        <p:grpSpPr>
          <a:xfrm>
            <a:off x="565785" y="3529330"/>
            <a:ext cx="7739380" cy="347980"/>
            <a:chOff x="565785" y="3448685"/>
            <a:chExt cx="7739380" cy="347980"/>
          </a:xfrm>
        </p:grpSpPr>
        <p:sp>
          <p:nvSpPr>
            <p:cNvPr id="22" name="Rounded Rectangle 21"/>
            <p:cNvSpPr/>
            <p:nvPr/>
          </p:nvSpPr>
          <p:spPr>
            <a:xfrm>
              <a:off x="839470" y="3448685"/>
              <a:ext cx="7465695" cy="347980"/>
            </a:xfrm>
            <a:prstGeom prst="roundRect">
              <a:avLst/>
            </a:prstGeom>
            <a:solidFill>
              <a:srgbClr val="E2ED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4605" lvl="0" indent="0" algn="just">
                <a:spcBef>
                  <a:spcPct val="0"/>
                </a:spcBef>
                <a:buFont typeface="+mj-lt"/>
                <a:buNone/>
              </a:pPr>
              <a:r>
                <a:rPr lang="en-US" altLang="en-US" dirty="0">
                  <a:solidFill>
                    <a:schemeClr val="tx1"/>
                  </a:solidFill>
                  <a:cs typeface="+mn-lt"/>
                  <a:sym typeface="+mn-ea"/>
                </a:rPr>
                <a:t>Menunjukkan pemuaian dalam teknologi.  </a:t>
              </a:r>
              <a:endParaRPr kumimoji="0" lang="en-US" altLang="en-US" sz="1800" b="0" i="0" u="none" strike="noStrike" kern="1200" cap="none" spc="0" normalizeH="0" baseline="0" noProof="0" dirty="0">
                <a:ln>
                  <a:noFill/>
                </a:ln>
                <a:solidFill>
                  <a:schemeClr val="tx1"/>
                </a:solidFill>
                <a:effectLst/>
                <a:uLnTx/>
                <a:uFillTx/>
                <a:latin typeface="+mn-lt"/>
                <a:ea typeface="+mn-ea"/>
                <a:cs typeface="+mn-lt"/>
                <a:sym typeface="+mn-ea"/>
              </a:endParaRPr>
            </a:p>
          </p:txBody>
        </p:sp>
        <p:sp>
          <p:nvSpPr>
            <p:cNvPr id="23" name="Oval 22"/>
            <p:cNvSpPr/>
            <p:nvPr/>
          </p:nvSpPr>
          <p:spPr>
            <a:xfrm>
              <a:off x="565785" y="3448685"/>
              <a:ext cx="350520" cy="347980"/>
            </a:xfrm>
            <a:prstGeom prst="ellipse">
              <a:avLst/>
            </a:prstGeom>
            <a:solidFill>
              <a:srgbClr val="A7C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mn-lt"/>
                  <a:ea typeface="+mn-ea"/>
                  <a:cs typeface="+mn-cs"/>
                </a:rPr>
                <a:t>5</a:t>
              </a:r>
            </a:p>
          </p:txBody>
        </p:sp>
      </p:grpSp>
      <p:grpSp>
        <p:nvGrpSpPr>
          <p:cNvPr id="6" name="Group 5"/>
          <p:cNvGrpSpPr/>
          <p:nvPr/>
        </p:nvGrpSpPr>
        <p:grpSpPr>
          <a:xfrm>
            <a:off x="566420" y="2790190"/>
            <a:ext cx="7738745" cy="607695"/>
            <a:chOff x="566420" y="2709545"/>
            <a:chExt cx="7738745" cy="607695"/>
          </a:xfrm>
        </p:grpSpPr>
        <p:sp>
          <p:nvSpPr>
            <p:cNvPr id="24" name="Rounded Rectangle 23"/>
            <p:cNvSpPr/>
            <p:nvPr/>
          </p:nvSpPr>
          <p:spPr>
            <a:xfrm>
              <a:off x="839470" y="2709545"/>
              <a:ext cx="7465695" cy="607695"/>
            </a:xfrm>
            <a:prstGeom prst="roundRect">
              <a:avLst/>
            </a:prstGeom>
            <a:solidFill>
              <a:srgbClr val="E2ED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457200" rtl="0" eaLnBrk="1" fontAlgn="auto" latinLnBrk="0" hangingPunct="1">
                <a:lnSpc>
                  <a:spcPct val="100000"/>
                </a:lnSpc>
                <a:spcBef>
                  <a:spcPts val="0"/>
                </a:spcBef>
                <a:spcAft>
                  <a:spcPts val="0"/>
                </a:spcAft>
                <a:buClrTx/>
                <a:buSzTx/>
                <a:buFontTx/>
                <a:buNone/>
                <a:defRPr/>
              </a:pPr>
              <a:r>
                <a:rPr lang="en-US" altLang="en-US" dirty="0">
                  <a:solidFill>
                    <a:schemeClr val="tx1"/>
                  </a:solidFill>
                  <a:cs typeface="+mn-lt"/>
                  <a:sym typeface="+mn-ea"/>
                </a:rPr>
                <a:t>Melakukan percobaan sederhana untuk menunjukkan pemuaian zat padat,  cair dan gas.</a:t>
              </a:r>
              <a:endParaRPr kumimoji="0" lang="en-US" altLang="en-US" sz="1800" b="0" i="0" u="none" strike="noStrike" kern="1200" cap="none" spc="0" normalizeH="0" baseline="0" noProof="0" dirty="0">
                <a:ln>
                  <a:noFill/>
                </a:ln>
                <a:solidFill>
                  <a:schemeClr val="tx1"/>
                </a:solidFill>
                <a:effectLst/>
                <a:uLnTx/>
                <a:uFillTx/>
                <a:latin typeface="+mn-lt"/>
                <a:ea typeface="+mn-ea"/>
                <a:cs typeface="+mn-lt"/>
                <a:sym typeface="+mn-ea"/>
              </a:endParaRPr>
            </a:p>
          </p:txBody>
        </p:sp>
        <p:sp>
          <p:nvSpPr>
            <p:cNvPr id="25" name="Oval 24"/>
            <p:cNvSpPr/>
            <p:nvPr/>
          </p:nvSpPr>
          <p:spPr>
            <a:xfrm>
              <a:off x="566420" y="2839085"/>
              <a:ext cx="350520" cy="347980"/>
            </a:xfrm>
            <a:prstGeom prst="ellipse">
              <a:avLst/>
            </a:prstGeom>
            <a:solidFill>
              <a:srgbClr val="A7C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mn-lt"/>
                  <a:ea typeface="+mn-ea"/>
                  <a:cs typeface="+mn-cs"/>
                </a:rPr>
                <a:t>4</a:t>
              </a:r>
            </a:p>
          </p:txBody>
        </p:sp>
      </p:grpSp>
      <p:grpSp>
        <p:nvGrpSpPr>
          <p:cNvPr id="8" name="Group 7"/>
          <p:cNvGrpSpPr/>
          <p:nvPr/>
        </p:nvGrpSpPr>
        <p:grpSpPr>
          <a:xfrm>
            <a:off x="565150" y="4000500"/>
            <a:ext cx="7739380" cy="347980"/>
            <a:chOff x="565150" y="3919855"/>
            <a:chExt cx="7739380" cy="347980"/>
          </a:xfrm>
        </p:grpSpPr>
        <p:sp>
          <p:nvSpPr>
            <p:cNvPr id="26" name="Rounded Rectangle 25"/>
            <p:cNvSpPr/>
            <p:nvPr/>
          </p:nvSpPr>
          <p:spPr>
            <a:xfrm>
              <a:off x="838835" y="3919855"/>
              <a:ext cx="7465695" cy="347980"/>
            </a:xfrm>
            <a:prstGeom prst="roundRect">
              <a:avLst/>
            </a:prstGeom>
            <a:solidFill>
              <a:srgbClr val="E2ED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0005" lvl="0" indent="-25400" algn="just">
                <a:spcBef>
                  <a:spcPct val="0"/>
                </a:spcBef>
                <a:buFont typeface="+mj-lt"/>
                <a:buNone/>
              </a:pPr>
              <a:r>
                <a:rPr lang="en-US" altLang="en-US" dirty="0">
                  <a:solidFill>
                    <a:schemeClr val="tx1"/>
                  </a:solidFill>
                  <a:cs typeface="+mn-lt"/>
                  <a:sym typeface="+mn-ea"/>
                </a:rPr>
                <a:t>Menyelidiki pengaruh kalor terhadap perubahan suhu dan wujud zat.</a:t>
              </a:r>
              <a:endParaRPr kumimoji="0" lang="en-US" altLang="en-US" sz="1800" b="0" i="0" u="none" strike="noStrike" kern="1200" cap="none" spc="0" normalizeH="0" baseline="0" noProof="0" dirty="0">
                <a:ln>
                  <a:noFill/>
                </a:ln>
                <a:solidFill>
                  <a:schemeClr val="tx1"/>
                </a:solidFill>
                <a:effectLst/>
                <a:uLnTx/>
                <a:uFillTx/>
                <a:latin typeface="+mn-lt"/>
                <a:ea typeface="+mn-ea"/>
                <a:cs typeface="+mn-lt"/>
                <a:sym typeface="+mn-ea"/>
              </a:endParaRPr>
            </a:p>
          </p:txBody>
        </p:sp>
        <p:sp>
          <p:nvSpPr>
            <p:cNvPr id="27" name="Oval 26"/>
            <p:cNvSpPr/>
            <p:nvPr/>
          </p:nvSpPr>
          <p:spPr>
            <a:xfrm>
              <a:off x="565150" y="3919855"/>
              <a:ext cx="350520" cy="347980"/>
            </a:xfrm>
            <a:prstGeom prst="ellipse">
              <a:avLst/>
            </a:prstGeom>
            <a:solidFill>
              <a:srgbClr val="A7C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mn-lt"/>
                  <a:ea typeface="+mn-ea"/>
                  <a:cs typeface="+mn-cs"/>
                </a:rPr>
                <a:t>6</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67510" y="158115"/>
            <a:ext cx="5751195" cy="521970"/>
          </a:xfrm>
          <a:prstGeom prst="rect">
            <a:avLst/>
          </a:prstGeom>
          <a:noFill/>
        </p:spPr>
        <p:txBody>
          <a:bodyPr wrap="square" lIns="91440" tIns="45720" rIns="91440" bIns="45720">
            <a:spAutoFit/>
          </a:bodyPr>
          <a:lstStyle/>
          <a:p>
            <a:pPr algn="ctr"/>
            <a:r>
              <a:rPr lang="en-US" sz="2800" b="1" dirty="0" err="1">
                <a:ln/>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PENERAPAN KALOR</a:t>
            </a:r>
          </a:p>
        </p:txBody>
      </p:sp>
      <p:grpSp>
        <p:nvGrpSpPr>
          <p:cNvPr id="2" name="Group 1"/>
          <p:cNvGrpSpPr/>
          <p:nvPr/>
        </p:nvGrpSpPr>
        <p:grpSpPr>
          <a:xfrm>
            <a:off x="302895" y="712470"/>
            <a:ext cx="8538210" cy="3931436"/>
            <a:chOff x="302895" y="712470"/>
            <a:chExt cx="8538210" cy="3931436"/>
          </a:xfrm>
        </p:grpSpPr>
        <p:graphicFrame>
          <p:nvGraphicFramePr>
            <p:cNvPr id="12" name="Table 11"/>
            <p:cNvGraphicFramePr/>
            <p:nvPr>
              <p:custDataLst>
                <p:tags r:id="rId1"/>
              </p:custDataLst>
              <p:extLst>
                <p:ext uri="{D42A27DB-BD31-4B8C-83A1-F6EECF244321}">
                  <p14:modId xmlns:p14="http://schemas.microsoft.com/office/powerpoint/2010/main" val="3441713265"/>
                </p:ext>
              </p:extLst>
            </p:nvPr>
          </p:nvGraphicFramePr>
          <p:xfrm>
            <a:off x="302895" y="712470"/>
            <a:ext cx="8538210" cy="3930650"/>
          </p:xfrm>
          <a:graphic>
            <a:graphicData uri="http://schemas.openxmlformats.org/drawingml/2006/table">
              <a:tbl>
                <a:tblPr firstRow="1" bandRow="1">
                  <a:tableStyleId>{5C22544A-7EE6-4342-B048-85BDC9FD1C3A}</a:tableStyleId>
                </a:tblPr>
                <a:tblGrid>
                  <a:gridCol w="2846070">
                    <a:extLst>
                      <a:ext uri="{9D8B030D-6E8A-4147-A177-3AD203B41FA5}">
                        <a16:colId xmlns:a16="http://schemas.microsoft.com/office/drawing/2014/main" val="20000"/>
                      </a:ext>
                    </a:extLst>
                  </a:gridCol>
                  <a:gridCol w="2846070">
                    <a:extLst>
                      <a:ext uri="{9D8B030D-6E8A-4147-A177-3AD203B41FA5}">
                        <a16:colId xmlns:a16="http://schemas.microsoft.com/office/drawing/2014/main" val="20001"/>
                      </a:ext>
                    </a:extLst>
                  </a:gridCol>
                  <a:gridCol w="2846070">
                    <a:extLst>
                      <a:ext uri="{9D8B030D-6E8A-4147-A177-3AD203B41FA5}">
                        <a16:colId xmlns:a16="http://schemas.microsoft.com/office/drawing/2014/main" val="20002"/>
                      </a:ext>
                    </a:extLst>
                  </a:gridCol>
                </a:tblGrid>
                <a:tr h="731520">
                  <a:tc>
                    <a:txBody>
                      <a:bodyPr/>
                      <a:lstStyle/>
                      <a:p>
                        <a:pPr algn="ctr">
                          <a:buNone/>
                        </a:pPr>
                        <a:r>
                          <a:rPr lang="en-US" dirty="0">
                            <a:ln/>
                            <a:solidFill>
                              <a:schemeClr val="tx1"/>
                            </a:solidFill>
                            <a:effectLst>
                              <a:outerShdw blurRad="38100" dist="19050" dir="2700000" algn="tl" rotWithShape="0">
                                <a:schemeClr val="dk1">
                                  <a:alpha val="40000"/>
                                </a:schemeClr>
                              </a:outerShdw>
                            </a:effectLst>
                          </a:rPr>
                          <a:t>KONDUKSI</a:t>
                        </a:r>
                      </a:p>
                    </a:txBody>
                    <a:tcPr anchor="ctr">
                      <a:solidFill>
                        <a:srgbClr val="CBE3BC"/>
                      </a:solidFill>
                    </a:tcPr>
                  </a:tc>
                  <a:tc>
                    <a:txBody>
                      <a:bodyPr/>
                      <a:lstStyle/>
                      <a:p>
                        <a:pPr algn="ctr">
                          <a:buNone/>
                        </a:pPr>
                        <a:r>
                          <a:rPr lang="en-US">
                            <a:ln/>
                            <a:solidFill>
                              <a:schemeClr val="tx1"/>
                            </a:solidFill>
                            <a:effectLst>
                              <a:outerShdw blurRad="38100" dist="19050" dir="2700000" algn="tl" rotWithShape="0">
                                <a:schemeClr val="dk1">
                                  <a:alpha val="40000"/>
                                </a:schemeClr>
                              </a:outerShdw>
                            </a:effectLst>
                          </a:rPr>
                          <a:t>KONVEKSI</a:t>
                        </a:r>
                      </a:p>
                    </a:txBody>
                    <a:tcPr anchor="ctr">
                      <a:solidFill>
                        <a:srgbClr val="CBE3BC"/>
                      </a:solidFill>
                    </a:tcPr>
                  </a:tc>
                  <a:tc>
                    <a:txBody>
                      <a:bodyPr/>
                      <a:lstStyle/>
                      <a:p>
                        <a:pPr algn="ctr">
                          <a:buNone/>
                        </a:pPr>
                        <a:r>
                          <a:rPr lang="en-US">
                            <a:ln/>
                            <a:solidFill>
                              <a:schemeClr val="tx1"/>
                            </a:solidFill>
                            <a:effectLst>
                              <a:outerShdw blurRad="38100" dist="19050" dir="2700000" algn="tl" rotWithShape="0">
                                <a:schemeClr val="dk1">
                                  <a:alpha val="40000"/>
                                </a:schemeClr>
                              </a:outerShdw>
                            </a:effectLst>
                          </a:rPr>
                          <a:t>RADIASI</a:t>
                        </a:r>
                      </a:p>
                    </a:txBody>
                    <a:tcPr anchor="ctr">
                      <a:solidFill>
                        <a:srgbClr val="CBE3BC"/>
                      </a:solidFill>
                    </a:tcPr>
                  </a:tc>
                  <a:extLst>
                    <a:ext uri="{0D108BD9-81ED-4DB2-BD59-A6C34878D82A}">
                      <a16:rowId xmlns:a16="http://schemas.microsoft.com/office/drawing/2014/main" val="10000"/>
                    </a:ext>
                  </a:extLst>
                </a:tr>
                <a:tr h="1600200">
                  <a:tc>
                    <a:txBody>
                      <a:bodyPr/>
                      <a:lstStyle/>
                      <a:p>
                        <a:pPr algn="ctr">
                          <a:buNone/>
                        </a:pPr>
                        <a:r>
                          <a:rPr lang="en-US"/>
                          <a:t>_x0004_</a:t>
                        </a:r>
                      </a:p>
                    </a:txBody>
                    <a:tcPr anchor="ctr">
                      <a:solidFill>
                        <a:srgbClr val="EBEFF5"/>
                      </a:solidFill>
                    </a:tcPr>
                  </a:tc>
                  <a:tc>
                    <a:txBody>
                      <a:bodyPr/>
                      <a:lstStyle/>
                      <a:p>
                        <a:pPr algn="ctr">
                          <a:buNone/>
                        </a:pPr>
                        <a:endParaRPr lang="en-US"/>
                      </a:p>
                    </a:txBody>
                    <a:tcPr anchor="ctr">
                      <a:solidFill>
                        <a:srgbClr val="EBEFF5"/>
                      </a:solidFill>
                    </a:tcPr>
                  </a:tc>
                  <a:tc>
                    <a:txBody>
                      <a:bodyPr/>
                      <a:lstStyle/>
                      <a:p>
                        <a:pPr algn="ctr">
                          <a:buNone/>
                        </a:pPr>
                        <a:endParaRPr lang="en-US"/>
                      </a:p>
                    </a:txBody>
                    <a:tcPr anchor="ctr">
                      <a:solidFill>
                        <a:srgbClr val="EBEFF5"/>
                      </a:solidFill>
                    </a:tcPr>
                  </a:tc>
                  <a:extLst>
                    <a:ext uri="{0D108BD9-81ED-4DB2-BD59-A6C34878D82A}">
                      <a16:rowId xmlns:a16="http://schemas.microsoft.com/office/drawing/2014/main" val="10001"/>
                    </a:ext>
                  </a:extLst>
                </a:tr>
                <a:tr h="1598930">
                  <a:tc>
                    <a:txBody>
                      <a:bodyPr/>
                      <a:lstStyle/>
                      <a:p>
                        <a:pPr algn="ctr">
                          <a:buNone/>
                        </a:pPr>
                        <a:endParaRPr lang="en-US"/>
                      </a:p>
                    </a:txBody>
                    <a:tcPr anchor="ctr"/>
                  </a:tc>
                  <a:tc>
                    <a:txBody>
                      <a:bodyPr/>
                      <a:lstStyle/>
                      <a:p>
                        <a:pPr algn="ctr">
                          <a:buNone/>
                        </a:pPr>
                        <a:endParaRPr lang="en-US"/>
                      </a:p>
                    </a:txBody>
                    <a:tcPr anchor="ctr"/>
                  </a:tc>
                  <a:tc>
                    <a:txBody>
                      <a:bodyPr/>
                      <a:lstStyle/>
                      <a:p>
                        <a:pPr algn="ctr">
                          <a:buNone/>
                        </a:pPr>
                        <a:endParaRPr lang="en-US" dirty="0"/>
                      </a:p>
                    </a:txBody>
                    <a:tcPr anchor="ctr"/>
                  </a:tc>
                  <a:extLst>
                    <a:ext uri="{0D108BD9-81ED-4DB2-BD59-A6C34878D82A}">
                      <a16:rowId xmlns:a16="http://schemas.microsoft.com/office/drawing/2014/main" val="10002"/>
                    </a:ext>
                  </a:extLst>
                </a:tr>
              </a:tbl>
            </a:graphicData>
          </a:graphic>
        </p:graphicFrame>
        <p:pic>
          <p:nvPicPr>
            <p:cNvPr id="13" name="Picture 12"/>
            <p:cNvPicPr>
              <a:picLocks noChangeAspect="1"/>
            </p:cNvPicPr>
            <p:nvPr/>
          </p:nvPicPr>
          <p:blipFill>
            <a:blip r:embed="rId3"/>
            <a:stretch>
              <a:fillRect/>
            </a:stretch>
          </p:blipFill>
          <p:spPr>
            <a:xfrm>
              <a:off x="3429000" y="1542415"/>
              <a:ext cx="2228215" cy="1255395"/>
            </a:xfrm>
            <a:prstGeom prst="rect">
              <a:avLst/>
            </a:prstGeom>
          </p:spPr>
        </p:pic>
        <p:pic>
          <p:nvPicPr>
            <p:cNvPr id="14" name="Picture 2" descr="IMG_256"/>
            <p:cNvPicPr>
              <a:picLocks noChangeAspect="1"/>
            </p:cNvPicPr>
            <p:nvPr/>
          </p:nvPicPr>
          <p:blipFill>
            <a:blip r:embed="rId4"/>
            <a:stretch>
              <a:fillRect/>
            </a:stretch>
          </p:blipFill>
          <p:spPr>
            <a:xfrm>
              <a:off x="6522085" y="1541780"/>
              <a:ext cx="1885950" cy="1256030"/>
            </a:xfrm>
            <a:prstGeom prst="rect">
              <a:avLst/>
            </a:prstGeom>
            <a:noFill/>
            <a:ln w="9525">
              <a:noFill/>
            </a:ln>
          </p:spPr>
        </p:pic>
        <p:pic>
          <p:nvPicPr>
            <p:cNvPr id="15" name="Picture 14"/>
            <p:cNvPicPr>
              <a:picLocks noChangeAspect="1"/>
            </p:cNvPicPr>
            <p:nvPr/>
          </p:nvPicPr>
          <p:blipFill>
            <a:blip r:embed="rId5"/>
            <a:stretch>
              <a:fillRect/>
            </a:stretch>
          </p:blipFill>
          <p:spPr>
            <a:xfrm>
              <a:off x="6461760" y="3077845"/>
              <a:ext cx="2006600" cy="1337310"/>
            </a:xfrm>
            <a:prstGeom prst="rect">
              <a:avLst/>
            </a:prstGeom>
          </p:spPr>
        </p:pic>
        <p:pic>
          <p:nvPicPr>
            <p:cNvPr id="16" name="Picture 15"/>
            <p:cNvPicPr>
              <a:picLocks noChangeAspect="1"/>
            </p:cNvPicPr>
            <p:nvPr/>
          </p:nvPicPr>
          <p:blipFill>
            <a:blip r:embed="rId6"/>
            <a:stretch>
              <a:fillRect/>
            </a:stretch>
          </p:blipFill>
          <p:spPr>
            <a:xfrm>
              <a:off x="685800" y="1541780"/>
              <a:ext cx="1883410" cy="1256030"/>
            </a:xfrm>
            <a:prstGeom prst="rect">
              <a:avLst/>
            </a:prstGeom>
          </p:spPr>
        </p:pic>
        <p:pic>
          <p:nvPicPr>
            <p:cNvPr id="17" name="Picture 16"/>
            <p:cNvPicPr>
              <a:picLocks noChangeAspect="1"/>
            </p:cNvPicPr>
            <p:nvPr/>
          </p:nvPicPr>
          <p:blipFill>
            <a:blip r:embed="rId7"/>
            <a:stretch>
              <a:fillRect/>
            </a:stretch>
          </p:blipFill>
          <p:spPr>
            <a:xfrm>
              <a:off x="3541395" y="3077845"/>
              <a:ext cx="2002790" cy="1335405"/>
            </a:xfrm>
            <a:prstGeom prst="rect">
              <a:avLst/>
            </a:prstGeom>
          </p:spPr>
        </p:pic>
        <p:pic>
          <p:nvPicPr>
            <p:cNvPr id="18" name="Picture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10590" y="3300360"/>
              <a:ext cx="1680362" cy="1111927"/>
            </a:xfrm>
            <a:prstGeom prst="rect">
              <a:avLst/>
            </a:prstGeom>
          </p:spPr>
        </p:pic>
        <p:sp>
          <p:nvSpPr>
            <p:cNvPr id="29" name="Rectangle 28"/>
            <p:cNvSpPr/>
            <p:nvPr/>
          </p:nvSpPr>
          <p:spPr>
            <a:xfrm>
              <a:off x="572175" y="2797634"/>
              <a:ext cx="1175322" cy="230832"/>
            </a:xfrm>
            <a:prstGeom prst="rect">
              <a:avLst/>
            </a:prstGeom>
            <a:noFill/>
          </p:spPr>
          <p:txBody>
            <a:bodyPr wrap="none">
              <a:spAutoFit/>
            </a:bodyPr>
            <a:lstStyle/>
            <a:p>
              <a:r>
                <a:rPr lang="en-US" sz="900" i="1" dirty="0" err="1"/>
                <a:t>Sumber</a:t>
              </a:r>
              <a:r>
                <a:rPr lang="en-US" sz="900" i="1" dirty="0"/>
                <a:t>: </a:t>
              </a:r>
              <a:r>
                <a:rPr lang="en-US" sz="900" i="1" dirty="0" smtClean="0"/>
                <a:t>freepik.com </a:t>
              </a:r>
              <a:endParaRPr lang="id-ID" sz="900" i="1" dirty="0"/>
            </a:p>
          </p:txBody>
        </p:sp>
        <p:sp>
          <p:nvSpPr>
            <p:cNvPr id="19" name="Rectangle 28"/>
            <p:cNvSpPr/>
            <p:nvPr/>
          </p:nvSpPr>
          <p:spPr>
            <a:xfrm>
              <a:off x="3429040" y="2797634"/>
              <a:ext cx="1149674" cy="230832"/>
            </a:xfrm>
            <a:prstGeom prst="rect">
              <a:avLst/>
            </a:prstGeom>
            <a:noFill/>
          </p:spPr>
          <p:txBody>
            <a:bodyPr wrap="none">
              <a:spAutoFit/>
            </a:bodyPr>
            <a:lstStyle/>
            <a:p>
              <a:r>
                <a:rPr lang="en-US" sz="900" i="1" dirty="0" err="1"/>
                <a:t>Sumber</a:t>
              </a:r>
              <a:r>
                <a:rPr lang="en-US" sz="900" i="1" dirty="0"/>
                <a:t>: freepik.com</a:t>
              </a:r>
              <a:endParaRPr lang="id-ID" sz="900" i="1" dirty="0"/>
            </a:p>
          </p:txBody>
        </p:sp>
        <p:sp>
          <p:nvSpPr>
            <p:cNvPr id="20" name="Rectangle 28"/>
            <p:cNvSpPr/>
            <p:nvPr/>
          </p:nvSpPr>
          <p:spPr>
            <a:xfrm>
              <a:off x="6522125" y="2797634"/>
              <a:ext cx="1149674" cy="230832"/>
            </a:xfrm>
            <a:prstGeom prst="rect">
              <a:avLst/>
            </a:prstGeom>
            <a:noFill/>
          </p:spPr>
          <p:txBody>
            <a:bodyPr wrap="none">
              <a:spAutoFit/>
            </a:bodyPr>
            <a:lstStyle/>
            <a:p>
              <a:r>
                <a:rPr lang="en-US" sz="900" i="1" dirty="0" err="1"/>
                <a:t>Sumber</a:t>
              </a:r>
              <a:r>
                <a:rPr lang="en-US" sz="900" i="1" dirty="0"/>
                <a:t>: freepik.com</a:t>
              </a:r>
              <a:endParaRPr lang="id-ID" sz="900" i="1" dirty="0"/>
            </a:p>
          </p:txBody>
        </p:sp>
        <p:sp>
          <p:nvSpPr>
            <p:cNvPr id="21" name="Rectangle 28"/>
            <p:cNvSpPr/>
            <p:nvPr/>
          </p:nvSpPr>
          <p:spPr>
            <a:xfrm>
              <a:off x="3541435" y="4413074"/>
              <a:ext cx="1149674" cy="230832"/>
            </a:xfrm>
            <a:prstGeom prst="rect">
              <a:avLst/>
            </a:prstGeom>
            <a:noFill/>
          </p:spPr>
          <p:txBody>
            <a:bodyPr wrap="none">
              <a:spAutoFit/>
            </a:bodyPr>
            <a:lstStyle/>
            <a:p>
              <a:r>
                <a:rPr lang="en-US" sz="900" i="1" dirty="0" err="1"/>
                <a:t>Sumber</a:t>
              </a:r>
              <a:r>
                <a:rPr lang="en-US" sz="900" i="1" dirty="0"/>
                <a:t>: freepik.com</a:t>
              </a:r>
              <a:endParaRPr lang="id-ID" sz="900" i="1" dirty="0"/>
            </a:p>
          </p:txBody>
        </p:sp>
        <p:sp>
          <p:nvSpPr>
            <p:cNvPr id="22" name="Rectangle 28"/>
            <p:cNvSpPr/>
            <p:nvPr/>
          </p:nvSpPr>
          <p:spPr>
            <a:xfrm>
              <a:off x="6461800" y="4413074"/>
              <a:ext cx="1149674" cy="230832"/>
            </a:xfrm>
            <a:prstGeom prst="rect">
              <a:avLst/>
            </a:prstGeom>
            <a:noFill/>
          </p:spPr>
          <p:txBody>
            <a:bodyPr wrap="none">
              <a:spAutoFit/>
            </a:bodyPr>
            <a:lstStyle/>
            <a:p>
              <a:r>
                <a:rPr lang="en-US" sz="900" i="1" dirty="0" err="1"/>
                <a:t>Sumber</a:t>
              </a:r>
              <a:r>
                <a:rPr lang="en-US" sz="900" i="1" dirty="0"/>
                <a:t>: freepik.com</a:t>
              </a:r>
              <a:endParaRPr lang="id-ID" sz="900" i="1" dirty="0"/>
            </a:p>
          </p:txBody>
        </p:sp>
        <p:sp>
          <p:nvSpPr>
            <p:cNvPr id="23" name="Rectangle 28"/>
            <p:cNvSpPr/>
            <p:nvPr/>
          </p:nvSpPr>
          <p:spPr>
            <a:xfrm>
              <a:off x="910630" y="4413074"/>
              <a:ext cx="1191352" cy="230832"/>
            </a:xfrm>
            <a:prstGeom prst="rect">
              <a:avLst/>
            </a:prstGeom>
            <a:noFill/>
          </p:spPr>
          <p:txBody>
            <a:bodyPr wrap="none">
              <a:spAutoFit/>
            </a:bodyPr>
            <a:lstStyle/>
            <a:p>
              <a:r>
                <a:rPr lang="en-US" sz="900" i="1" dirty="0" err="1"/>
                <a:t>Sumber</a:t>
              </a:r>
              <a:r>
                <a:rPr lang="en-US" sz="900" i="1" dirty="0"/>
                <a:t>: </a:t>
              </a:r>
              <a:r>
                <a:rPr lang="en-US" sz="900" i="1" dirty="0" smtClean="0"/>
                <a:t>pixabay.com</a:t>
              </a:r>
              <a:endParaRPr lang="id-ID" sz="900" i="1" dirty="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42"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1000"/>
          </a:blip>
          <a:stretch>
            <a:fillRect/>
          </a:stretch>
        </a:blipFill>
        <a:effectLst/>
      </p:bgPr>
    </p:bg>
    <p:spTree>
      <p:nvGrpSpPr>
        <p:cNvPr id="1" name=""/>
        <p:cNvGrpSpPr/>
        <p:nvPr/>
      </p:nvGrpSpPr>
      <p:grpSpPr>
        <a:xfrm>
          <a:off x="0" y="0"/>
          <a:ext cx="0" cy="0"/>
          <a:chOff x="0" y="0"/>
          <a:chExt cx="0" cy="0"/>
        </a:xfrm>
      </p:grpSpPr>
      <p:sp>
        <p:nvSpPr>
          <p:cNvPr id="29" name="Rectangle 28"/>
          <p:cNvSpPr/>
          <p:nvPr/>
        </p:nvSpPr>
        <p:spPr>
          <a:xfrm>
            <a:off x="245785" y="4333064"/>
            <a:ext cx="1028700" cy="229870"/>
          </a:xfrm>
          <a:prstGeom prst="rect">
            <a:avLst/>
          </a:prstGeom>
          <a:noFill/>
        </p:spPr>
        <p:txBody>
          <a:bodyPr wrap="none">
            <a:spAutoFit/>
          </a:bodyPr>
          <a:lstStyle/>
          <a:p>
            <a:r>
              <a:rPr lang="en-US" sz="900" i="1" dirty="0" err="1"/>
              <a:t>Sumber</a:t>
            </a:r>
            <a:r>
              <a:rPr lang="en-US" sz="900" i="1" dirty="0"/>
              <a:t>: freepik </a:t>
            </a:r>
            <a:endParaRPr lang="id-ID" sz="900" i="1" dirty="0"/>
          </a:p>
        </p:txBody>
      </p:sp>
      <p:grpSp>
        <p:nvGrpSpPr>
          <p:cNvPr id="2" name="Group 1"/>
          <p:cNvGrpSpPr/>
          <p:nvPr/>
        </p:nvGrpSpPr>
        <p:grpSpPr>
          <a:xfrm>
            <a:off x="775970" y="573405"/>
            <a:ext cx="4700905" cy="741045"/>
            <a:chOff x="1616183" y="684081"/>
            <a:chExt cx="6400800" cy="1125669"/>
          </a:xfrm>
        </p:grpSpPr>
        <p:grpSp>
          <p:nvGrpSpPr>
            <p:cNvPr id="3" name="Group 2"/>
            <p:cNvGrpSpPr/>
            <p:nvPr/>
          </p:nvGrpSpPr>
          <p:grpSpPr>
            <a:xfrm>
              <a:off x="1616183" y="684081"/>
              <a:ext cx="6400800" cy="1125669"/>
              <a:chOff x="1388302" y="545950"/>
              <a:chExt cx="4168663" cy="890291"/>
            </a:xfrm>
            <a:effectLst>
              <a:outerShdw blurRad="50800" dist="38100" dir="2700000" algn="tl" rotWithShape="0">
                <a:prstClr val="black">
                  <a:alpha val="40000"/>
                </a:prstClr>
              </a:outerShdw>
            </a:effectLst>
          </p:grpSpPr>
          <p:sp>
            <p:nvSpPr>
              <p:cNvPr id="4" name="Rectangle 32"/>
              <p:cNvSpPr/>
              <p:nvPr/>
            </p:nvSpPr>
            <p:spPr>
              <a:xfrm>
                <a:off x="1388494" y="545950"/>
                <a:ext cx="3909927" cy="8902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33"/>
              <p:cNvSpPr txBox="1"/>
              <p:nvPr/>
            </p:nvSpPr>
            <p:spPr>
              <a:xfrm>
                <a:off x="1388302" y="690830"/>
                <a:ext cx="4168663" cy="627094"/>
              </a:xfrm>
              <a:prstGeom prst="rect">
                <a:avLst/>
              </a:prstGeom>
              <a:noFill/>
            </p:spPr>
            <p:txBody>
              <a:bodyPr wrap="square" rtlCol="0">
                <a:spAutoFit/>
              </a:bodyPr>
              <a:lstStyle/>
              <a:p>
                <a:pPr marL="0" lvl="0" indent="173990" algn="l" eaLnBrk="1" hangingPunct="1">
                  <a:spcBef>
                    <a:spcPct val="0"/>
                  </a:spcBef>
                  <a:buNone/>
                </a:pPr>
                <a:r>
                  <a:rPr lang="en-US" altLang="en-US" sz="2800" b="1" dirty="0">
                    <a:sym typeface="+mn-ea"/>
                  </a:rPr>
                  <a:t>E. SUHU TUBUH</a:t>
                </a:r>
                <a:endParaRPr lang="en-US" altLang="en-US" sz="2800" b="1" dirty="0">
                  <a:latin typeface="Calibri" panose="020F0502020204030204" pitchFamily="34" charset="0"/>
                  <a:cs typeface="Calibri" panose="020F0502020204030204" pitchFamily="34" charset="0"/>
                  <a:sym typeface="+mn-ea"/>
                </a:endParaRPr>
              </a:p>
            </p:txBody>
          </p:sp>
        </p:grpSp>
        <p:sp>
          <p:nvSpPr>
            <p:cNvPr id="7" name="Rectangle 31"/>
            <p:cNvSpPr/>
            <p:nvPr/>
          </p:nvSpPr>
          <p:spPr>
            <a:xfrm>
              <a:off x="7623294" y="723716"/>
              <a:ext cx="58272" cy="1080000"/>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s 9"/>
          <p:cNvSpPr/>
          <p:nvPr/>
        </p:nvSpPr>
        <p:spPr>
          <a:xfrm>
            <a:off x="685800" y="1428750"/>
            <a:ext cx="7361555" cy="1795780"/>
          </a:xfrm>
          <a:prstGeom prst="rect">
            <a:avLst/>
          </a:prstGeom>
          <a:solidFill>
            <a:srgbClr val="FFF4D1"/>
          </a:solidFill>
          <a:ln w="28575">
            <a:solidFill>
              <a:srgbClr val="959A91"/>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just" defTabSz="914400">
              <a:buNone/>
              <a:tabLst>
                <a:tab pos="6983730" algn="l"/>
              </a:tabLst>
            </a:pPr>
            <a:r>
              <a:rPr lang="en-US" altLang="en-US" dirty="0" err="1" smtClean="0">
                <a:cs typeface="+mn-lt"/>
                <a:sym typeface="+mn-ea"/>
              </a:rPr>
              <a:t>Suhu</a:t>
            </a:r>
            <a:r>
              <a:rPr lang="en-US" altLang="en-US" dirty="0" smtClean="0">
                <a:cs typeface="+mn-lt"/>
                <a:sym typeface="+mn-ea"/>
              </a:rPr>
              <a:t> </a:t>
            </a:r>
            <a:r>
              <a:rPr lang="en-US" altLang="en-US" dirty="0">
                <a:cs typeface="+mn-lt"/>
                <a:sym typeface="+mn-ea"/>
              </a:rPr>
              <a:t>tubuh manusia cenderung stabil, berkisar </a:t>
            </a:r>
            <a:r>
              <a:rPr lang="en-US" altLang="en-US" dirty="0" err="1">
                <a:cs typeface="+mn-lt"/>
                <a:sym typeface="+mn-ea"/>
              </a:rPr>
              <a:t>antara</a:t>
            </a:r>
            <a:r>
              <a:rPr lang="en-US" altLang="en-US" dirty="0">
                <a:cs typeface="+mn-lt"/>
                <a:sym typeface="+mn-ea"/>
              </a:rPr>
              <a:t> </a:t>
            </a:r>
            <a:r>
              <a:rPr lang="en-US" altLang="en-US" dirty="0" smtClean="0">
                <a:cs typeface="+mn-lt"/>
                <a:sym typeface="+mn-ea"/>
              </a:rPr>
              <a:t>36,5°C</a:t>
            </a:r>
            <a:r>
              <a:rPr lang="en-US" altLang="en-US" dirty="0" smtClean="0">
                <a:cs typeface="+mn-lt"/>
                <a:sym typeface="Symbol" panose="05050102010706020507" pitchFamily="18" charset="2"/>
              </a:rPr>
              <a:t></a:t>
            </a:r>
            <a:r>
              <a:rPr lang="en-US" altLang="en-US" dirty="0" smtClean="0">
                <a:cs typeface="+mn-lt"/>
                <a:sym typeface="+mn-ea"/>
              </a:rPr>
              <a:t>37,5°C</a:t>
            </a:r>
            <a:r>
              <a:rPr lang="en-US" altLang="en-US" dirty="0">
                <a:cs typeface="+mn-lt"/>
                <a:sym typeface="+mn-ea"/>
              </a:rPr>
              <a:t>.  Sebagian besar panas tubuh dihasilkan melalui metabolisme sel di organ tubuh, terutama hati, otak, jantung, dan kontraksi otot rangka.  Tubuh manusia memiliki mekanisme pengaturan untuk menjaga agar suhu tubuh tetap berada di kisaran suhu normal tubuh.  </a:t>
            </a:r>
            <a:endParaRPr lang="en-US" dirty="0">
              <a:cs typeface="+mn-lt"/>
            </a:endParaRPr>
          </a:p>
        </p:txBody>
      </p:sp>
      <p:grpSp>
        <p:nvGrpSpPr>
          <p:cNvPr id="16" name="Group 6"/>
          <p:cNvGrpSpPr/>
          <p:nvPr/>
        </p:nvGrpSpPr>
        <p:grpSpPr>
          <a:xfrm>
            <a:off x="-76835" y="338455"/>
            <a:ext cx="9967595" cy="668020"/>
            <a:chOff x="-76200" y="308937"/>
            <a:chExt cx="6570437" cy="685800"/>
          </a:xfrm>
        </p:grpSpPr>
        <p:sp>
          <p:nvSpPr>
            <p:cNvPr id="17" name="Pentagon 16"/>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Rectangle 3"/>
            <p:cNvSpPr/>
            <p:nvPr/>
          </p:nvSpPr>
          <p:spPr>
            <a:xfrm>
              <a:off x="36629" y="383906"/>
              <a:ext cx="6457608"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1. Mekanisme Pengaturan Suhu Tubuh</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19" name="Chevron 18"/>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0" name="Chevron 19"/>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p:nvPr>
            <p:custDataLst>
              <p:tags r:id="rId1"/>
            </p:custDataLst>
          </p:nvPr>
        </p:nvGraphicFramePr>
        <p:xfrm>
          <a:off x="585470" y="359410"/>
          <a:ext cx="8181340" cy="1586230"/>
        </p:xfrm>
        <a:graphic>
          <a:graphicData uri="http://schemas.openxmlformats.org/drawingml/2006/table">
            <a:tbl>
              <a:tblPr firstRow="1" bandRow="1">
                <a:tableStyleId>{5C22544A-7EE6-4342-B048-85BDC9FD1C3A}</a:tableStyleId>
              </a:tblPr>
              <a:tblGrid>
                <a:gridCol w="8181340">
                  <a:extLst>
                    <a:ext uri="{9D8B030D-6E8A-4147-A177-3AD203B41FA5}">
                      <a16:colId xmlns:a16="http://schemas.microsoft.com/office/drawing/2014/main" val="20000"/>
                    </a:ext>
                  </a:extLst>
                </a:gridCol>
              </a:tblGrid>
              <a:tr h="396240">
                <a:tc>
                  <a:txBody>
                    <a:bodyPr/>
                    <a:lstStyle/>
                    <a:p>
                      <a:pPr algn="just">
                        <a:buNone/>
                      </a:pPr>
                      <a:r>
                        <a:rPr lang="en-US" sz="2000" dirty="0">
                          <a:ln/>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a. Kondisi Panas</a:t>
                      </a:r>
                    </a:p>
                  </a:txBody>
                  <a:tcPr>
                    <a:solidFill>
                      <a:srgbClr val="CBE3BC"/>
                    </a:solidFill>
                  </a:tcPr>
                </a:tc>
                <a:extLst>
                  <a:ext uri="{0D108BD9-81ED-4DB2-BD59-A6C34878D82A}">
                    <a16:rowId xmlns:a16="http://schemas.microsoft.com/office/drawing/2014/main" val="10000"/>
                  </a:ext>
                </a:extLst>
              </a:tr>
              <a:tr h="1189990">
                <a:tc>
                  <a:txBody>
                    <a:bodyPr/>
                    <a:lstStyle/>
                    <a:p>
                      <a:pPr algn="just">
                        <a:buNone/>
                      </a:pPr>
                      <a:r>
                        <a:rPr lang="en-US" altLang="en-US" sz="1800" dirty="0">
                          <a:solidFill>
                            <a:schemeClr val="tx1"/>
                          </a:solidFill>
                          <a:cs typeface="+mn-lt"/>
                          <a:sym typeface="+mn-ea"/>
                        </a:rPr>
                        <a:t>Ketika suhu tubuh menurun di bawah normal, pembuluh darah di kulit menyempit sehingga lebih sedikit panas yang dibawa ke permukaan tubuh.  Saraf memerintahkan otot bergerak (menggigil) untuk  meningkatkan suhu tubuh. </a:t>
                      </a:r>
                      <a:endParaRPr lang="en-US" dirty="0"/>
                    </a:p>
                  </a:txBody>
                  <a:tcPr>
                    <a:solidFill>
                      <a:srgbClr val="E5F2DD"/>
                    </a:solidFill>
                  </a:tcPr>
                </a:tc>
                <a:extLst>
                  <a:ext uri="{0D108BD9-81ED-4DB2-BD59-A6C34878D82A}">
                    <a16:rowId xmlns:a16="http://schemas.microsoft.com/office/drawing/2014/main" val="10001"/>
                  </a:ext>
                </a:extLst>
              </a:tr>
            </a:tbl>
          </a:graphicData>
        </a:graphic>
      </p:graphicFrame>
      <p:sp>
        <p:nvSpPr>
          <p:cNvPr id="5" name="Text Box 4"/>
          <p:cNvSpPr txBox="1"/>
          <p:nvPr/>
        </p:nvSpPr>
        <p:spPr>
          <a:xfrm>
            <a:off x="695960" y="2110740"/>
            <a:ext cx="7971790" cy="922020"/>
          </a:xfrm>
          <a:prstGeom prst="rect">
            <a:avLst/>
          </a:prstGeom>
          <a:solidFill>
            <a:srgbClr val="FFF4D1"/>
          </a:solidFill>
          <a:ln>
            <a:noFill/>
          </a:ln>
        </p:spPr>
        <p:style>
          <a:lnRef idx="2">
            <a:schemeClr val="accent5"/>
          </a:lnRef>
          <a:fillRef idx="1">
            <a:schemeClr val="lt1"/>
          </a:fillRef>
          <a:effectRef idx="0">
            <a:schemeClr val="accent5"/>
          </a:effectRef>
          <a:fontRef idx="minor">
            <a:schemeClr val="dk1"/>
          </a:fontRef>
        </p:style>
        <p:txBody>
          <a:bodyPr wrap="square" rtlCol="0" anchor="t">
            <a:spAutoFit/>
          </a:bodyPr>
          <a:lstStyle/>
          <a:p>
            <a:pPr marL="0" lvl="0" indent="0" algn="just">
              <a:spcBef>
                <a:spcPct val="0"/>
              </a:spcBef>
              <a:buNone/>
            </a:pPr>
            <a:r>
              <a:rPr lang="en-US" altLang="en-US" dirty="0">
                <a:cs typeface="+mn-lt"/>
                <a:sym typeface="+mn-ea"/>
              </a:rPr>
              <a:t>Pada saat kondisi panas, tubuh akan membuang panas ke lingkungan. Ada empat cara membuang panas tubuh, yaitu konveksi, konduksi, radiasi, dan evaporasi.</a:t>
            </a:r>
            <a:endParaRPr lang="en-US" dirty="0">
              <a:cs typeface="+mn-lt"/>
            </a:endParaRPr>
          </a:p>
        </p:txBody>
      </p:sp>
      <p:sp>
        <p:nvSpPr>
          <p:cNvPr id="8" name="Text Box 7"/>
          <p:cNvSpPr txBox="1"/>
          <p:nvPr/>
        </p:nvSpPr>
        <p:spPr>
          <a:xfrm>
            <a:off x="695960" y="3032760"/>
            <a:ext cx="8181340" cy="1170305"/>
          </a:xfrm>
          <a:prstGeom prst="rect">
            <a:avLst/>
          </a:prstGeom>
          <a:noFill/>
        </p:spPr>
        <p:txBody>
          <a:bodyPr wrap="square" rtlCol="0" anchor="t">
            <a:spAutoFit/>
          </a:bodyPr>
          <a:lstStyle/>
          <a:p>
            <a:pPr marR="0" defTabSz="914400">
              <a:lnSpc>
                <a:spcPct val="130000"/>
              </a:lnSpc>
              <a:buClrTx/>
              <a:buSzTx/>
              <a:buFontTx/>
              <a:buNone/>
              <a:defRPr/>
            </a:pPr>
            <a:r>
              <a:rPr lang="en-US" noProof="0" dirty="0">
                <a:cs typeface="+mn-lt"/>
                <a:sym typeface="+mn-ea"/>
              </a:rPr>
              <a:t>Hal-</a:t>
            </a:r>
            <a:r>
              <a:rPr lang="en-US" noProof="0" dirty="0" err="1">
                <a:cs typeface="+mn-lt"/>
                <a:sym typeface="+mn-ea"/>
              </a:rPr>
              <a:t>hal</a:t>
            </a:r>
            <a:r>
              <a:rPr lang="en-US" noProof="0" dirty="0">
                <a:cs typeface="+mn-lt"/>
                <a:sym typeface="+mn-ea"/>
              </a:rPr>
              <a:t> </a:t>
            </a:r>
            <a:r>
              <a:rPr lang="en-US" noProof="0" dirty="0" err="1">
                <a:cs typeface="+mn-lt"/>
                <a:sym typeface="+mn-ea"/>
              </a:rPr>
              <a:t>berikut</a:t>
            </a:r>
            <a:r>
              <a:rPr lang="en-US" noProof="0" dirty="0">
                <a:cs typeface="+mn-lt"/>
                <a:sym typeface="+mn-ea"/>
              </a:rPr>
              <a:t> </a:t>
            </a:r>
            <a:r>
              <a:rPr lang="en-US" noProof="0" dirty="0" err="1">
                <a:cs typeface="+mn-lt"/>
                <a:sym typeface="+mn-ea"/>
              </a:rPr>
              <a:t>ini</a:t>
            </a:r>
            <a:r>
              <a:rPr lang="en-US" noProof="0" dirty="0">
                <a:cs typeface="+mn-lt"/>
                <a:sym typeface="+mn-ea"/>
              </a:rPr>
              <a:t> </a:t>
            </a:r>
            <a:r>
              <a:rPr lang="en-US" noProof="0" dirty="0" err="1">
                <a:cs typeface="+mn-lt"/>
                <a:sym typeface="+mn-ea"/>
              </a:rPr>
              <a:t>sering</a:t>
            </a:r>
            <a:r>
              <a:rPr lang="en-US" noProof="0" dirty="0">
                <a:cs typeface="+mn-lt"/>
                <a:sym typeface="+mn-ea"/>
              </a:rPr>
              <a:t> </a:t>
            </a:r>
            <a:r>
              <a:rPr lang="en-US" noProof="0" dirty="0" err="1">
                <a:cs typeface="+mn-lt"/>
                <a:sym typeface="+mn-ea"/>
              </a:rPr>
              <a:t>kita</a:t>
            </a:r>
            <a:r>
              <a:rPr lang="en-US" noProof="0" dirty="0">
                <a:cs typeface="+mn-lt"/>
                <a:sym typeface="+mn-ea"/>
              </a:rPr>
              <a:t> </a:t>
            </a:r>
            <a:r>
              <a:rPr lang="en-US" noProof="0" dirty="0" err="1">
                <a:cs typeface="+mn-lt"/>
                <a:sym typeface="+mn-ea"/>
              </a:rPr>
              <a:t>lakukan</a:t>
            </a:r>
            <a:r>
              <a:rPr lang="en-US" noProof="0" dirty="0">
                <a:cs typeface="+mn-lt"/>
                <a:sym typeface="+mn-ea"/>
              </a:rPr>
              <a:t> </a:t>
            </a:r>
            <a:r>
              <a:rPr lang="en-US" noProof="0" dirty="0" err="1">
                <a:cs typeface="+mn-lt"/>
                <a:sym typeface="+mn-ea"/>
              </a:rPr>
              <a:t>pada</a:t>
            </a:r>
            <a:r>
              <a:rPr lang="en-US" noProof="0" dirty="0">
                <a:cs typeface="+mn-lt"/>
                <a:sym typeface="+mn-ea"/>
              </a:rPr>
              <a:t> </a:t>
            </a:r>
            <a:r>
              <a:rPr lang="en-US" noProof="0" dirty="0" err="1">
                <a:cs typeface="+mn-lt"/>
                <a:sym typeface="+mn-ea"/>
              </a:rPr>
              <a:t>saat</a:t>
            </a:r>
            <a:r>
              <a:rPr lang="en-US" noProof="0" dirty="0">
                <a:cs typeface="+mn-lt"/>
                <a:sym typeface="+mn-ea"/>
              </a:rPr>
              <a:t> </a:t>
            </a:r>
            <a:r>
              <a:rPr lang="en-US" noProof="0" dirty="0" err="1">
                <a:cs typeface="+mn-lt"/>
                <a:sym typeface="+mn-ea"/>
              </a:rPr>
              <a:t>kondisi</a:t>
            </a:r>
            <a:r>
              <a:rPr lang="en-US" noProof="0" dirty="0">
                <a:cs typeface="+mn-lt"/>
                <a:sym typeface="+mn-ea"/>
              </a:rPr>
              <a:t> </a:t>
            </a:r>
            <a:r>
              <a:rPr lang="en-US" noProof="0" dirty="0" err="1" smtClean="0">
                <a:cs typeface="+mn-lt"/>
                <a:sym typeface="+mn-ea"/>
              </a:rPr>
              <a:t>panas</a:t>
            </a:r>
            <a:r>
              <a:rPr lang="en-US" dirty="0">
                <a:cs typeface="+mn-lt"/>
                <a:sym typeface="+mn-ea"/>
              </a:rPr>
              <a:t>.</a:t>
            </a:r>
            <a:endParaRPr kumimoji="0" lang="id-ID" i="0" kern="1200" cap="none" spc="0" normalizeH="0" baseline="0" noProof="0" dirty="0">
              <a:ea typeface="+mn-ea"/>
              <a:cs typeface="+mn-lt"/>
            </a:endParaRPr>
          </a:p>
          <a:p>
            <a:pPr marL="514350" marR="0" indent="-514350" defTabSz="914400">
              <a:lnSpc>
                <a:spcPct val="130000"/>
              </a:lnSpc>
              <a:buClrTx/>
              <a:buSzTx/>
              <a:buFont typeface="+mj-lt"/>
              <a:buAutoNum type="arabicPeriod"/>
              <a:defRPr/>
            </a:pPr>
            <a:r>
              <a:rPr lang="en-US" noProof="0" dirty="0" err="1">
                <a:cs typeface="+mn-lt"/>
                <a:sym typeface="+mn-ea"/>
              </a:rPr>
              <a:t>Mengipas</a:t>
            </a:r>
            <a:r>
              <a:rPr lang="en-US" noProof="0" dirty="0">
                <a:cs typeface="+mn-lt"/>
                <a:sym typeface="+mn-ea"/>
              </a:rPr>
              <a:t> </a:t>
            </a:r>
            <a:r>
              <a:rPr lang="en-US" noProof="0" dirty="0" err="1">
                <a:cs typeface="+mn-lt"/>
                <a:sym typeface="+mn-ea"/>
              </a:rPr>
              <a:t>tubuh</a:t>
            </a:r>
            <a:r>
              <a:rPr lang="en-US" noProof="0" dirty="0">
                <a:cs typeface="+mn-lt"/>
                <a:sym typeface="+mn-ea"/>
              </a:rPr>
              <a:t> </a:t>
            </a:r>
            <a:r>
              <a:rPr lang="en-US" noProof="0" dirty="0" err="1">
                <a:cs typeface="+mn-lt"/>
                <a:sym typeface="+mn-ea"/>
              </a:rPr>
              <a:t>menggunakan</a:t>
            </a:r>
            <a:r>
              <a:rPr lang="en-US" noProof="0" dirty="0">
                <a:cs typeface="+mn-lt"/>
                <a:sym typeface="+mn-ea"/>
              </a:rPr>
              <a:t> </a:t>
            </a:r>
            <a:r>
              <a:rPr lang="en-US" noProof="0" dirty="0" err="1">
                <a:cs typeface="+mn-lt"/>
                <a:sym typeface="+mn-ea"/>
              </a:rPr>
              <a:t>kipas</a:t>
            </a:r>
            <a:r>
              <a:rPr lang="en-US" noProof="0" dirty="0">
                <a:cs typeface="+mn-lt"/>
                <a:sym typeface="+mn-ea"/>
              </a:rPr>
              <a:t> </a:t>
            </a:r>
            <a:r>
              <a:rPr lang="en-US" noProof="0" dirty="0" err="1">
                <a:cs typeface="+mn-lt"/>
                <a:sym typeface="+mn-ea"/>
              </a:rPr>
              <a:t>tangan</a:t>
            </a:r>
            <a:r>
              <a:rPr lang="en-US" noProof="0" dirty="0">
                <a:cs typeface="+mn-lt"/>
                <a:sym typeface="+mn-ea"/>
              </a:rPr>
              <a:t> </a:t>
            </a:r>
            <a:r>
              <a:rPr lang="en-US" noProof="0" dirty="0" err="1">
                <a:cs typeface="+mn-lt"/>
                <a:sym typeface="+mn-ea"/>
              </a:rPr>
              <a:t>atau</a:t>
            </a:r>
            <a:r>
              <a:rPr lang="en-US" noProof="0" dirty="0">
                <a:cs typeface="+mn-lt"/>
                <a:sym typeface="+mn-ea"/>
              </a:rPr>
              <a:t> </a:t>
            </a:r>
            <a:r>
              <a:rPr lang="en-US" noProof="0" dirty="0" err="1">
                <a:cs typeface="+mn-lt"/>
                <a:sym typeface="+mn-ea"/>
              </a:rPr>
              <a:t>kipas</a:t>
            </a:r>
            <a:r>
              <a:rPr lang="en-US" noProof="0" dirty="0">
                <a:cs typeface="+mn-lt"/>
                <a:sym typeface="+mn-ea"/>
              </a:rPr>
              <a:t> </a:t>
            </a:r>
            <a:r>
              <a:rPr lang="en-US" noProof="0" dirty="0" err="1">
                <a:cs typeface="+mn-lt"/>
                <a:sym typeface="+mn-ea"/>
              </a:rPr>
              <a:t>angin</a:t>
            </a:r>
            <a:r>
              <a:rPr lang="en-US" noProof="0" dirty="0">
                <a:cs typeface="+mn-lt"/>
                <a:sym typeface="+mn-ea"/>
              </a:rPr>
              <a:t>.   </a:t>
            </a:r>
            <a:endParaRPr kumimoji="0" lang="id-ID" i="0" kern="1200" cap="none" spc="0" normalizeH="0" baseline="0" noProof="0" dirty="0">
              <a:ea typeface="+mn-ea"/>
              <a:cs typeface="+mn-lt"/>
            </a:endParaRPr>
          </a:p>
          <a:p>
            <a:pPr marL="514350" marR="0" indent="-514350" defTabSz="914400">
              <a:lnSpc>
                <a:spcPct val="130000"/>
              </a:lnSpc>
              <a:buClrTx/>
              <a:buSzTx/>
              <a:buFont typeface="+mj-lt"/>
              <a:buAutoNum type="arabicPeriod"/>
              <a:defRPr/>
            </a:pPr>
            <a:r>
              <a:rPr lang="en-US" noProof="0" dirty="0" err="1">
                <a:cs typeface="+mn-lt"/>
                <a:sym typeface="+mn-ea"/>
              </a:rPr>
              <a:t>Mengenakan</a:t>
            </a:r>
            <a:r>
              <a:rPr lang="en-US" noProof="0" dirty="0">
                <a:cs typeface="+mn-lt"/>
                <a:sym typeface="+mn-ea"/>
              </a:rPr>
              <a:t> </a:t>
            </a:r>
            <a:r>
              <a:rPr lang="en-US" noProof="0" dirty="0" err="1">
                <a:cs typeface="+mn-lt"/>
                <a:sym typeface="+mn-ea"/>
              </a:rPr>
              <a:t>pakaian</a:t>
            </a:r>
            <a:r>
              <a:rPr lang="en-US" noProof="0" dirty="0">
                <a:cs typeface="+mn-lt"/>
                <a:sym typeface="+mn-ea"/>
              </a:rPr>
              <a:t>  </a:t>
            </a:r>
            <a:r>
              <a:rPr lang="en-US" noProof="0" dirty="0" err="1">
                <a:cs typeface="+mn-lt"/>
                <a:sym typeface="+mn-ea"/>
              </a:rPr>
              <a:t>tipis</a:t>
            </a:r>
            <a:r>
              <a:rPr lang="en-US" noProof="0" dirty="0">
                <a:cs typeface="+mn-lt"/>
                <a:sym typeface="+mn-ea"/>
              </a:rPr>
              <a:t> </a:t>
            </a:r>
            <a:r>
              <a:rPr lang="en-US" noProof="0" dirty="0" err="1">
                <a:cs typeface="+mn-lt"/>
                <a:sym typeface="+mn-ea"/>
              </a:rPr>
              <a:t>dan</a:t>
            </a:r>
            <a:r>
              <a:rPr lang="en-US" noProof="0" dirty="0">
                <a:cs typeface="+mn-lt"/>
                <a:sym typeface="+mn-ea"/>
              </a:rPr>
              <a:t> </a:t>
            </a:r>
            <a:r>
              <a:rPr lang="en-US" noProof="0" dirty="0" err="1">
                <a:cs typeface="+mn-lt"/>
                <a:sym typeface="+mn-ea"/>
              </a:rPr>
              <a:t>berbahan</a:t>
            </a:r>
            <a:r>
              <a:rPr lang="en-US" noProof="0" dirty="0">
                <a:cs typeface="+mn-lt"/>
                <a:sym typeface="+mn-ea"/>
              </a:rPr>
              <a:t> </a:t>
            </a:r>
            <a:r>
              <a:rPr lang="en-US" noProof="0" dirty="0" err="1">
                <a:cs typeface="+mn-lt"/>
                <a:sym typeface="+mn-ea"/>
              </a:rPr>
              <a:t>katun</a:t>
            </a:r>
            <a:r>
              <a:rPr lang="en-US" noProof="0" dirty="0">
                <a:cs typeface="+mn-lt"/>
                <a:sym typeface="+mn-ea"/>
              </a:rPr>
              <a:t>.  </a:t>
            </a:r>
            <a:endParaRPr lang="en-US" dirty="0">
              <a:cs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p:nvPr>
            <p:custDataLst>
              <p:tags r:id="rId1"/>
            </p:custDataLst>
          </p:nvPr>
        </p:nvGraphicFramePr>
        <p:xfrm>
          <a:off x="603250" y="711200"/>
          <a:ext cx="8181340" cy="396240"/>
        </p:xfrm>
        <a:graphic>
          <a:graphicData uri="http://schemas.openxmlformats.org/drawingml/2006/table">
            <a:tbl>
              <a:tblPr firstRow="1" bandRow="1">
                <a:tableStyleId>{5C22544A-7EE6-4342-B048-85BDC9FD1C3A}</a:tableStyleId>
              </a:tblPr>
              <a:tblGrid>
                <a:gridCol w="8181340">
                  <a:extLst>
                    <a:ext uri="{9D8B030D-6E8A-4147-A177-3AD203B41FA5}">
                      <a16:colId xmlns:a16="http://schemas.microsoft.com/office/drawing/2014/main" val="20000"/>
                    </a:ext>
                  </a:extLst>
                </a:gridCol>
              </a:tblGrid>
              <a:tr h="396240">
                <a:tc>
                  <a:txBody>
                    <a:bodyPr/>
                    <a:lstStyle/>
                    <a:p>
                      <a:pPr algn="just">
                        <a:buNone/>
                      </a:pPr>
                      <a:r>
                        <a:rPr lang="en-US" sz="2000" dirty="0">
                          <a:ln/>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b. Kondisi Dingin</a:t>
                      </a:r>
                    </a:p>
                  </a:txBody>
                  <a:tcPr>
                    <a:solidFill>
                      <a:srgbClr val="CBE3BC"/>
                    </a:solidFill>
                  </a:tcPr>
                </a:tc>
                <a:extLst>
                  <a:ext uri="{0D108BD9-81ED-4DB2-BD59-A6C34878D82A}">
                    <a16:rowId xmlns:a16="http://schemas.microsoft.com/office/drawing/2014/main" val="10000"/>
                  </a:ext>
                </a:extLst>
              </a:tr>
            </a:tbl>
          </a:graphicData>
        </a:graphic>
      </p:graphicFrame>
      <p:sp>
        <p:nvSpPr>
          <p:cNvPr id="5" name="Text Box 4"/>
          <p:cNvSpPr txBox="1"/>
          <p:nvPr/>
        </p:nvSpPr>
        <p:spPr>
          <a:xfrm>
            <a:off x="603250" y="1107440"/>
            <a:ext cx="7963535" cy="1889760"/>
          </a:xfrm>
          <a:prstGeom prst="rect">
            <a:avLst/>
          </a:prstGeom>
          <a:noFill/>
        </p:spPr>
        <p:txBody>
          <a:bodyPr wrap="square" rtlCol="0" anchor="t">
            <a:spAutoFit/>
          </a:bodyPr>
          <a:lstStyle/>
          <a:p>
            <a:pPr marR="0" defTabSz="914400">
              <a:lnSpc>
                <a:spcPct val="130000"/>
              </a:lnSpc>
              <a:buClrTx/>
              <a:buSzTx/>
              <a:buFontTx/>
              <a:buNone/>
              <a:defRPr/>
            </a:pPr>
            <a:r>
              <a:rPr lang="en-US" noProof="0" dirty="0" err="1">
                <a:cs typeface="+mn-lt"/>
                <a:sym typeface="+mn-ea"/>
              </a:rPr>
              <a:t>Pada</a:t>
            </a:r>
            <a:r>
              <a:rPr lang="en-US" noProof="0" dirty="0">
                <a:cs typeface="+mn-lt"/>
                <a:sym typeface="+mn-ea"/>
              </a:rPr>
              <a:t> </a:t>
            </a:r>
            <a:r>
              <a:rPr lang="en-US" noProof="0" dirty="0" err="1">
                <a:cs typeface="+mn-lt"/>
                <a:sym typeface="+mn-ea"/>
              </a:rPr>
              <a:t>kondisi</a:t>
            </a:r>
            <a:r>
              <a:rPr lang="en-US" noProof="0" dirty="0">
                <a:cs typeface="+mn-lt"/>
                <a:sym typeface="+mn-ea"/>
              </a:rPr>
              <a:t> </a:t>
            </a:r>
            <a:r>
              <a:rPr lang="en-US" noProof="0" dirty="0" err="1">
                <a:cs typeface="+mn-lt"/>
                <a:sym typeface="+mn-ea"/>
              </a:rPr>
              <a:t>dingin</a:t>
            </a:r>
            <a:r>
              <a:rPr lang="en-US" noProof="0" dirty="0">
                <a:cs typeface="+mn-lt"/>
                <a:sym typeface="+mn-ea"/>
              </a:rPr>
              <a:t>, </a:t>
            </a:r>
            <a:r>
              <a:rPr lang="en-US" noProof="0" dirty="0" err="1">
                <a:cs typeface="+mn-lt"/>
                <a:sym typeface="+mn-ea"/>
              </a:rPr>
              <a:t>terjadi</a:t>
            </a:r>
            <a:r>
              <a:rPr lang="en-US" noProof="0" dirty="0">
                <a:cs typeface="+mn-lt"/>
                <a:sym typeface="+mn-ea"/>
              </a:rPr>
              <a:t> </a:t>
            </a:r>
            <a:r>
              <a:rPr lang="en-US" noProof="0" dirty="0" err="1">
                <a:cs typeface="+mn-lt"/>
                <a:sym typeface="+mn-ea"/>
              </a:rPr>
              <a:t>hal</a:t>
            </a:r>
            <a:r>
              <a:rPr lang="en-US" noProof="0" dirty="0">
                <a:cs typeface="+mn-lt"/>
                <a:sym typeface="+mn-ea"/>
              </a:rPr>
              <a:t> </a:t>
            </a:r>
            <a:r>
              <a:rPr lang="en-US" noProof="0" dirty="0" err="1">
                <a:cs typeface="+mn-lt"/>
                <a:sym typeface="+mn-ea"/>
              </a:rPr>
              <a:t>sebagai</a:t>
            </a:r>
            <a:r>
              <a:rPr lang="en-US" noProof="0" dirty="0">
                <a:cs typeface="+mn-lt"/>
                <a:sym typeface="+mn-ea"/>
              </a:rPr>
              <a:t> </a:t>
            </a:r>
            <a:r>
              <a:rPr lang="en-US" noProof="0" dirty="0" err="1" smtClean="0">
                <a:cs typeface="+mn-lt"/>
                <a:sym typeface="+mn-ea"/>
              </a:rPr>
              <a:t>berikut</a:t>
            </a:r>
            <a:r>
              <a:rPr lang="en-US" noProof="0" dirty="0" smtClean="0">
                <a:cs typeface="+mn-lt"/>
                <a:sym typeface="+mn-ea"/>
              </a:rPr>
              <a:t>.</a:t>
            </a:r>
            <a:endParaRPr kumimoji="0" lang="id-ID" i="0" kern="1200" cap="none" spc="0" normalizeH="0" baseline="0" noProof="0" dirty="0">
              <a:ea typeface="+mn-ea"/>
              <a:cs typeface="+mn-lt"/>
              <a:sym typeface="+mn-ea"/>
            </a:endParaRPr>
          </a:p>
          <a:p>
            <a:pPr marL="266700" marR="0" indent="-266700" defTabSz="914400">
              <a:lnSpc>
                <a:spcPct val="130000"/>
              </a:lnSpc>
              <a:buClrTx/>
              <a:buSzTx/>
              <a:buFont typeface="+mj-lt"/>
              <a:buAutoNum type="arabicPeriod"/>
              <a:defRPr/>
            </a:pPr>
            <a:r>
              <a:rPr lang="en-US" noProof="0" dirty="0" err="1">
                <a:cs typeface="+mn-lt"/>
                <a:sym typeface="+mn-ea"/>
              </a:rPr>
              <a:t>Keringat</a:t>
            </a:r>
            <a:r>
              <a:rPr lang="en-US" noProof="0" dirty="0">
                <a:cs typeface="+mn-lt"/>
                <a:sym typeface="+mn-ea"/>
              </a:rPr>
              <a:t> </a:t>
            </a:r>
            <a:r>
              <a:rPr lang="en-US" noProof="0" dirty="0" err="1">
                <a:cs typeface="+mn-lt"/>
                <a:sym typeface="+mn-ea"/>
              </a:rPr>
              <a:t>tidak</a:t>
            </a:r>
            <a:r>
              <a:rPr lang="en-US" noProof="0" dirty="0">
                <a:cs typeface="+mn-lt"/>
                <a:sym typeface="+mn-ea"/>
              </a:rPr>
              <a:t> </a:t>
            </a:r>
            <a:r>
              <a:rPr lang="en-US" noProof="0" dirty="0" err="1">
                <a:cs typeface="+mn-lt"/>
                <a:sym typeface="+mn-ea"/>
              </a:rPr>
              <a:t>dihasilkan</a:t>
            </a:r>
            <a:r>
              <a:rPr lang="en-US" noProof="0" dirty="0">
                <a:cs typeface="+mn-lt"/>
                <a:sym typeface="+mn-ea"/>
              </a:rPr>
              <a:t>. </a:t>
            </a:r>
            <a:endParaRPr kumimoji="0" lang="id-ID" i="0" kern="1200" cap="none" spc="0" normalizeH="0" baseline="0" noProof="0" dirty="0">
              <a:ea typeface="+mn-ea"/>
              <a:cs typeface="+mn-lt"/>
              <a:sym typeface="+mn-ea"/>
            </a:endParaRPr>
          </a:p>
          <a:p>
            <a:pPr marL="266700" marR="0" indent="-266700" defTabSz="914400">
              <a:lnSpc>
                <a:spcPct val="130000"/>
              </a:lnSpc>
              <a:buClrTx/>
              <a:buSzTx/>
              <a:buFont typeface="+mj-lt"/>
              <a:buAutoNum type="arabicPeriod"/>
              <a:defRPr/>
            </a:pPr>
            <a:r>
              <a:rPr lang="en-US" noProof="0" dirty="0" err="1">
                <a:cs typeface="+mn-lt"/>
                <a:sym typeface="+mn-ea"/>
              </a:rPr>
              <a:t>Otot</a:t>
            </a:r>
            <a:r>
              <a:rPr lang="en-US" noProof="0" dirty="0">
                <a:cs typeface="+mn-lt"/>
                <a:sym typeface="+mn-ea"/>
              </a:rPr>
              <a:t> </a:t>
            </a:r>
            <a:r>
              <a:rPr lang="en-US" noProof="0" dirty="0" err="1">
                <a:cs typeface="+mn-lt"/>
                <a:sym typeface="+mn-ea"/>
              </a:rPr>
              <a:t>di</a:t>
            </a:r>
            <a:r>
              <a:rPr lang="en-US" noProof="0" dirty="0">
                <a:cs typeface="+mn-lt"/>
                <a:sym typeface="+mn-ea"/>
              </a:rPr>
              <a:t> </a:t>
            </a:r>
            <a:r>
              <a:rPr lang="en-US" noProof="0" dirty="0" err="1">
                <a:cs typeface="+mn-lt"/>
                <a:sym typeface="+mn-ea"/>
              </a:rPr>
              <a:t>bawah</a:t>
            </a:r>
            <a:r>
              <a:rPr lang="en-US" noProof="0" dirty="0">
                <a:cs typeface="+mn-lt"/>
                <a:sym typeface="+mn-ea"/>
              </a:rPr>
              <a:t> </a:t>
            </a:r>
            <a:r>
              <a:rPr lang="en-US" noProof="0" dirty="0" err="1">
                <a:cs typeface="+mn-lt"/>
                <a:sym typeface="+mn-ea"/>
              </a:rPr>
              <a:t>kulit</a:t>
            </a:r>
            <a:r>
              <a:rPr lang="en-US" noProof="0" dirty="0">
                <a:cs typeface="+mn-lt"/>
                <a:sym typeface="+mn-ea"/>
              </a:rPr>
              <a:t> </a:t>
            </a:r>
            <a:r>
              <a:rPr lang="en-US" noProof="0" dirty="0" err="1">
                <a:cs typeface="+mn-lt"/>
                <a:sym typeface="+mn-ea"/>
              </a:rPr>
              <a:t>berkontraksi</a:t>
            </a:r>
            <a:r>
              <a:rPr lang="en-US" noProof="0" dirty="0">
                <a:cs typeface="+mn-lt"/>
                <a:sym typeface="+mn-ea"/>
              </a:rPr>
              <a:t> </a:t>
            </a:r>
            <a:r>
              <a:rPr lang="en-US" noProof="0" dirty="0" err="1">
                <a:cs typeface="+mn-lt"/>
                <a:sym typeface="+mn-ea"/>
              </a:rPr>
              <a:t>sehingga</a:t>
            </a:r>
            <a:r>
              <a:rPr lang="en-US" noProof="0" dirty="0">
                <a:cs typeface="+mn-lt"/>
                <a:sym typeface="+mn-ea"/>
              </a:rPr>
              <a:t> </a:t>
            </a:r>
            <a:r>
              <a:rPr lang="en-US" noProof="0" dirty="0" err="1">
                <a:cs typeface="+mn-lt"/>
                <a:sym typeface="+mn-ea"/>
              </a:rPr>
              <a:t>folikel</a:t>
            </a:r>
            <a:r>
              <a:rPr lang="en-US" noProof="0" dirty="0">
                <a:cs typeface="+mn-lt"/>
                <a:sym typeface="+mn-ea"/>
              </a:rPr>
              <a:t> </a:t>
            </a:r>
            <a:r>
              <a:rPr lang="en-US" noProof="0" dirty="0" err="1">
                <a:cs typeface="+mn-lt"/>
                <a:sym typeface="+mn-ea"/>
              </a:rPr>
              <a:t>rambut</a:t>
            </a:r>
            <a:r>
              <a:rPr lang="en-US" noProof="0" dirty="0">
                <a:cs typeface="+mn-lt"/>
                <a:sym typeface="+mn-ea"/>
              </a:rPr>
              <a:t> </a:t>
            </a:r>
            <a:r>
              <a:rPr lang="en-US" noProof="0" dirty="0" err="1">
                <a:cs typeface="+mn-lt"/>
                <a:sym typeface="+mn-ea"/>
              </a:rPr>
              <a:t>tegak</a:t>
            </a:r>
            <a:r>
              <a:rPr lang="en-US" noProof="0" dirty="0">
                <a:cs typeface="+mn-lt"/>
                <a:sym typeface="+mn-ea"/>
              </a:rPr>
              <a:t>. </a:t>
            </a:r>
            <a:endParaRPr kumimoji="0" lang="en-US" i="0" kern="1200" cap="none" spc="0" normalizeH="0" baseline="0" noProof="0" dirty="0">
              <a:ea typeface="+mn-ea"/>
              <a:cs typeface="+mn-lt"/>
              <a:sym typeface="+mn-ea"/>
            </a:endParaRPr>
          </a:p>
          <a:p>
            <a:pPr marL="266700" marR="0" indent="-266700" defTabSz="914400">
              <a:lnSpc>
                <a:spcPct val="130000"/>
              </a:lnSpc>
              <a:buClrTx/>
              <a:buSzTx/>
              <a:buFont typeface="+mj-lt"/>
              <a:buAutoNum type="arabicPeriod"/>
              <a:defRPr/>
            </a:pPr>
            <a:r>
              <a:rPr lang="en-US" noProof="0" dirty="0" err="1">
                <a:cs typeface="+mn-lt"/>
                <a:sym typeface="+mn-ea"/>
              </a:rPr>
              <a:t>Arteri</a:t>
            </a:r>
            <a:r>
              <a:rPr lang="en-US" noProof="0" dirty="0">
                <a:cs typeface="+mn-lt"/>
                <a:sym typeface="+mn-ea"/>
              </a:rPr>
              <a:t> yang </a:t>
            </a:r>
            <a:r>
              <a:rPr lang="en-US" noProof="0" dirty="0" err="1">
                <a:cs typeface="+mn-lt"/>
                <a:sym typeface="+mn-ea"/>
              </a:rPr>
              <a:t>membawa</a:t>
            </a:r>
            <a:r>
              <a:rPr lang="en-US" noProof="0" dirty="0">
                <a:cs typeface="+mn-lt"/>
                <a:sym typeface="+mn-ea"/>
              </a:rPr>
              <a:t> </a:t>
            </a:r>
            <a:r>
              <a:rPr lang="en-US" noProof="0" dirty="0" err="1">
                <a:cs typeface="+mn-lt"/>
                <a:sym typeface="+mn-ea"/>
              </a:rPr>
              <a:t>darah</a:t>
            </a:r>
            <a:r>
              <a:rPr lang="en-US" noProof="0" dirty="0">
                <a:cs typeface="+mn-lt"/>
                <a:sym typeface="+mn-ea"/>
              </a:rPr>
              <a:t> </a:t>
            </a:r>
            <a:r>
              <a:rPr lang="en-US" noProof="0" dirty="0" err="1">
                <a:cs typeface="+mn-lt"/>
                <a:sym typeface="+mn-ea"/>
              </a:rPr>
              <a:t>ke</a:t>
            </a:r>
            <a:r>
              <a:rPr lang="en-US" noProof="0" dirty="0">
                <a:cs typeface="+mn-lt"/>
                <a:sym typeface="+mn-ea"/>
              </a:rPr>
              <a:t> </a:t>
            </a:r>
            <a:r>
              <a:rPr lang="en-US" noProof="0" dirty="0" err="1">
                <a:cs typeface="+mn-lt"/>
                <a:sym typeface="+mn-ea"/>
              </a:rPr>
              <a:t>bawah</a:t>
            </a:r>
            <a:r>
              <a:rPr lang="en-US" noProof="0" dirty="0">
                <a:cs typeface="+mn-lt"/>
                <a:sym typeface="+mn-ea"/>
              </a:rPr>
              <a:t> </a:t>
            </a:r>
            <a:r>
              <a:rPr lang="en-US" noProof="0" dirty="0" err="1">
                <a:cs typeface="+mn-lt"/>
                <a:sym typeface="+mn-ea"/>
              </a:rPr>
              <a:t>permukaan</a:t>
            </a:r>
            <a:r>
              <a:rPr lang="en-US" noProof="0" dirty="0">
                <a:cs typeface="+mn-lt"/>
                <a:sym typeface="+mn-ea"/>
              </a:rPr>
              <a:t> </a:t>
            </a:r>
            <a:r>
              <a:rPr lang="en-US" noProof="0" dirty="0" err="1">
                <a:cs typeface="+mn-lt"/>
                <a:sym typeface="+mn-ea"/>
              </a:rPr>
              <a:t>kulit</a:t>
            </a:r>
            <a:r>
              <a:rPr lang="en-US" noProof="0" dirty="0">
                <a:cs typeface="+mn-lt"/>
                <a:sym typeface="+mn-ea"/>
              </a:rPr>
              <a:t> </a:t>
            </a:r>
            <a:r>
              <a:rPr lang="en-US" noProof="0" dirty="0" err="1" smtClean="0">
                <a:cs typeface="+mn-lt"/>
                <a:sym typeface="+mn-ea"/>
              </a:rPr>
              <a:t>berkontraksi</a:t>
            </a:r>
            <a:r>
              <a:rPr lang="en-US" noProof="0" dirty="0" smtClean="0">
                <a:cs typeface="+mn-lt"/>
                <a:sym typeface="+mn-ea"/>
              </a:rPr>
              <a:t>.</a:t>
            </a:r>
            <a:endParaRPr kumimoji="0" lang="en-US" i="0" kern="1200" cap="none" spc="0" normalizeH="0" baseline="0" noProof="0" dirty="0">
              <a:ea typeface="+mn-ea"/>
              <a:cs typeface="+mn-lt"/>
              <a:sym typeface="+mn-ea"/>
            </a:endParaRPr>
          </a:p>
          <a:p>
            <a:pPr marL="266700" marR="0" indent="-266700" defTabSz="914400">
              <a:lnSpc>
                <a:spcPct val="130000"/>
              </a:lnSpc>
              <a:buClrTx/>
              <a:buSzTx/>
              <a:buFont typeface="+mj-lt"/>
              <a:buAutoNum type="arabicPeriod"/>
              <a:defRPr/>
            </a:pPr>
            <a:r>
              <a:rPr lang="en-US" noProof="0" dirty="0" err="1">
                <a:cs typeface="+mn-lt"/>
                <a:sym typeface="+mn-ea"/>
              </a:rPr>
              <a:t>Otot</a:t>
            </a:r>
            <a:r>
              <a:rPr lang="en-US" noProof="0" dirty="0">
                <a:cs typeface="+mn-lt"/>
                <a:sym typeface="+mn-ea"/>
              </a:rPr>
              <a:t> </a:t>
            </a:r>
            <a:r>
              <a:rPr lang="en-US" noProof="0" dirty="0" err="1">
                <a:cs typeface="+mn-lt"/>
                <a:sym typeface="+mn-ea"/>
              </a:rPr>
              <a:t>menerima</a:t>
            </a:r>
            <a:r>
              <a:rPr lang="en-US" noProof="0" dirty="0">
                <a:cs typeface="+mn-lt"/>
                <a:sym typeface="+mn-ea"/>
              </a:rPr>
              <a:t> </a:t>
            </a:r>
            <a:r>
              <a:rPr lang="en-US" noProof="0" dirty="0" err="1">
                <a:cs typeface="+mn-lt"/>
                <a:sym typeface="+mn-ea"/>
              </a:rPr>
              <a:t>pesan</a:t>
            </a:r>
            <a:r>
              <a:rPr lang="en-US" noProof="0" dirty="0">
                <a:cs typeface="+mn-lt"/>
                <a:sym typeface="+mn-ea"/>
              </a:rPr>
              <a:t> </a:t>
            </a:r>
            <a:r>
              <a:rPr lang="en-US" noProof="0" dirty="0" err="1">
                <a:cs typeface="+mn-lt"/>
                <a:sym typeface="+mn-ea"/>
              </a:rPr>
              <a:t>dari</a:t>
            </a:r>
            <a:r>
              <a:rPr lang="en-US" noProof="0" dirty="0">
                <a:cs typeface="+mn-lt"/>
                <a:sym typeface="+mn-ea"/>
              </a:rPr>
              <a:t> </a:t>
            </a:r>
            <a:r>
              <a:rPr lang="en-US" noProof="0" dirty="0" err="1">
                <a:cs typeface="+mn-lt"/>
                <a:sym typeface="+mn-ea"/>
              </a:rPr>
              <a:t>hipotalamus</a:t>
            </a:r>
            <a:r>
              <a:rPr lang="en-US" noProof="0" dirty="0">
                <a:cs typeface="+mn-lt"/>
                <a:sym typeface="+mn-ea"/>
              </a:rPr>
              <a:t> untuk </a:t>
            </a:r>
            <a:r>
              <a:rPr lang="en-US" noProof="0" dirty="0" err="1" smtClean="0">
                <a:cs typeface="+mn-lt"/>
                <a:sym typeface="+mn-ea"/>
              </a:rPr>
              <a:t>menggigil</a:t>
            </a:r>
            <a:r>
              <a:rPr lang="en-US" noProof="0" dirty="0" smtClean="0">
                <a:cs typeface="+mn-lt"/>
                <a:sym typeface="+mn-ea"/>
              </a:rPr>
              <a:t>.</a:t>
            </a:r>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04494" y="1282700"/>
            <a:ext cx="8358505" cy="679450"/>
          </a:xfrm>
          <a:prstGeom prst="rect">
            <a:avLst/>
          </a:prstGeom>
          <a:solidFill>
            <a:srgbClr val="FFF4D1"/>
          </a:solidFill>
          <a:ln>
            <a:noFill/>
          </a:ln>
        </p:spPr>
        <p:style>
          <a:lnRef idx="2">
            <a:schemeClr val="accent3"/>
          </a:lnRef>
          <a:fillRef idx="1">
            <a:schemeClr val="lt1"/>
          </a:fillRef>
          <a:effectRef idx="0">
            <a:schemeClr val="accent3"/>
          </a:effectRef>
          <a:fontRef idx="minor">
            <a:schemeClr val="dk1"/>
          </a:fontRef>
        </p:style>
        <p:txBody>
          <a:bodyPr rtlCol="0" anchor="ctr"/>
          <a:lstStyle/>
          <a:p>
            <a:pPr marL="0" lvl="0" indent="0" algn="just">
              <a:spcBef>
                <a:spcPct val="0"/>
              </a:spcBef>
              <a:buNone/>
            </a:pPr>
            <a:r>
              <a:rPr lang="en-US" altLang="en-US" sz="2000" dirty="0" err="1" smtClean="0">
                <a:solidFill>
                  <a:schemeClr val="tx1"/>
                </a:solidFill>
                <a:cs typeface="+mn-lt"/>
                <a:sym typeface="+mn-ea"/>
              </a:rPr>
              <a:t>Kemampuan</a:t>
            </a:r>
            <a:r>
              <a:rPr lang="en-US" altLang="en-US" sz="2000" dirty="0" smtClean="0">
                <a:solidFill>
                  <a:schemeClr val="tx1"/>
                </a:solidFill>
                <a:cs typeface="+mn-lt"/>
                <a:sym typeface="+mn-ea"/>
              </a:rPr>
              <a:t> </a:t>
            </a:r>
            <a:r>
              <a:rPr lang="en-US" altLang="en-US" sz="2000" dirty="0">
                <a:solidFill>
                  <a:schemeClr val="tx1"/>
                </a:solidFill>
                <a:cs typeface="+mn-lt"/>
                <a:sym typeface="+mn-ea"/>
              </a:rPr>
              <a:t>untuk menjaga suhu tubuh dalam batas tertentu, bahkan jika suhu lingkungan sangat berubah, disebut </a:t>
            </a:r>
            <a:r>
              <a:rPr lang="en-US" altLang="en-US" sz="2000" b="1" dirty="0">
                <a:solidFill>
                  <a:schemeClr val="tx1"/>
                </a:solidFill>
                <a:cs typeface="+mn-lt"/>
                <a:sym typeface="+mn-ea"/>
              </a:rPr>
              <a:t>termoregulasi</a:t>
            </a:r>
            <a:r>
              <a:rPr lang="en-US" altLang="en-US" sz="2000" dirty="0">
                <a:solidFill>
                  <a:schemeClr val="tx1"/>
                </a:solidFill>
                <a:cs typeface="+mn-lt"/>
                <a:sym typeface="+mn-ea"/>
              </a:rPr>
              <a:t>.</a:t>
            </a:r>
          </a:p>
        </p:txBody>
      </p:sp>
      <p:sp>
        <p:nvSpPr>
          <p:cNvPr id="10" name="Rectangle 9"/>
          <p:cNvSpPr/>
          <p:nvPr/>
        </p:nvSpPr>
        <p:spPr>
          <a:xfrm>
            <a:off x="374708" y="1622425"/>
            <a:ext cx="8053705" cy="16789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just">
              <a:spcBef>
                <a:spcPct val="0"/>
              </a:spcBef>
              <a:buNone/>
            </a:pPr>
            <a:r>
              <a:rPr lang="en-US" altLang="en-US" sz="2000" dirty="0" err="1" smtClean="0">
                <a:solidFill>
                  <a:schemeClr val="tx1"/>
                </a:solidFill>
                <a:cs typeface="+mn-lt"/>
                <a:sym typeface="+mn-ea"/>
              </a:rPr>
              <a:t>Berdasarkan</a:t>
            </a:r>
            <a:r>
              <a:rPr lang="en-US" altLang="en-US" sz="2000" dirty="0" smtClean="0">
                <a:solidFill>
                  <a:schemeClr val="tx1"/>
                </a:solidFill>
                <a:cs typeface="+mn-lt"/>
                <a:sym typeface="+mn-ea"/>
              </a:rPr>
              <a:t> </a:t>
            </a:r>
            <a:r>
              <a:rPr lang="en-US" altLang="en-US" sz="2000" dirty="0">
                <a:solidFill>
                  <a:schemeClr val="tx1"/>
                </a:solidFill>
                <a:cs typeface="+mn-lt"/>
                <a:sym typeface="+mn-ea"/>
              </a:rPr>
              <a:t>mekanisme pengaturan suhu tubuhnya, hewan dapat dibedakan menjadi </a:t>
            </a:r>
            <a:r>
              <a:rPr lang="en-US" altLang="en-US" sz="2000" dirty="0" err="1">
                <a:solidFill>
                  <a:schemeClr val="tx1"/>
                </a:solidFill>
                <a:cs typeface="+mn-lt"/>
                <a:sym typeface="+mn-ea"/>
              </a:rPr>
              <a:t>hewan</a:t>
            </a:r>
            <a:r>
              <a:rPr lang="en-US" altLang="en-US" sz="2000" dirty="0">
                <a:solidFill>
                  <a:schemeClr val="tx1"/>
                </a:solidFill>
                <a:cs typeface="+mn-lt"/>
                <a:sym typeface="+mn-ea"/>
              </a:rPr>
              <a:t> </a:t>
            </a:r>
            <a:r>
              <a:rPr lang="en-US" altLang="en-US" sz="2000" b="1" dirty="0" err="1">
                <a:solidFill>
                  <a:schemeClr val="tx1"/>
                </a:solidFill>
                <a:cs typeface="+mn-lt"/>
                <a:sym typeface="+mn-ea"/>
              </a:rPr>
              <a:t>e</a:t>
            </a:r>
            <a:r>
              <a:rPr lang="en-US" altLang="en-US" sz="2000" b="1" dirty="0" err="1" smtClean="0">
                <a:solidFill>
                  <a:schemeClr val="tx1"/>
                </a:solidFill>
                <a:cs typeface="+mn-lt"/>
                <a:sym typeface="+mn-ea"/>
              </a:rPr>
              <a:t>ktoterm</a:t>
            </a:r>
            <a:r>
              <a:rPr lang="en-US" altLang="en-US" sz="2000" b="1" dirty="0" smtClean="0">
                <a:solidFill>
                  <a:schemeClr val="tx1"/>
                </a:solidFill>
                <a:cs typeface="+mn-lt"/>
                <a:sym typeface="+mn-ea"/>
              </a:rPr>
              <a:t> </a:t>
            </a:r>
            <a:r>
              <a:rPr lang="en-US" altLang="en-US" sz="2000" dirty="0">
                <a:solidFill>
                  <a:schemeClr val="tx1"/>
                </a:solidFill>
                <a:cs typeface="+mn-lt"/>
                <a:sym typeface="+mn-ea"/>
              </a:rPr>
              <a:t>dan </a:t>
            </a:r>
            <a:r>
              <a:rPr lang="en-US" altLang="en-US" sz="2000" dirty="0" err="1">
                <a:solidFill>
                  <a:schemeClr val="tx1"/>
                </a:solidFill>
                <a:cs typeface="+mn-lt"/>
                <a:sym typeface="+mn-ea"/>
              </a:rPr>
              <a:t>hewan</a:t>
            </a:r>
            <a:r>
              <a:rPr lang="en-US" altLang="en-US" sz="2000" dirty="0">
                <a:solidFill>
                  <a:schemeClr val="tx1"/>
                </a:solidFill>
                <a:cs typeface="+mn-lt"/>
                <a:sym typeface="+mn-ea"/>
              </a:rPr>
              <a:t> </a:t>
            </a:r>
            <a:r>
              <a:rPr lang="en-US" altLang="en-US" sz="2000" b="1" dirty="0">
                <a:solidFill>
                  <a:schemeClr val="tx1"/>
                </a:solidFill>
                <a:cs typeface="+mn-lt"/>
                <a:sym typeface="+mn-ea"/>
              </a:rPr>
              <a:t>e</a:t>
            </a:r>
            <a:r>
              <a:rPr lang="en-US" altLang="en-US" sz="2000" b="1" dirty="0" smtClean="0">
                <a:solidFill>
                  <a:schemeClr val="tx1"/>
                </a:solidFill>
                <a:cs typeface="+mn-lt"/>
                <a:sym typeface="+mn-ea"/>
              </a:rPr>
              <a:t>ndoderm</a:t>
            </a:r>
            <a:r>
              <a:rPr lang="en-US" altLang="en-US" sz="2000" b="1" dirty="0">
                <a:solidFill>
                  <a:schemeClr val="tx1"/>
                </a:solidFill>
                <a:cs typeface="+mn-lt"/>
                <a:sym typeface="+mn-ea"/>
              </a:rPr>
              <a:t>.</a:t>
            </a:r>
          </a:p>
        </p:txBody>
      </p:sp>
      <p:grpSp>
        <p:nvGrpSpPr>
          <p:cNvPr id="16" name="Group 6"/>
          <p:cNvGrpSpPr/>
          <p:nvPr/>
        </p:nvGrpSpPr>
        <p:grpSpPr>
          <a:xfrm>
            <a:off x="-76835" y="338455"/>
            <a:ext cx="9967595" cy="668020"/>
            <a:chOff x="-76200" y="308937"/>
            <a:chExt cx="6570437" cy="685800"/>
          </a:xfrm>
        </p:grpSpPr>
        <p:sp>
          <p:nvSpPr>
            <p:cNvPr id="17" name="Pentagon 16"/>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Rectangle 3"/>
            <p:cNvSpPr/>
            <p:nvPr/>
          </p:nvSpPr>
          <p:spPr>
            <a:xfrm>
              <a:off x="36629" y="383906"/>
              <a:ext cx="6457608"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2. Suhu Tubuh Hewan</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19" name="Chevron 18"/>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0" name="Chevron 19"/>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wipe(down)">
                                      <p:cBhvr>
                                        <p:cTn id="15"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p:nvPr>
            <p:custDataLst>
              <p:tags r:id="rId1"/>
            </p:custDataLst>
            <p:extLst>
              <p:ext uri="{D42A27DB-BD31-4B8C-83A1-F6EECF244321}">
                <p14:modId xmlns:p14="http://schemas.microsoft.com/office/powerpoint/2010/main" val="3473037030"/>
              </p:ext>
            </p:extLst>
          </p:nvPr>
        </p:nvGraphicFramePr>
        <p:xfrm>
          <a:off x="603250" y="377190"/>
          <a:ext cx="8181340" cy="1097280"/>
        </p:xfrm>
        <a:graphic>
          <a:graphicData uri="http://schemas.openxmlformats.org/drawingml/2006/table">
            <a:tbl>
              <a:tblPr firstRow="1" bandRow="1">
                <a:tableStyleId>{5C22544A-7EE6-4342-B048-85BDC9FD1C3A}</a:tableStyleId>
              </a:tblPr>
              <a:tblGrid>
                <a:gridCol w="8181340">
                  <a:extLst>
                    <a:ext uri="{9D8B030D-6E8A-4147-A177-3AD203B41FA5}">
                      <a16:colId xmlns:a16="http://schemas.microsoft.com/office/drawing/2014/main" val="20000"/>
                    </a:ext>
                  </a:extLst>
                </a:gridCol>
              </a:tblGrid>
              <a:tr h="396240">
                <a:tc>
                  <a:txBody>
                    <a:bodyPr/>
                    <a:lstStyle/>
                    <a:p>
                      <a:pPr algn="just">
                        <a:buNone/>
                      </a:pPr>
                      <a:r>
                        <a:rPr lang="en-US" sz="2000" dirty="0">
                          <a:ln/>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a. Hewan Ektoterm</a:t>
                      </a:r>
                    </a:p>
                  </a:txBody>
                  <a:tcPr anchor="ctr">
                    <a:solidFill>
                      <a:srgbClr val="CBE3BC"/>
                    </a:solidFill>
                  </a:tcPr>
                </a:tc>
                <a:extLst>
                  <a:ext uri="{0D108BD9-81ED-4DB2-BD59-A6C34878D82A}">
                    <a16:rowId xmlns:a16="http://schemas.microsoft.com/office/drawing/2014/main" val="10000"/>
                  </a:ext>
                </a:extLst>
              </a:tr>
              <a:tr h="701040">
                <a:tc>
                  <a:txBody>
                    <a:bodyPr/>
                    <a:lstStyle/>
                    <a:p>
                      <a:pPr marL="0" lvl="0" indent="0" algn="just">
                        <a:spcBef>
                          <a:spcPct val="0"/>
                        </a:spcBef>
                        <a:buNone/>
                      </a:pPr>
                      <a:r>
                        <a:rPr lang="en-US" altLang="en-US" sz="2000" dirty="0" err="1" smtClean="0">
                          <a:cs typeface="+mn-lt"/>
                          <a:sym typeface="+mn-ea"/>
                        </a:rPr>
                        <a:t>Hewan</a:t>
                      </a:r>
                      <a:r>
                        <a:rPr lang="en-US" altLang="en-US" sz="2000" dirty="0" smtClean="0">
                          <a:cs typeface="+mn-lt"/>
                          <a:sym typeface="+mn-ea"/>
                        </a:rPr>
                        <a:t> </a:t>
                      </a:r>
                      <a:r>
                        <a:rPr lang="en-US" altLang="en-US" sz="2000" dirty="0">
                          <a:cs typeface="+mn-lt"/>
                          <a:sym typeface="+mn-ea"/>
                        </a:rPr>
                        <a:t>ektoterm menggunakan sumber panas eksternal untuk mengatur suhu tubuhnya; sering disebut</a:t>
                      </a:r>
                      <a:r>
                        <a:rPr lang="en-US" altLang="en-US" sz="2000" b="1" dirty="0">
                          <a:cs typeface="+mn-lt"/>
                          <a:sym typeface="+mn-ea"/>
                        </a:rPr>
                        <a:t> hewan berdarah dingin.</a:t>
                      </a:r>
                      <a:endParaRPr lang="en-US" sz="2000" b="1" dirty="0">
                        <a:ln w="0"/>
                        <a:solidFill>
                          <a:schemeClr val="bg1"/>
                        </a:solidFill>
                        <a:effectLst>
                          <a:outerShdw blurRad="38100" dist="19050" dir="2700000" algn="tl" rotWithShape="0">
                            <a:schemeClr val="dk1">
                              <a:alpha val="40000"/>
                            </a:schemeClr>
                          </a:outerShdw>
                        </a:effectLst>
                        <a:cs typeface="+mn-lt"/>
                        <a:sym typeface="+mn-ea"/>
                      </a:endParaRPr>
                    </a:p>
                  </a:txBody>
                  <a:tcPr anchor="ctr">
                    <a:solidFill>
                      <a:srgbClr val="E5F2DD"/>
                    </a:solidFill>
                  </a:tcPr>
                </a:tc>
                <a:extLst>
                  <a:ext uri="{0D108BD9-81ED-4DB2-BD59-A6C34878D82A}">
                    <a16:rowId xmlns:a16="http://schemas.microsoft.com/office/drawing/2014/main" val="10001"/>
                  </a:ext>
                </a:extLst>
              </a:tr>
            </a:tbl>
          </a:graphicData>
        </a:graphic>
      </p:graphicFrame>
      <p:graphicFrame>
        <p:nvGraphicFramePr>
          <p:cNvPr id="7" name="Table 6"/>
          <p:cNvGraphicFramePr/>
          <p:nvPr>
            <p:custDataLst>
              <p:tags r:id="rId2"/>
            </p:custDataLst>
            <p:extLst>
              <p:ext uri="{D42A27DB-BD31-4B8C-83A1-F6EECF244321}">
                <p14:modId xmlns:p14="http://schemas.microsoft.com/office/powerpoint/2010/main" val="1906089110"/>
              </p:ext>
            </p:extLst>
          </p:nvPr>
        </p:nvGraphicFramePr>
        <p:xfrm>
          <a:off x="762000" y="2190750"/>
          <a:ext cx="7315200" cy="2399097"/>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20000"/>
                    </a:ext>
                  </a:extLst>
                </a:gridCol>
                <a:gridCol w="3657600">
                  <a:extLst>
                    <a:ext uri="{9D8B030D-6E8A-4147-A177-3AD203B41FA5}">
                      <a16:colId xmlns:a16="http://schemas.microsoft.com/office/drawing/2014/main" val="20001"/>
                    </a:ext>
                  </a:extLst>
                </a:gridCol>
              </a:tblGrid>
              <a:tr h="298383">
                <a:tc>
                  <a:txBody>
                    <a:bodyPr/>
                    <a:lstStyle/>
                    <a:p>
                      <a:pPr algn="ctr">
                        <a:buNone/>
                      </a:pPr>
                      <a:r>
                        <a:rPr lang="en-US" sz="1600">
                          <a:ln/>
                          <a:solidFill>
                            <a:schemeClr val="tx1"/>
                          </a:solidFill>
                          <a:effectLst>
                            <a:outerShdw blurRad="38100" dist="19050" dir="2700000" algn="tl" rotWithShape="0">
                              <a:schemeClr val="dk1">
                                <a:alpha val="40000"/>
                              </a:schemeClr>
                            </a:outerShdw>
                          </a:effectLst>
                        </a:rPr>
                        <a:t>Mendinginkan suhu tubuh</a:t>
                      </a:r>
                    </a:p>
                  </a:txBody>
                  <a:tcPr anchor="ctr">
                    <a:solidFill>
                      <a:srgbClr val="A7C9E9"/>
                    </a:solidFill>
                  </a:tcPr>
                </a:tc>
                <a:tc>
                  <a:txBody>
                    <a:bodyPr/>
                    <a:lstStyle/>
                    <a:p>
                      <a:pPr algn="ctr">
                        <a:buNone/>
                      </a:pPr>
                      <a:r>
                        <a:rPr lang="en-US" sz="1600">
                          <a:ln/>
                          <a:solidFill>
                            <a:schemeClr val="tx1"/>
                          </a:solidFill>
                          <a:effectLst>
                            <a:outerShdw blurRad="38100" dist="19050" dir="2700000" algn="tl" rotWithShape="0">
                              <a:schemeClr val="dk1">
                                <a:alpha val="40000"/>
                              </a:schemeClr>
                            </a:outerShdw>
                          </a:effectLst>
                        </a:rPr>
                        <a:t>Mendapatkan panas</a:t>
                      </a:r>
                    </a:p>
                  </a:txBody>
                  <a:tcPr anchor="ctr">
                    <a:solidFill>
                      <a:srgbClr val="A7C9E9"/>
                    </a:solidFill>
                  </a:tcPr>
                </a:tc>
                <a:extLst>
                  <a:ext uri="{0D108BD9-81ED-4DB2-BD59-A6C34878D82A}">
                    <a16:rowId xmlns:a16="http://schemas.microsoft.com/office/drawing/2014/main" val="10000"/>
                  </a:ext>
                </a:extLst>
              </a:tr>
              <a:tr h="2063817">
                <a:tc>
                  <a:txBody>
                    <a:bodyPr/>
                    <a:lstStyle/>
                    <a:p>
                      <a:pPr marL="457200" marR="0" indent="-457200" defTabSz="914400">
                        <a:buClrTx/>
                        <a:buSzTx/>
                        <a:buFont typeface="+mj-lt"/>
                        <a:buAutoNum type="arabicPeriod"/>
                        <a:defRPr/>
                      </a:pPr>
                      <a:r>
                        <a:rPr lang="en-US" sz="1400" noProof="0" dirty="0" err="1">
                          <a:cs typeface="+mn-lt"/>
                          <a:sym typeface="+mn-ea"/>
                        </a:rPr>
                        <a:t>Bersembunyi</a:t>
                      </a:r>
                      <a:r>
                        <a:rPr lang="en-US" sz="1400" noProof="0" dirty="0">
                          <a:cs typeface="+mn-lt"/>
                          <a:sym typeface="+mn-ea"/>
                        </a:rPr>
                        <a:t> </a:t>
                      </a:r>
                      <a:r>
                        <a:rPr lang="en-US" sz="1400" noProof="0" dirty="0" err="1">
                          <a:cs typeface="+mn-lt"/>
                          <a:sym typeface="+mn-ea"/>
                        </a:rPr>
                        <a:t>di</a:t>
                      </a:r>
                      <a:r>
                        <a:rPr lang="en-US" sz="1400" noProof="0" dirty="0">
                          <a:cs typeface="+mn-lt"/>
                          <a:sym typeface="+mn-ea"/>
                        </a:rPr>
                        <a:t> </a:t>
                      </a:r>
                      <a:r>
                        <a:rPr lang="en-US" sz="1400" noProof="0" dirty="0" err="1">
                          <a:cs typeface="+mn-lt"/>
                          <a:sym typeface="+mn-ea"/>
                        </a:rPr>
                        <a:t>liang</a:t>
                      </a:r>
                      <a:r>
                        <a:rPr lang="en-US" sz="1400" noProof="0" dirty="0">
                          <a:cs typeface="+mn-lt"/>
                          <a:sym typeface="+mn-ea"/>
                        </a:rPr>
                        <a:t> </a:t>
                      </a:r>
                      <a:r>
                        <a:rPr lang="en-US" sz="1400" noProof="0" dirty="0" err="1">
                          <a:cs typeface="+mn-lt"/>
                          <a:sym typeface="+mn-ea"/>
                        </a:rPr>
                        <a:t>dan</a:t>
                      </a:r>
                      <a:r>
                        <a:rPr lang="en-US" sz="1400" noProof="0" dirty="0">
                          <a:cs typeface="+mn-lt"/>
                          <a:sym typeface="+mn-ea"/>
                        </a:rPr>
                        <a:t> </a:t>
                      </a:r>
                      <a:r>
                        <a:rPr lang="en-US" sz="1400" noProof="0" dirty="0" err="1">
                          <a:cs typeface="+mn-lt"/>
                          <a:sym typeface="+mn-ea"/>
                        </a:rPr>
                        <a:t>membangun</a:t>
                      </a:r>
                      <a:r>
                        <a:rPr lang="en-US" sz="1400" noProof="0" dirty="0">
                          <a:cs typeface="+mn-lt"/>
                          <a:sym typeface="+mn-ea"/>
                        </a:rPr>
                        <a:t> </a:t>
                      </a:r>
                      <a:r>
                        <a:rPr lang="en-US" sz="1400" noProof="0" dirty="0" err="1">
                          <a:cs typeface="+mn-lt"/>
                          <a:sym typeface="+mn-ea"/>
                        </a:rPr>
                        <a:t>sarang</a:t>
                      </a:r>
                      <a:r>
                        <a:rPr lang="en-US" sz="1400" noProof="0" dirty="0">
                          <a:cs typeface="+mn-lt"/>
                          <a:sym typeface="+mn-ea"/>
                        </a:rPr>
                        <a:t> yang </a:t>
                      </a:r>
                      <a:r>
                        <a:rPr lang="en-US" sz="1400" noProof="0" dirty="0" err="1">
                          <a:cs typeface="+mn-lt"/>
                          <a:sym typeface="+mn-ea"/>
                        </a:rPr>
                        <a:t>memiliki</a:t>
                      </a:r>
                      <a:r>
                        <a:rPr lang="en-US" sz="1400" noProof="0" dirty="0">
                          <a:cs typeface="+mn-lt"/>
                          <a:sym typeface="+mn-ea"/>
                        </a:rPr>
                        <a:t> </a:t>
                      </a:r>
                      <a:r>
                        <a:rPr lang="en-US" sz="1400" noProof="0" dirty="0" err="1">
                          <a:cs typeface="+mn-lt"/>
                          <a:sym typeface="+mn-ea"/>
                        </a:rPr>
                        <a:t>aliran</a:t>
                      </a:r>
                      <a:r>
                        <a:rPr lang="en-US" sz="1400" noProof="0" dirty="0">
                          <a:cs typeface="+mn-lt"/>
                          <a:sym typeface="+mn-ea"/>
                        </a:rPr>
                        <a:t> </a:t>
                      </a:r>
                      <a:r>
                        <a:rPr lang="en-US" sz="1400" noProof="0" dirty="0" err="1">
                          <a:cs typeface="+mn-lt"/>
                          <a:sym typeface="+mn-ea"/>
                        </a:rPr>
                        <a:t>udara</a:t>
                      </a:r>
                      <a:r>
                        <a:rPr lang="en-US" sz="1400" noProof="0" dirty="0">
                          <a:cs typeface="+mn-lt"/>
                          <a:sym typeface="+mn-ea"/>
                        </a:rPr>
                        <a:t> </a:t>
                      </a:r>
                      <a:r>
                        <a:rPr lang="en-US" sz="1400" noProof="0" dirty="0" err="1">
                          <a:cs typeface="+mn-lt"/>
                          <a:sym typeface="+mn-ea"/>
                        </a:rPr>
                        <a:t>untuk</a:t>
                      </a:r>
                      <a:r>
                        <a:rPr lang="en-US" sz="1400" noProof="0" dirty="0">
                          <a:cs typeface="+mn-lt"/>
                          <a:sym typeface="+mn-ea"/>
                        </a:rPr>
                        <a:t> </a:t>
                      </a:r>
                      <a:r>
                        <a:rPr lang="en-US" sz="1400" noProof="0" dirty="0" err="1">
                          <a:cs typeface="+mn-lt"/>
                          <a:sym typeface="+mn-ea"/>
                        </a:rPr>
                        <a:t>menghindari</a:t>
                      </a:r>
                      <a:r>
                        <a:rPr lang="en-US" sz="1400" noProof="0" dirty="0">
                          <a:cs typeface="+mn-lt"/>
                          <a:sym typeface="+mn-ea"/>
                        </a:rPr>
                        <a:t> </a:t>
                      </a:r>
                      <a:r>
                        <a:rPr lang="en-US" sz="1400" noProof="0" dirty="0" err="1">
                          <a:cs typeface="+mn-lt"/>
                          <a:sym typeface="+mn-ea"/>
                        </a:rPr>
                        <a:t>konveksi</a:t>
                      </a:r>
                      <a:r>
                        <a:rPr lang="en-US" sz="1400" noProof="0" dirty="0">
                          <a:cs typeface="+mn-lt"/>
                          <a:sym typeface="+mn-ea"/>
                        </a:rPr>
                        <a:t> </a:t>
                      </a:r>
                      <a:r>
                        <a:rPr lang="en-US" sz="1400" noProof="0" dirty="0" err="1">
                          <a:cs typeface="+mn-lt"/>
                          <a:sym typeface="+mn-ea"/>
                        </a:rPr>
                        <a:t>panas</a:t>
                      </a:r>
                      <a:endParaRPr kumimoji="0" lang="id-ID" sz="1400" i="0" kern="1200" cap="none" spc="0" normalizeH="0" baseline="0" noProof="0" dirty="0">
                        <a:ea typeface="+mn-ea"/>
                        <a:cs typeface="+mn-lt"/>
                        <a:sym typeface="+mn-ea"/>
                      </a:endParaRPr>
                    </a:p>
                    <a:p>
                      <a:pPr marL="457200" marR="0" indent="-457200" defTabSz="914400">
                        <a:buClrTx/>
                        <a:buSzTx/>
                        <a:buFont typeface="+mj-lt"/>
                        <a:buAutoNum type="arabicPeriod"/>
                        <a:defRPr/>
                      </a:pPr>
                      <a:r>
                        <a:rPr lang="en-US" sz="1400" noProof="0" dirty="0" err="1">
                          <a:cs typeface="+mn-lt"/>
                          <a:sym typeface="+mn-ea"/>
                        </a:rPr>
                        <a:t>Berendam</a:t>
                      </a:r>
                      <a:r>
                        <a:rPr lang="en-US" sz="1400" noProof="0" dirty="0">
                          <a:cs typeface="+mn-lt"/>
                          <a:sym typeface="+mn-ea"/>
                        </a:rPr>
                        <a:t> </a:t>
                      </a:r>
                      <a:r>
                        <a:rPr lang="en-US" sz="1400" noProof="0" dirty="0" err="1">
                          <a:cs typeface="+mn-lt"/>
                          <a:sym typeface="+mn-ea"/>
                        </a:rPr>
                        <a:t>di</a:t>
                      </a:r>
                      <a:r>
                        <a:rPr lang="en-US" sz="1400" noProof="0" dirty="0">
                          <a:cs typeface="+mn-lt"/>
                          <a:sym typeface="+mn-ea"/>
                        </a:rPr>
                        <a:t> air, </a:t>
                      </a:r>
                      <a:r>
                        <a:rPr lang="en-US" sz="1400" noProof="0" dirty="0" err="1">
                          <a:cs typeface="+mn-lt"/>
                          <a:sym typeface="+mn-ea"/>
                        </a:rPr>
                        <a:t>tanah</a:t>
                      </a:r>
                      <a:r>
                        <a:rPr lang="en-US" sz="1400" noProof="0" dirty="0">
                          <a:cs typeface="+mn-lt"/>
                          <a:sym typeface="+mn-ea"/>
                        </a:rPr>
                        <a:t> </a:t>
                      </a:r>
                      <a:r>
                        <a:rPr lang="en-US" sz="1400" noProof="0" dirty="0" err="1">
                          <a:cs typeface="+mn-lt"/>
                          <a:sym typeface="+mn-ea"/>
                        </a:rPr>
                        <a:t>dingin</a:t>
                      </a:r>
                      <a:r>
                        <a:rPr lang="en-US" sz="1400" noProof="0" dirty="0">
                          <a:cs typeface="+mn-lt"/>
                          <a:sym typeface="+mn-ea"/>
                        </a:rPr>
                        <a:t>, </a:t>
                      </a:r>
                      <a:r>
                        <a:rPr lang="en-US" sz="1400" noProof="0" dirty="0" err="1">
                          <a:cs typeface="+mn-lt"/>
                          <a:sym typeface="+mn-ea"/>
                        </a:rPr>
                        <a:t>atau</a:t>
                      </a:r>
                      <a:r>
                        <a:rPr lang="en-US" sz="1400" noProof="0" dirty="0">
                          <a:cs typeface="+mn-lt"/>
                          <a:sym typeface="+mn-ea"/>
                        </a:rPr>
                        <a:t> </a:t>
                      </a:r>
                      <a:r>
                        <a:rPr lang="en-US" sz="1400" noProof="0" dirty="0" err="1">
                          <a:cs typeface="+mn-lt"/>
                          <a:sym typeface="+mn-ea"/>
                        </a:rPr>
                        <a:t>lumpur</a:t>
                      </a:r>
                      <a:r>
                        <a:rPr lang="en-US" sz="1400" noProof="0" dirty="0">
                          <a:cs typeface="+mn-lt"/>
                          <a:sym typeface="+mn-ea"/>
                        </a:rPr>
                        <a:t> </a:t>
                      </a:r>
                      <a:r>
                        <a:rPr lang="en-US" sz="1400" noProof="0" dirty="0" err="1">
                          <a:cs typeface="+mn-lt"/>
                          <a:sym typeface="+mn-ea"/>
                        </a:rPr>
                        <a:t>untuk</a:t>
                      </a:r>
                      <a:r>
                        <a:rPr lang="en-US" sz="1400" noProof="0" dirty="0">
                          <a:cs typeface="+mn-lt"/>
                          <a:sym typeface="+mn-ea"/>
                        </a:rPr>
                        <a:t> </a:t>
                      </a:r>
                      <a:r>
                        <a:rPr lang="en-US" sz="1400" noProof="0" dirty="0" err="1">
                          <a:cs typeface="+mn-lt"/>
                          <a:sym typeface="+mn-ea"/>
                        </a:rPr>
                        <a:t>menghindari</a:t>
                      </a:r>
                      <a:r>
                        <a:rPr lang="en-US" sz="1400" noProof="0" dirty="0">
                          <a:cs typeface="+mn-lt"/>
                          <a:sym typeface="+mn-ea"/>
                        </a:rPr>
                        <a:t> </a:t>
                      </a:r>
                      <a:r>
                        <a:rPr lang="en-US" sz="1400" noProof="0" dirty="0" err="1">
                          <a:cs typeface="+mn-lt"/>
                          <a:sym typeface="+mn-ea"/>
                        </a:rPr>
                        <a:t>konduksi</a:t>
                      </a:r>
                      <a:r>
                        <a:rPr lang="en-US" sz="1400" noProof="0" dirty="0">
                          <a:cs typeface="+mn-lt"/>
                          <a:sym typeface="+mn-ea"/>
                        </a:rPr>
                        <a:t> </a:t>
                      </a:r>
                      <a:r>
                        <a:rPr lang="en-US" sz="1400" noProof="0" dirty="0" err="1">
                          <a:cs typeface="+mn-lt"/>
                          <a:sym typeface="+mn-ea"/>
                        </a:rPr>
                        <a:t>panas</a:t>
                      </a:r>
                      <a:endParaRPr kumimoji="0" lang="id-ID" sz="1400" i="0" kern="1200" cap="none" spc="0" normalizeH="0" baseline="0" noProof="0" dirty="0">
                        <a:ea typeface="+mn-ea"/>
                        <a:cs typeface="+mn-lt"/>
                        <a:sym typeface="+mn-ea"/>
                      </a:endParaRPr>
                    </a:p>
                    <a:p>
                      <a:pPr marL="457200" marR="0" indent="-457200" defTabSz="914400">
                        <a:buClrTx/>
                        <a:buSzTx/>
                        <a:buFont typeface="+mj-lt"/>
                        <a:buAutoNum type="arabicPeriod"/>
                        <a:defRPr/>
                      </a:pPr>
                      <a:r>
                        <a:rPr lang="en-US" sz="1400" noProof="0" dirty="0" err="1">
                          <a:cs typeface="+mn-lt"/>
                          <a:sym typeface="+mn-ea"/>
                        </a:rPr>
                        <a:t>Berteduh</a:t>
                      </a:r>
                      <a:r>
                        <a:rPr lang="en-US" sz="1400" noProof="0" dirty="0">
                          <a:cs typeface="+mn-lt"/>
                          <a:sym typeface="+mn-ea"/>
                        </a:rPr>
                        <a:t> </a:t>
                      </a:r>
                      <a:r>
                        <a:rPr lang="en-US" sz="1400" noProof="0" dirty="0" err="1">
                          <a:cs typeface="+mn-lt"/>
                          <a:sym typeface="+mn-ea"/>
                        </a:rPr>
                        <a:t>atau</a:t>
                      </a:r>
                      <a:r>
                        <a:rPr lang="en-US" sz="1400" noProof="0" dirty="0">
                          <a:cs typeface="+mn-lt"/>
                          <a:sym typeface="+mn-ea"/>
                        </a:rPr>
                        <a:t> </a:t>
                      </a:r>
                      <a:r>
                        <a:rPr lang="en-US" sz="1400" noProof="0" dirty="0" err="1">
                          <a:cs typeface="+mn-lt"/>
                          <a:sym typeface="+mn-ea"/>
                        </a:rPr>
                        <a:t>masuk</a:t>
                      </a:r>
                      <a:r>
                        <a:rPr lang="en-US" sz="1400" noProof="0" dirty="0">
                          <a:cs typeface="+mn-lt"/>
                          <a:sym typeface="+mn-ea"/>
                        </a:rPr>
                        <a:t> </a:t>
                      </a:r>
                      <a:r>
                        <a:rPr lang="en-US" sz="1400" noProof="0" dirty="0" err="1">
                          <a:cs typeface="+mn-lt"/>
                          <a:sym typeface="+mn-ea"/>
                        </a:rPr>
                        <a:t>ke</a:t>
                      </a:r>
                      <a:r>
                        <a:rPr lang="en-US" sz="1400" noProof="0" dirty="0">
                          <a:cs typeface="+mn-lt"/>
                          <a:sym typeface="+mn-ea"/>
                        </a:rPr>
                        <a:t> </a:t>
                      </a:r>
                      <a:r>
                        <a:rPr lang="en-US" sz="1400" noProof="0" dirty="0" err="1">
                          <a:cs typeface="+mn-lt"/>
                          <a:sym typeface="+mn-ea"/>
                        </a:rPr>
                        <a:t>liang</a:t>
                      </a:r>
                      <a:r>
                        <a:rPr lang="en-US" sz="1400" noProof="0" dirty="0">
                          <a:cs typeface="+mn-lt"/>
                          <a:sym typeface="+mn-ea"/>
                        </a:rPr>
                        <a:t> </a:t>
                      </a:r>
                      <a:r>
                        <a:rPr lang="en-US" sz="1400" noProof="0" dirty="0" err="1">
                          <a:cs typeface="+mn-lt"/>
                          <a:sym typeface="+mn-ea"/>
                        </a:rPr>
                        <a:t>untuk</a:t>
                      </a:r>
                      <a:r>
                        <a:rPr lang="en-US" sz="1400" noProof="0" dirty="0">
                          <a:cs typeface="+mn-lt"/>
                          <a:sym typeface="+mn-ea"/>
                        </a:rPr>
                        <a:t> </a:t>
                      </a:r>
                      <a:r>
                        <a:rPr lang="en-US" sz="1400" noProof="0" dirty="0" err="1">
                          <a:cs typeface="+mn-lt"/>
                          <a:sym typeface="+mn-ea"/>
                        </a:rPr>
                        <a:t>menghindari</a:t>
                      </a:r>
                      <a:r>
                        <a:rPr lang="en-US" sz="1400" noProof="0" dirty="0">
                          <a:cs typeface="+mn-lt"/>
                          <a:sym typeface="+mn-ea"/>
                        </a:rPr>
                        <a:t> </a:t>
                      </a:r>
                      <a:r>
                        <a:rPr lang="en-US" sz="1400" noProof="0" dirty="0" err="1">
                          <a:cs typeface="+mn-lt"/>
                          <a:sym typeface="+mn-ea"/>
                        </a:rPr>
                        <a:t>radiasi</a:t>
                      </a:r>
                      <a:r>
                        <a:rPr lang="en-US" sz="1400" noProof="0" dirty="0">
                          <a:cs typeface="+mn-lt"/>
                          <a:sym typeface="+mn-ea"/>
                        </a:rPr>
                        <a:t> </a:t>
                      </a:r>
                      <a:r>
                        <a:rPr lang="en-US" sz="1400" noProof="0" dirty="0" err="1">
                          <a:cs typeface="+mn-lt"/>
                          <a:sym typeface="+mn-ea"/>
                        </a:rPr>
                        <a:t>panas</a:t>
                      </a:r>
                      <a:endParaRPr kumimoji="0" lang="id-ID" sz="1400" kern="1200" cap="none" spc="0" normalizeH="0" baseline="0" noProof="0" dirty="0">
                        <a:ea typeface="+mn-ea"/>
                        <a:cs typeface="+mn-lt"/>
                        <a:sym typeface="+mn-ea"/>
                      </a:endParaRPr>
                    </a:p>
                    <a:p>
                      <a:pPr>
                        <a:buNone/>
                      </a:pPr>
                      <a:endParaRPr kumimoji="0" lang="id-ID" sz="1400" kern="1200" cap="none" spc="0" normalizeH="0" baseline="0" noProof="0" dirty="0">
                        <a:ea typeface="+mn-ea"/>
                        <a:cs typeface="+mn-lt"/>
                        <a:sym typeface="+mn-ea"/>
                      </a:endParaRPr>
                    </a:p>
                  </a:txBody>
                  <a:tcPr/>
                </a:tc>
                <a:tc>
                  <a:txBody>
                    <a:bodyPr/>
                    <a:lstStyle/>
                    <a:p>
                      <a:pPr marL="457200" marR="0" indent="-457200" defTabSz="914400">
                        <a:buClrTx/>
                        <a:buSzTx/>
                        <a:buFont typeface="+mj-lt"/>
                        <a:buAutoNum type="arabicPeriod"/>
                        <a:defRPr/>
                      </a:pPr>
                      <a:r>
                        <a:rPr lang="en-US" sz="1400" noProof="0" dirty="0" err="1">
                          <a:cs typeface="+mn-lt"/>
                          <a:sym typeface="+mn-ea"/>
                        </a:rPr>
                        <a:t>Membangun</a:t>
                      </a:r>
                      <a:r>
                        <a:rPr lang="en-US" sz="1400" noProof="0" dirty="0">
                          <a:cs typeface="+mn-lt"/>
                          <a:sym typeface="+mn-ea"/>
                        </a:rPr>
                        <a:t> </a:t>
                      </a:r>
                      <a:r>
                        <a:rPr lang="en-US" sz="1400" noProof="0" dirty="0" err="1">
                          <a:cs typeface="+mn-lt"/>
                          <a:sym typeface="+mn-ea"/>
                        </a:rPr>
                        <a:t>sarang</a:t>
                      </a:r>
                      <a:r>
                        <a:rPr lang="en-US" sz="1400" noProof="0" dirty="0">
                          <a:cs typeface="+mn-lt"/>
                          <a:sym typeface="+mn-ea"/>
                        </a:rPr>
                        <a:t> yang </a:t>
                      </a:r>
                      <a:r>
                        <a:rPr lang="en-US" sz="1400" noProof="0" dirty="0" err="1">
                          <a:cs typeface="+mn-lt"/>
                          <a:sym typeface="+mn-ea"/>
                        </a:rPr>
                        <a:t>kedap</a:t>
                      </a:r>
                      <a:r>
                        <a:rPr lang="en-US" sz="1400" noProof="0" dirty="0">
                          <a:cs typeface="+mn-lt"/>
                          <a:sym typeface="+mn-ea"/>
                        </a:rPr>
                        <a:t> </a:t>
                      </a:r>
                      <a:r>
                        <a:rPr lang="en-US" sz="1400" noProof="0" dirty="0" err="1">
                          <a:cs typeface="+mn-lt"/>
                          <a:sym typeface="+mn-ea"/>
                        </a:rPr>
                        <a:t>udara</a:t>
                      </a:r>
                      <a:r>
                        <a:rPr lang="en-US" sz="1400" noProof="0" dirty="0">
                          <a:cs typeface="+mn-lt"/>
                          <a:sym typeface="+mn-ea"/>
                        </a:rPr>
                        <a:t> </a:t>
                      </a:r>
                      <a:r>
                        <a:rPr lang="en-US" sz="1400" noProof="0" dirty="0" err="1">
                          <a:cs typeface="+mn-lt"/>
                          <a:sym typeface="+mn-ea"/>
                        </a:rPr>
                        <a:t>untuk</a:t>
                      </a:r>
                      <a:r>
                        <a:rPr lang="en-US" sz="1400" noProof="0" dirty="0">
                          <a:cs typeface="+mn-lt"/>
                          <a:sym typeface="+mn-ea"/>
                        </a:rPr>
                        <a:t> </a:t>
                      </a:r>
                      <a:r>
                        <a:rPr lang="en-US" sz="1400" noProof="0" dirty="0" err="1">
                          <a:cs typeface="+mn-lt"/>
                          <a:sym typeface="+mn-ea"/>
                        </a:rPr>
                        <a:t>mendapatkan</a:t>
                      </a:r>
                      <a:r>
                        <a:rPr lang="en-US" sz="1400" noProof="0" dirty="0">
                          <a:cs typeface="+mn-lt"/>
                          <a:sym typeface="+mn-ea"/>
                        </a:rPr>
                        <a:t> </a:t>
                      </a:r>
                      <a:r>
                        <a:rPr lang="en-US" sz="1400" noProof="0" dirty="0" err="1">
                          <a:cs typeface="+mn-lt"/>
                          <a:sym typeface="+mn-ea"/>
                        </a:rPr>
                        <a:t>panas</a:t>
                      </a:r>
                      <a:r>
                        <a:rPr lang="en-US" sz="1400" noProof="0" dirty="0">
                          <a:cs typeface="+mn-lt"/>
                          <a:sym typeface="+mn-ea"/>
                        </a:rPr>
                        <a:t> </a:t>
                      </a:r>
                      <a:r>
                        <a:rPr lang="en-US" sz="1400" noProof="0" dirty="0" err="1">
                          <a:cs typeface="+mn-lt"/>
                          <a:sym typeface="+mn-ea"/>
                        </a:rPr>
                        <a:t>secara</a:t>
                      </a:r>
                      <a:r>
                        <a:rPr lang="en-US" sz="1400" noProof="0" dirty="0">
                          <a:cs typeface="+mn-lt"/>
                          <a:sym typeface="+mn-ea"/>
                        </a:rPr>
                        <a:t> </a:t>
                      </a:r>
                      <a:r>
                        <a:rPr lang="en-US" sz="1400" noProof="0" dirty="0" err="1">
                          <a:cs typeface="+mn-lt"/>
                          <a:sym typeface="+mn-ea"/>
                        </a:rPr>
                        <a:t>konveksi</a:t>
                      </a:r>
                      <a:endParaRPr kumimoji="0" lang="id-ID" sz="1400" i="0" kern="1200" cap="none" spc="0" normalizeH="0" baseline="0" noProof="0" dirty="0">
                        <a:ea typeface="+mn-ea"/>
                        <a:cs typeface="+mn-lt"/>
                        <a:sym typeface="+mn-ea"/>
                      </a:endParaRPr>
                    </a:p>
                    <a:p>
                      <a:pPr marL="457200" marR="0" indent="-457200" defTabSz="914400">
                        <a:buClrTx/>
                        <a:buSzTx/>
                        <a:buFont typeface="+mj-lt"/>
                        <a:buAutoNum type="arabicPeriod"/>
                        <a:defRPr/>
                      </a:pPr>
                      <a:r>
                        <a:rPr lang="en-US" sz="1400" noProof="0" dirty="0" err="1">
                          <a:cs typeface="+mn-lt"/>
                          <a:sym typeface="+mn-ea"/>
                        </a:rPr>
                        <a:t>Berbaring</a:t>
                      </a:r>
                      <a:r>
                        <a:rPr lang="en-US" sz="1400" noProof="0" dirty="0">
                          <a:cs typeface="+mn-lt"/>
                          <a:sym typeface="+mn-ea"/>
                        </a:rPr>
                        <a:t> </a:t>
                      </a:r>
                      <a:r>
                        <a:rPr lang="en-US" sz="1400" noProof="0" dirty="0" err="1">
                          <a:cs typeface="+mn-lt"/>
                          <a:sym typeface="+mn-ea"/>
                        </a:rPr>
                        <a:t>di</a:t>
                      </a:r>
                      <a:r>
                        <a:rPr lang="en-US" sz="1400" noProof="0" dirty="0">
                          <a:cs typeface="+mn-lt"/>
                          <a:sym typeface="+mn-ea"/>
                        </a:rPr>
                        <a:t> </a:t>
                      </a:r>
                      <a:r>
                        <a:rPr lang="en-US" sz="1400" noProof="0" dirty="0" err="1">
                          <a:cs typeface="+mn-lt"/>
                          <a:sym typeface="+mn-ea"/>
                        </a:rPr>
                        <a:t>batu</a:t>
                      </a:r>
                      <a:r>
                        <a:rPr lang="en-US" sz="1400" noProof="0" dirty="0">
                          <a:cs typeface="+mn-lt"/>
                          <a:sym typeface="+mn-ea"/>
                        </a:rPr>
                        <a:t> </a:t>
                      </a:r>
                      <a:r>
                        <a:rPr lang="en-US" sz="1400" noProof="0" dirty="0" err="1">
                          <a:cs typeface="+mn-lt"/>
                          <a:sym typeface="+mn-ea"/>
                        </a:rPr>
                        <a:t>panas</a:t>
                      </a:r>
                      <a:r>
                        <a:rPr lang="en-US" sz="1400" noProof="0" dirty="0">
                          <a:cs typeface="+mn-lt"/>
                          <a:sym typeface="+mn-ea"/>
                        </a:rPr>
                        <a:t> </a:t>
                      </a:r>
                      <a:r>
                        <a:rPr lang="en-US" sz="1400" noProof="0" dirty="0" err="1">
                          <a:cs typeface="+mn-lt"/>
                          <a:sym typeface="+mn-ea"/>
                        </a:rPr>
                        <a:t>untuk</a:t>
                      </a:r>
                      <a:r>
                        <a:rPr lang="en-US" sz="1400" noProof="0" dirty="0">
                          <a:cs typeface="+mn-lt"/>
                          <a:sym typeface="+mn-ea"/>
                        </a:rPr>
                        <a:t> </a:t>
                      </a:r>
                      <a:r>
                        <a:rPr lang="en-US" sz="1400" noProof="0" dirty="0" err="1">
                          <a:cs typeface="+mn-lt"/>
                          <a:sym typeface="+mn-ea"/>
                        </a:rPr>
                        <a:t>mendapatkan</a:t>
                      </a:r>
                      <a:r>
                        <a:rPr lang="en-US" sz="1400" noProof="0" dirty="0">
                          <a:cs typeface="+mn-lt"/>
                          <a:sym typeface="+mn-ea"/>
                        </a:rPr>
                        <a:t> </a:t>
                      </a:r>
                      <a:r>
                        <a:rPr lang="en-US" sz="1400" noProof="0" dirty="0" err="1">
                          <a:cs typeface="+mn-lt"/>
                          <a:sym typeface="+mn-ea"/>
                        </a:rPr>
                        <a:t>panas</a:t>
                      </a:r>
                      <a:r>
                        <a:rPr lang="en-US" sz="1400" noProof="0" dirty="0">
                          <a:cs typeface="+mn-lt"/>
                          <a:sym typeface="+mn-ea"/>
                        </a:rPr>
                        <a:t> </a:t>
                      </a:r>
                      <a:r>
                        <a:rPr lang="en-US" sz="1400" noProof="0" dirty="0" err="1">
                          <a:cs typeface="+mn-lt"/>
                          <a:sym typeface="+mn-ea"/>
                        </a:rPr>
                        <a:t>secara</a:t>
                      </a:r>
                      <a:r>
                        <a:rPr lang="en-US" sz="1400" noProof="0" dirty="0">
                          <a:cs typeface="+mn-lt"/>
                          <a:sym typeface="+mn-ea"/>
                        </a:rPr>
                        <a:t> </a:t>
                      </a:r>
                      <a:r>
                        <a:rPr lang="en-US" sz="1400" noProof="0" dirty="0" err="1">
                          <a:cs typeface="+mn-lt"/>
                          <a:sym typeface="+mn-ea"/>
                        </a:rPr>
                        <a:t>konduksi</a:t>
                      </a:r>
                      <a:endParaRPr kumimoji="0" lang="id-ID" sz="1400" i="0" kern="1200" cap="none" spc="0" normalizeH="0" baseline="0" noProof="0" dirty="0">
                        <a:ea typeface="+mn-ea"/>
                        <a:cs typeface="+mn-lt"/>
                        <a:sym typeface="+mn-ea"/>
                      </a:endParaRPr>
                    </a:p>
                    <a:p>
                      <a:pPr marL="457200" marR="0" indent="-457200" defTabSz="914400">
                        <a:buClrTx/>
                        <a:buSzTx/>
                        <a:buFont typeface="+mj-lt"/>
                        <a:buAutoNum type="arabicPeriod"/>
                        <a:defRPr/>
                      </a:pPr>
                      <a:r>
                        <a:rPr lang="en-US" sz="1400" noProof="0" dirty="0" err="1">
                          <a:cs typeface="+mn-lt"/>
                          <a:sym typeface="+mn-ea"/>
                        </a:rPr>
                        <a:t>Berjemur</a:t>
                      </a:r>
                      <a:r>
                        <a:rPr lang="en-US" sz="1400" noProof="0" dirty="0">
                          <a:cs typeface="+mn-lt"/>
                          <a:sym typeface="+mn-ea"/>
                        </a:rPr>
                        <a:t> </a:t>
                      </a:r>
                      <a:r>
                        <a:rPr lang="en-US" sz="1400" noProof="0" dirty="0" err="1">
                          <a:cs typeface="+mn-lt"/>
                          <a:sym typeface="+mn-ea"/>
                        </a:rPr>
                        <a:t>untuk</a:t>
                      </a:r>
                      <a:r>
                        <a:rPr lang="en-US" sz="1400" noProof="0" dirty="0">
                          <a:cs typeface="+mn-lt"/>
                          <a:sym typeface="+mn-ea"/>
                        </a:rPr>
                        <a:t> </a:t>
                      </a:r>
                      <a:r>
                        <a:rPr lang="en-US" sz="1400" noProof="0" dirty="0" err="1">
                          <a:cs typeface="+mn-lt"/>
                          <a:sym typeface="+mn-ea"/>
                        </a:rPr>
                        <a:t>mendapatkan</a:t>
                      </a:r>
                      <a:r>
                        <a:rPr lang="en-US" sz="1400" noProof="0" dirty="0">
                          <a:cs typeface="+mn-lt"/>
                          <a:sym typeface="+mn-ea"/>
                        </a:rPr>
                        <a:t> </a:t>
                      </a:r>
                      <a:r>
                        <a:rPr lang="en-US" sz="1400" noProof="0" dirty="0" err="1">
                          <a:cs typeface="+mn-lt"/>
                          <a:sym typeface="+mn-ea"/>
                        </a:rPr>
                        <a:t>panas</a:t>
                      </a:r>
                      <a:r>
                        <a:rPr lang="en-US" sz="1400" noProof="0" dirty="0">
                          <a:cs typeface="+mn-lt"/>
                          <a:sym typeface="+mn-ea"/>
                        </a:rPr>
                        <a:t> </a:t>
                      </a:r>
                      <a:r>
                        <a:rPr lang="en-US" sz="1400" noProof="0" dirty="0" err="1">
                          <a:cs typeface="+mn-lt"/>
                          <a:sym typeface="+mn-ea"/>
                        </a:rPr>
                        <a:t>secara</a:t>
                      </a:r>
                      <a:r>
                        <a:rPr lang="en-US" sz="1400" noProof="0" dirty="0">
                          <a:cs typeface="+mn-lt"/>
                          <a:sym typeface="+mn-ea"/>
                        </a:rPr>
                        <a:t> </a:t>
                      </a:r>
                      <a:r>
                        <a:rPr lang="en-US" sz="1400" noProof="0" dirty="0" err="1">
                          <a:cs typeface="+mn-lt"/>
                          <a:sym typeface="+mn-ea"/>
                        </a:rPr>
                        <a:t>radiasi</a:t>
                      </a:r>
                      <a:r>
                        <a:rPr lang="en-US" sz="1400" noProof="0" dirty="0">
                          <a:cs typeface="+mn-lt"/>
                          <a:sym typeface="+mn-ea"/>
                        </a:rPr>
                        <a:t>.  </a:t>
                      </a:r>
                      <a:endParaRPr kumimoji="0" lang="id-ID" sz="1400" kern="1200" cap="none" spc="0" normalizeH="0" baseline="0" noProof="0" dirty="0">
                        <a:ea typeface="+mn-ea"/>
                        <a:cs typeface="+mn-lt"/>
                        <a:sym typeface="+mn-ea"/>
                      </a:endParaRPr>
                    </a:p>
                    <a:p>
                      <a:pPr>
                        <a:buNone/>
                      </a:pPr>
                      <a:endParaRPr kumimoji="0" lang="id-ID" sz="1400" kern="1200" cap="none" spc="0" normalizeH="0" baseline="0" noProof="0" dirty="0">
                        <a:ea typeface="+mn-ea"/>
                        <a:cs typeface="+mn-lt"/>
                        <a:sym typeface="+mn-ea"/>
                      </a:endParaRPr>
                    </a:p>
                  </a:txBody>
                  <a:tcPr/>
                </a:tc>
                <a:extLst>
                  <a:ext uri="{0D108BD9-81ED-4DB2-BD59-A6C34878D82A}">
                    <a16:rowId xmlns:a16="http://schemas.microsoft.com/office/drawing/2014/main" val="10001"/>
                  </a:ext>
                </a:extLst>
              </a:tr>
            </a:tbl>
          </a:graphicData>
        </a:graphic>
      </p:graphicFrame>
      <p:sp>
        <p:nvSpPr>
          <p:cNvPr id="8" name="Text Box 7"/>
          <p:cNvSpPr txBox="1"/>
          <p:nvPr/>
        </p:nvSpPr>
        <p:spPr>
          <a:xfrm>
            <a:off x="592166" y="1663333"/>
            <a:ext cx="7180234" cy="400110"/>
          </a:xfrm>
          <a:prstGeom prst="rect">
            <a:avLst/>
          </a:prstGeom>
          <a:noFill/>
        </p:spPr>
        <p:txBody>
          <a:bodyPr wrap="square" rtlCol="0" anchor="t">
            <a:spAutoFit/>
          </a:bodyPr>
          <a:lstStyle/>
          <a:p>
            <a:pPr marL="0" lvl="0" indent="0" algn="just">
              <a:spcBef>
                <a:spcPct val="0"/>
              </a:spcBef>
              <a:buNone/>
            </a:pPr>
            <a:r>
              <a:rPr lang="en-US" altLang="en-US" sz="2000" dirty="0">
                <a:cs typeface="+mn-lt"/>
                <a:sym typeface="+mn-ea"/>
              </a:rPr>
              <a:t>Perilaku hewan ektoterm di saat kondisi </a:t>
            </a:r>
            <a:r>
              <a:rPr lang="en-US" altLang="en-US" sz="2000" dirty="0" err="1">
                <a:cs typeface="+mn-lt"/>
                <a:sym typeface="+mn-ea"/>
              </a:rPr>
              <a:t>sebagai</a:t>
            </a:r>
            <a:r>
              <a:rPr lang="en-US" altLang="en-US" sz="2000" dirty="0">
                <a:cs typeface="+mn-lt"/>
                <a:sym typeface="+mn-ea"/>
              </a:rPr>
              <a:t> </a:t>
            </a:r>
            <a:r>
              <a:rPr lang="en-US" altLang="en-US" sz="2000" dirty="0" err="1" smtClean="0">
                <a:cs typeface="+mn-lt"/>
                <a:sym typeface="+mn-ea"/>
              </a:rPr>
              <a:t>berikut</a:t>
            </a:r>
            <a:r>
              <a:rPr lang="en-US" altLang="en-US" sz="2000" dirty="0" smtClean="0">
                <a:cs typeface="+mn-lt"/>
                <a:sym typeface="+mn-ea"/>
              </a:rPr>
              <a:t>.</a:t>
            </a:r>
            <a:endParaRPr lang="en-US" altLang="en-US" sz="2000" dirty="0">
              <a:cs typeface="+mn-lt"/>
              <a:sym typeface="+mn-ea"/>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wipe(down)">
                                      <p:cBhvr>
                                        <p:cTn id="13" dur="500"/>
                                        <p:tgtEl>
                                          <p:spTgt spid="8">
                                            <p:txEl>
                                              <p:pRg st="0" end="0"/>
                                            </p:txEl>
                                          </p:spTgt>
                                        </p:tgtEl>
                                      </p:cBhvr>
                                    </p:animEffect>
                                  </p:childTnLst>
                                </p:cTn>
                              </p:par>
                              <p:par>
                                <p:cTn id="14" presetID="42"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p:nvPr>
            <p:custDataLst>
              <p:tags r:id="rId1"/>
            </p:custDataLst>
            <p:extLst>
              <p:ext uri="{D42A27DB-BD31-4B8C-83A1-F6EECF244321}">
                <p14:modId xmlns:p14="http://schemas.microsoft.com/office/powerpoint/2010/main" val="1714184471"/>
              </p:ext>
            </p:extLst>
          </p:nvPr>
        </p:nvGraphicFramePr>
        <p:xfrm>
          <a:off x="481965" y="784860"/>
          <a:ext cx="8181340" cy="1097280"/>
        </p:xfrm>
        <a:graphic>
          <a:graphicData uri="http://schemas.openxmlformats.org/drawingml/2006/table">
            <a:tbl>
              <a:tblPr firstRow="1" bandRow="1">
                <a:tableStyleId>{5C22544A-7EE6-4342-B048-85BDC9FD1C3A}</a:tableStyleId>
              </a:tblPr>
              <a:tblGrid>
                <a:gridCol w="8181340">
                  <a:extLst>
                    <a:ext uri="{9D8B030D-6E8A-4147-A177-3AD203B41FA5}">
                      <a16:colId xmlns:a16="http://schemas.microsoft.com/office/drawing/2014/main" val="20000"/>
                    </a:ext>
                  </a:extLst>
                </a:gridCol>
              </a:tblGrid>
              <a:tr h="396240">
                <a:tc>
                  <a:txBody>
                    <a:bodyPr/>
                    <a:lstStyle/>
                    <a:p>
                      <a:pPr algn="just">
                        <a:buNone/>
                      </a:pPr>
                      <a:r>
                        <a:rPr lang="en-US" sz="2000" dirty="0">
                          <a:ln/>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b. Hewan Endoterm</a:t>
                      </a:r>
                    </a:p>
                  </a:txBody>
                  <a:tcPr anchor="ctr">
                    <a:solidFill>
                      <a:srgbClr val="CBE3BC"/>
                    </a:solidFill>
                  </a:tcPr>
                </a:tc>
                <a:extLst>
                  <a:ext uri="{0D108BD9-81ED-4DB2-BD59-A6C34878D82A}">
                    <a16:rowId xmlns:a16="http://schemas.microsoft.com/office/drawing/2014/main" val="10000"/>
                  </a:ext>
                </a:extLst>
              </a:tr>
              <a:tr h="701040">
                <a:tc>
                  <a:txBody>
                    <a:bodyPr/>
                    <a:lstStyle/>
                    <a:p>
                      <a:pPr marL="0" lvl="0" indent="0" algn="just">
                        <a:spcBef>
                          <a:spcPct val="0"/>
                        </a:spcBef>
                        <a:buNone/>
                      </a:pPr>
                      <a:r>
                        <a:rPr lang="en-US" altLang="en-US" sz="2000" dirty="0" err="1" smtClean="0">
                          <a:cs typeface="+mn-lt"/>
                          <a:sym typeface="+mn-ea"/>
                        </a:rPr>
                        <a:t>Hewan</a:t>
                      </a:r>
                      <a:r>
                        <a:rPr lang="en-US" altLang="en-US" sz="2000" dirty="0" smtClean="0">
                          <a:cs typeface="+mn-lt"/>
                          <a:sym typeface="+mn-ea"/>
                        </a:rPr>
                        <a:t> </a:t>
                      </a:r>
                      <a:r>
                        <a:rPr lang="en-US" altLang="en-US" sz="2000" dirty="0">
                          <a:cs typeface="+mn-lt"/>
                          <a:sym typeface="+mn-ea"/>
                        </a:rPr>
                        <a:t>endoterm mendapatkan sebagian besar panas tubuhnya melalui proses metabolisme. Hewan endoterm sering disebut hewan </a:t>
                      </a:r>
                      <a:r>
                        <a:rPr lang="en-US" altLang="en-US" sz="2000" b="1" dirty="0">
                          <a:cs typeface="+mn-lt"/>
                          <a:sym typeface="+mn-ea"/>
                        </a:rPr>
                        <a:t>berdarah panas</a:t>
                      </a:r>
                      <a:endParaRPr lang="en-US" altLang="en-US" sz="2000" b="1" dirty="0">
                        <a:ln w="0"/>
                        <a:solidFill>
                          <a:schemeClr val="bg1"/>
                        </a:solidFill>
                        <a:effectLst>
                          <a:outerShdw blurRad="38100" dist="19050" dir="2700000" algn="tl" rotWithShape="0">
                            <a:schemeClr val="dk1">
                              <a:alpha val="40000"/>
                            </a:schemeClr>
                          </a:outerShdw>
                        </a:effectLst>
                        <a:cs typeface="+mn-lt"/>
                        <a:sym typeface="+mn-ea"/>
                      </a:endParaRPr>
                    </a:p>
                  </a:txBody>
                  <a:tcPr anchor="ctr">
                    <a:solidFill>
                      <a:srgbClr val="E5F2DD"/>
                    </a:solidFill>
                  </a:tcPr>
                </a:tc>
                <a:extLst>
                  <a:ext uri="{0D108BD9-81ED-4DB2-BD59-A6C34878D82A}">
                    <a16:rowId xmlns:a16="http://schemas.microsoft.com/office/drawing/2014/main" val="10001"/>
                  </a:ext>
                </a:extLst>
              </a:tr>
            </a:tbl>
          </a:graphicData>
        </a:graphic>
      </p:graphicFrame>
      <p:sp>
        <p:nvSpPr>
          <p:cNvPr id="8" name="Text Box 7"/>
          <p:cNvSpPr txBox="1"/>
          <p:nvPr/>
        </p:nvSpPr>
        <p:spPr>
          <a:xfrm>
            <a:off x="481965" y="2332990"/>
            <a:ext cx="8180705" cy="1323439"/>
          </a:xfrm>
          <a:prstGeom prst="rect">
            <a:avLst/>
          </a:prstGeom>
          <a:solidFill>
            <a:srgbClr val="FFF4D1"/>
          </a:solidFill>
          <a:ln>
            <a:noFill/>
          </a:ln>
        </p:spPr>
        <p:style>
          <a:lnRef idx="2">
            <a:schemeClr val="accent1"/>
          </a:lnRef>
          <a:fillRef idx="1">
            <a:schemeClr val="lt1"/>
          </a:fillRef>
          <a:effectRef idx="0">
            <a:schemeClr val="accent1"/>
          </a:effectRef>
          <a:fontRef idx="minor">
            <a:schemeClr val="dk1"/>
          </a:fontRef>
        </p:style>
        <p:txBody>
          <a:bodyPr wrap="square" rtlCol="0" anchor="t">
            <a:spAutoFit/>
          </a:bodyPr>
          <a:lstStyle/>
          <a:p>
            <a:pPr marL="0" lvl="0" indent="0" algn="just">
              <a:spcBef>
                <a:spcPct val="0"/>
              </a:spcBef>
              <a:buNone/>
            </a:pPr>
            <a:r>
              <a:rPr lang="en-US" altLang="en-US" sz="2000" dirty="0" err="1" smtClean="0">
                <a:cs typeface="+mn-lt"/>
                <a:sym typeface="+mn-ea"/>
              </a:rPr>
              <a:t>Ketika</a:t>
            </a:r>
            <a:r>
              <a:rPr lang="en-US" altLang="en-US" sz="2000" dirty="0" smtClean="0">
                <a:cs typeface="+mn-lt"/>
                <a:sym typeface="+mn-ea"/>
              </a:rPr>
              <a:t> </a:t>
            </a:r>
            <a:r>
              <a:rPr lang="en-US" altLang="en-US" sz="2000" dirty="0">
                <a:cs typeface="+mn-lt"/>
                <a:sym typeface="+mn-ea"/>
              </a:rPr>
              <a:t>cuaca lingkungan turun, banyak hewan menurunkan suhu tubuhnya di bawah normal; kondisi ini disebut </a:t>
            </a:r>
            <a:r>
              <a:rPr lang="en-US" altLang="en-US" sz="2000" b="1" dirty="0">
                <a:cs typeface="+mn-lt"/>
                <a:sym typeface="+mn-ea"/>
              </a:rPr>
              <a:t>torpor</a:t>
            </a:r>
            <a:r>
              <a:rPr lang="en-US" altLang="en-US" sz="2000" dirty="0">
                <a:cs typeface="+mn-lt"/>
                <a:sym typeface="+mn-ea"/>
              </a:rPr>
              <a:t>. Dalam keadaan ini metabolisme akan menurun drastis. </a:t>
            </a:r>
            <a:r>
              <a:rPr lang="en-US" altLang="en-US" sz="2000" dirty="0" err="1" smtClean="0">
                <a:cs typeface="+mn-lt"/>
                <a:sym typeface="+mn-ea"/>
              </a:rPr>
              <a:t>Laju</a:t>
            </a:r>
            <a:r>
              <a:rPr lang="en-US" altLang="en-US" sz="2000" dirty="0" smtClean="0">
                <a:cs typeface="+mn-lt"/>
                <a:sym typeface="+mn-ea"/>
              </a:rPr>
              <a:t> </a:t>
            </a:r>
            <a:r>
              <a:rPr lang="en-US" altLang="en-US" sz="2000" dirty="0">
                <a:cs typeface="+mn-lt"/>
                <a:sym typeface="+mn-ea"/>
              </a:rPr>
              <a:t>pernapasan dan denyut jantung menurun, dan hewan menjadi kurang responsif terhadap rangsang eksternal.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96085" y="307340"/>
            <a:ext cx="5751195" cy="521970"/>
          </a:xfrm>
          <a:prstGeom prst="rect">
            <a:avLst/>
          </a:prstGeom>
          <a:noFill/>
        </p:spPr>
        <p:txBody>
          <a:bodyPr wrap="square" lIns="91440" tIns="45720" rIns="91440" bIns="45720">
            <a:spAutoFit/>
          </a:bodyPr>
          <a:lstStyle/>
          <a:p>
            <a:pPr algn="ctr"/>
            <a:r>
              <a:rPr lang="en-US" sz="2800" b="1" dirty="0" err="1">
                <a:ln/>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Hewan Ektoterm/Endoterm</a:t>
            </a:r>
          </a:p>
        </p:txBody>
      </p:sp>
      <p:grpSp>
        <p:nvGrpSpPr>
          <p:cNvPr id="5" name="Group 4"/>
          <p:cNvGrpSpPr/>
          <p:nvPr/>
        </p:nvGrpSpPr>
        <p:grpSpPr>
          <a:xfrm>
            <a:off x="393700" y="992505"/>
            <a:ext cx="8382000" cy="3783022"/>
            <a:chOff x="393700" y="992505"/>
            <a:chExt cx="8382000" cy="3783022"/>
          </a:xfrm>
        </p:grpSpPr>
        <p:graphicFrame>
          <p:nvGraphicFramePr>
            <p:cNvPr id="2" name="Table 1"/>
            <p:cNvGraphicFramePr/>
            <p:nvPr>
              <p:custDataLst>
                <p:tags r:id="rId1"/>
              </p:custDataLst>
              <p:extLst>
                <p:ext uri="{D42A27DB-BD31-4B8C-83A1-F6EECF244321}">
                  <p14:modId xmlns:p14="http://schemas.microsoft.com/office/powerpoint/2010/main" val="1150185112"/>
                </p:ext>
              </p:extLst>
            </p:nvPr>
          </p:nvGraphicFramePr>
          <p:xfrm>
            <a:off x="393700" y="992505"/>
            <a:ext cx="8382000" cy="3449320"/>
          </p:xfrm>
          <a:graphic>
            <a:graphicData uri="http://schemas.openxmlformats.org/drawingml/2006/table">
              <a:tbl>
                <a:tblPr firstRow="1" bandRow="1">
                  <a:tableStyleId>{5C22544A-7EE6-4342-B048-85BDC9FD1C3A}</a:tableStyleId>
                </a:tblPr>
                <a:tblGrid>
                  <a:gridCol w="4120515">
                    <a:extLst>
                      <a:ext uri="{9D8B030D-6E8A-4147-A177-3AD203B41FA5}">
                        <a16:colId xmlns:a16="http://schemas.microsoft.com/office/drawing/2014/main" val="20000"/>
                      </a:ext>
                    </a:extLst>
                  </a:gridCol>
                  <a:gridCol w="4261485">
                    <a:extLst>
                      <a:ext uri="{9D8B030D-6E8A-4147-A177-3AD203B41FA5}">
                        <a16:colId xmlns:a16="http://schemas.microsoft.com/office/drawing/2014/main" val="20001"/>
                      </a:ext>
                    </a:extLst>
                  </a:gridCol>
                </a:tblGrid>
                <a:tr h="527050">
                  <a:tc>
                    <a:txBody>
                      <a:bodyPr/>
                      <a:lstStyle/>
                      <a:p>
                        <a:pPr algn="ctr">
                          <a:buNone/>
                        </a:pPr>
                        <a:r>
                          <a:rPr lang="en-US" sz="1600">
                            <a:ln/>
                            <a:solidFill>
                              <a:schemeClr val="tx1"/>
                            </a:solidFill>
                            <a:effectLst>
                              <a:outerShdw blurRad="38100" dist="19050" dir="2700000" algn="tl" rotWithShape="0">
                                <a:schemeClr val="dk1">
                                  <a:alpha val="40000"/>
                                </a:schemeClr>
                              </a:outerShdw>
                            </a:effectLst>
                          </a:rPr>
                          <a:t>Ektoterem (Hwan Berdarah Dingin)</a:t>
                        </a:r>
                      </a:p>
                    </a:txBody>
                    <a:tcPr anchor="ctr">
                      <a:solidFill>
                        <a:srgbClr val="CBE3BC"/>
                      </a:solidFill>
                    </a:tcPr>
                  </a:tc>
                  <a:tc>
                    <a:txBody>
                      <a:bodyPr/>
                      <a:lstStyle/>
                      <a:p>
                        <a:pPr algn="ctr">
                          <a:buNone/>
                        </a:pPr>
                        <a:r>
                          <a:rPr lang="en-US" sz="1600">
                            <a:ln/>
                            <a:solidFill>
                              <a:schemeClr val="tx1"/>
                            </a:solidFill>
                            <a:effectLst>
                              <a:outerShdw blurRad="38100" dist="19050" dir="2700000" algn="tl" rotWithShape="0">
                                <a:schemeClr val="dk1">
                                  <a:alpha val="40000"/>
                                </a:schemeClr>
                              </a:outerShdw>
                            </a:effectLst>
                          </a:rPr>
                          <a:t>Endoterm (Hewan Berdarah Panas)</a:t>
                        </a:r>
                      </a:p>
                    </a:txBody>
                    <a:tcPr anchor="ctr">
                      <a:solidFill>
                        <a:srgbClr val="CBE3BC"/>
                      </a:solidFill>
                    </a:tcPr>
                  </a:tc>
                  <a:extLst>
                    <a:ext uri="{0D108BD9-81ED-4DB2-BD59-A6C34878D82A}">
                      <a16:rowId xmlns:a16="http://schemas.microsoft.com/office/drawing/2014/main" val="10000"/>
                    </a:ext>
                  </a:extLst>
                </a:tr>
                <a:tr h="2922270">
                  <a:tc>
                    <a:txBody>
                      <a:bodyPr/>
                      <a:lstStyle/>
                      <a:p>
                        <a:pPr algn="ctr">
                          <a:buNone/>
                        </a:pPr>
                        <a:endParaRPr lang="en-US" sz="1600"/>
                      </a:p>
                    </a:txBody>
                    <a:tcPr anchor="ctr">
                      <a:solidFill>
                        <a:srgbClr val="EBEFF5"/>
                      </a:solidFill>
                    </a:tcPr>
                  </a:tc>
                  <a:tc>
                    <a:txBody>
                      <a:bodyPr/>
                      <a:lstStyle/>
                      <a:p>
                        <a:pPr algn="ctr">
                          <a:buNone/>
                        </a:pPr>
                        <a:endParaRPr lang="en-US" sz="1600"/>
                      </a:p>
                    </a:txBody>
                    <a:tcPr anchor="ctr">
                      <a:solidFill>
                        <a:srgbClr val="EBEFF5"/>
                      </a:solidFill>
                    </a:tcPr>
                  </a:tc>
                  <a:extLst>
                    <a:ext uri="{0D108BD9-81ED-4DB2-BD59-A6C34878D82A}">
                      <a16:rowId xmlns:a16="http://schemas.microsoft.com/office/drawing/2014/main" val="10001"/>
                    </a:ext>
                  </a:extLst>
                </a:tr>
              </a:tbl>
            </a:graphicData>
          </a:graphic>
        </p:graphicFrame>
        <p:pic>
          <p:nvPicPr>
            <p:cNvPr id="4" name="Picture 3"/>
            <p:cNvPicPr>
              <a:picLocks noChangeAspect="1"/>
            </p:cNvPicPr>
            <p:nvPr/>
          </p:nvPicPr>
          <p:blipFill>
            <a:blip r:embed="rId3"/>
            <a:srcRect l="37222" t="42593" r="21483" b="15926"/>
            <a:stretch>
              <a:fillRect/>
            </a:stretch>
          </p:blipFill>
          <p:spPr>
            <a:xfrm>
              <a:off x="4791075" y="1638935"/>
              <a:ext cx="1752600" cy="1168400"/>
            </a:xfrm>
            <a:prstGeom prst="rect">
              <a:avLst/>
            </a:prstGeom>
          </p:spPr>
        </p:pic>
        <p:pic>
          <p:nvPicPr>
            <p:cNvPr id="6" name="Picture 5"/>
            <p:cNvPicPr>
              <a:picLocks noChangeAspect="1"/>
            </p:cNvPicPr>
            <p:nvPr/>
          </p:nvPicPr>
          <p:blipFill>
            <a:blip r:embed="rId4"/>
            <a:stretch>
              <a:fillRect/>
            </a:stretch>
          </p:blipFill>
          <p:spPr>
            <a:xfrm>
              <a:off x="6624320" y="1638935"/>
              <a:ext cx="778510" cy="1167765"/>
            </a:xfrm>
            <a:prstGeom prst="rect">
              <a:avLst/>
            </a:prstGeom>
          </p:spPr>
        </p:pic>
        <p:pic>
          <p:nvPicPr>
            <p:cNvPr id="9" name="Picture 8"/>
            <p:cNvPicPr>
              <a:picLocks noChangeAspect="1"/>
            </p:cNvPicPr>
            <p:nvPr/>
          </p:nvPicPr>
          <p:blipFill>
            <a:blip r:embed="rId5"/>
            <a:stretch>
              <a:fillRect/>
            </a:stretch>
          </p:blipFill>
          <p:spPr>
            <a:xfrm>
              <a:off x="2508250" y="1714500"/>
              <a:ext cx="1678940" cy="1119505"/>
            </a:xfrm>
            <a:prstGeom prst="rect">
              <a:avLst/>
            </a:prstGeom>
          </p:spPr>
        </p:pic>
        <p:pic>
          <p:nvPicPr>
            <p:cNvPr id="10" name="Picture 9"/>
            <p:cNvPicPr>
              <a:picLocks noChangeAspect="1"/>
            </p:cNvPicPr>
            <p:nvPr/>
          </p:nvPicPr>
          <p:blipFill>
            <a:blip r:embed="rId6"/>
            <a:srcRect l="33671" r="11012"/>
            <a:stretch>
              <a:fillRect/>
            </a:stretch>
          </p:blipFill>
          <p:spPr>
            <a:xfrm>
              <a:off x="7549515" y="1638300"/>
              <a:ext cx="969645" cy="1169035"/>
            </a:xfrm>
            <a:prstGeom prst="rect">
              <a:avLst/>
            </a:prstGeom>
          </p:spPr>
        </p:pic>
        <p:pic>
          <p:nvPicPr>
            <p:cNvPr id="11" name="Picture 10"/>
            <p:cNvPicPr>
              <a:picLocks noChangeAspect="1"/>
            </p:cNvPicPr>
            <p:nvPr/>
          </p:nvPicPr>
          <p:blipFill>
            <a:blip r:embed="rId7"/>
            <a:stretch>
              <a:fillRect/>
            </a:stretch>
          </p:blipFill>
          <p:spPr>
            <a:xfrm>
              <a:off x="4791075" y="3028950"/>
              <a:ext cx="1751965" cy="1169670"/>
            </a:xfrm>
            <a:prstGeom prst="rect">
              <a:avLst/>
            </a:prstGeom>
          </p:spPr>
        </p:pic>
        <p:pic>
          <p:nvPicPr>
            <p:cNvPr id="12" name="Picture 11"/>
            <p:cNvPicPr>
              <a:picLocks noChangeAspect="1"/>
            </p:cNvPicPr>
            <p:nvPr/>
          </p:nvPicPr>
          <p:blipFill>
            <a:blip r:embed="rId8"/>
            <a:stretch>
              <a:fillRect/>
            </a:stretch>
          </p:blipFill>
          <p:spPr>
            <a:xfrm>
              <a:off x="619125" y="1708785"/>
              <a:ext cx="1687195" cy="1125220"/>
            </a:xfrm>
            <a:prstGeom prst="rect">
              <a:avLst/>
            </a:prstGeom>
          </p:spPr>
        </p:pic>
        <p:pic>
          <p:nvPicPr>
            <p:cNvPr id="13" name="Picture 12"/>
            <p:cNvPicPr>
              <a:picLocks noChangeAspect="1"/>
            </p:cNvPicPr>
            <p:nvPr/>
          </p:nvPicPr>
          <p:blipFill>
            <a:blip r:embed="rId9"/>
            <a:stretch>
              <a:fillRect/>
            </a:stretch>
          </p:blipFill>
          <p:spPr>
            <a:xfrm>
              <a:off x="619125" y="3028950"/>
              <a:ext cx="1754505" cy="1169670"/>
            </a:xfrm>
            <a:prstGeom prst="rect">
              <a:avLst/>
            </a:prstGeom>
          </p:spPr>
        </p:pic>
        <p:pic>
          <p:nvPicPr>
            <p:cNvPr id="14" name="Picture 13"/>
            <p:cNvPicPr>
              <a:picLocks noChangeAspect="1"/>
            </p:cNvPicPr>
            <p:nvPr/>
          </p:nvPicPr>
          <p:blipFill>
            <a:blip r:embed="rId10"/>
            <a:stretch>
              <a:fillRect/>
            </a:stretch>
          </p:blipFill>
          <p:spPr>
            <a:xfrm>
              <a:off x="2508250" y="3028950"/>
              <a:ext cx="1678305" cy="1183005"/>
            </a:xfrm>
            <a:prstGeom prst="rect">
              <a:avLst/>
            </a:prstGeom>
          </p:spPr>
        </p:pic>
        <p:pic>
          <p:nvPicPr>
            <p:cNvPr id="15" name="Picture 14"/>
            <p:cNvPicPr>
              <a:picLocks noChangeAspect="1"/>
            </p:cNvPicPr>
            <p:nvPr/>
          </p:nvPicPr>
          <p:blipFill>
            <a:blip r:embed="rId11"/>
            <a:srcRect l="2646" r="8850"/>
            <a:stretch>
              <a:fillRect/>
            </a:stretch>
          </p:blipFill>
          <p:spPr>
            <a:xfrm>
              <a:off x="6671310" y="3025140"/>
              <a:ext cx="1847850" cy="1173480"/>
            </a:xfrm>
            <a:prstGeom prst="rect">
              <a:avLst/>
            </a:prstGeom>
          </p:spPr>
        </p:pic>
        <p:sp>
          <p:nvSpPr>
            <p:cNvPr id="22" name="Rectangle 28"/>
            <p:cNvSpPr/>
            <p:nvPr/>
          </p:nvSpPr>
          <p:spPr>
            <a:xfrm>
              <a:off x="7315200" y="4544695"/>
              <a:ext cx="1175322" cy="230832"/>
            </a:xfrm>
            <a:prstGeom prst="rect">
              <a:avLst/>
            </a:prstGeom>
            <a:noFill/>
          </p:spPr>
          <p:txBody>
            <a:bodyPr wrap="none">
              <a:spAutoFit/>
            </a:bodyPr>
            <a:lstStyle/>
            <a:p>
              <a:r>
                <a:rPr lang="en-US" sz="900" i="1" dirty="0" err="1"/>
                <a:t>Sumber</a:t>
              </a:r>
              <a:r>
                <a:rPr lang="en-US" sz="900" i="1" dirty="0"/>
                <a:t>: </a:t>
              </a:r>
              <a:r>
                <a:rPr lang="en-US" sz="900" i="1" dirty="0" smtClean="0"/>
                <a:t>freepik.com</a:t>
              </a:r>
              <a:endParaRPr lang="id-ID" sz="900" i="1" dirty="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a:extLst>
              <a:ext uri="{FF2B5EF4-FFF2-40B4-BE49-F238E27FC236}">
                <a16:creationId xmlns:a16="http://schemas.microsoft.com/office/drawing/2014/main" id="{CEFB57B0-E8AF-4238-4317-CBEF9FC9D91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30DC423F-80C4-DDB6-4720-6CE96718A8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5" y="4668441"/>
            <a:ext cx="9144001" cy="47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ACE85264-AB94-9F70-6F72-7ACA75FD83EC}"/>
              </a:ext>
            </a:extLst>
          </p:cNvPr>
          <p:cNvPicPr>
            <a:picLocks noChangeAspect="1"/>
          </p:cNvPicPr>
          <p:nvPr/>
        </p:nvPicPr>
        <p:blipFill>
          <a:blip r:embed="rId4">
            <a:extLst>
              <a:ext uri="{28A0092B-C50C-407E-A947-70E740481C1C}">
                <a14:useLocalDpi xmlns:a14="http://schemas.microsoft.com/office/drawing/2010/main" val="0"/>
              </a:ext>
            </a:extLst>
          </a:blip>
          <a:srcRect l="21249" t="-2" r="17500" b="38889"/>
          <a:stretch>
            <a:fillRect/>
          </a:stretch>
        </p:blipFill>
        <p:spPr bwMode="auto">
          <a:xfrm>
            <a:off x="1943100" y="0"/>
            <a:ext cx="56007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a:extLst>
              <a:ext uri="{FF2B5EF4-FFF2-40B4-BE49-F238E27FC236}">
                <a16:creationId xmlns:a16="http://schemas.microsoft.com/office/drawing/2014/main" id="{9BCB74A4-39BF-0266-0B77-FB2502107F0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2200" y="2270523"/>
            <a:ext cx="1322785" cy="2539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F8A67F77-F9A4-EF5C-048C-BCD68A51A25B}"/>
              </a:ext>
            </a:extLst>
          </p:cNvPr>
          <p:cNvSpPr txBox="1">
            <a:spLocks noChangeArrowheads="1"/>
          </p:cNvSpPr>
          <p:nvPr/>
        </p:nvSpPr>
        <p:spPr bwMode="auto">
          <a:xfrm>
            <a:off x="2171700" y="1371600"/>
            <a:ext cx="4686300" cy="800100"/>
          </a:xfrm>
          <a:prstGeom prst="rect">
            <a:avLst/>
          </a:prstGeom>
          <a:noFill/>
          <a:ln>
            <a:noFill/>
          </a:ln>
        </p:spPr>
        <p:txBody>
          <a:bodyPr spcFirstLastPara="1">
            <a:prstTxWarp prst="textArchUp">
              <a:avLst/>
            </a:prstTxWarp>
            <a:spAutoFit/>
            <a:scene3d>
              <a:camera prst="orthographicFront">
                <a:rot lat="0" lon="0" rev="0"/>
              </a:camera>
              <a:lightRig rig="threePt" dir="t"/>
            </a:scene3d>
            <a:sp3d/>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defRPr/>
            </a:pPr>
            <a:r>
              <a:rPr lang="en-US" altLang="en-US" sz="4050" dirty="0">
                <a:latin typeface="Arial Rounded MT Bold" panose="020F0704030504030204" pitchFamily="34" charset="77"/>
                <a:cs typeface="Arial" panose="020B0604020202020204" pitchFamily="34" charset="0"/>
              </a:rPr>
              <a:t>TERIMA KASIH</a:t>
            </a:r>
          </a:p>
        </p:txBody>
      </p:sp>
    </p:spTree>
    <p:extLst>
      <p:ext uri="{BB962C8B-B14F-4D97-AF65-F5344CB8AC3E}">
        <p14:creationId xmlns:p14="http://schemas.microsoft.com/office/powerpoint/2010/main" val="329121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68661"/>
            <a:ext cx="9144000" cy="645160"/>
          </a:xfrm>
          <a:prstGeom prst="rect">
            <a:avLst/>
          </a:prstGeom>
          <a:solidFill>
            <a:schemeClr val="accent3">
              <a:lumMod val="20000"/>
              <a:lumOff val="80000"/>
            </a:schemeClr>
          </a:solidFill>
        </p:spPr>
        <p:txBody>
          <a:bodyPr wrap="square" lIns="91440" tIns="45720" rIns="91440" bIns="45720">
            <a:spAutoFit/>
          </a:bodyPr>
          <a:lstStyle/>
          <a:p>
            <a:pPr algn="ctr"/>
            <a:r>
              <a:rPr lang="en-US" sz="36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TUJUAN PEMBELAJARAN</a:t>
            </a:r>
          </a:p>
        </p:txBody>
      </p:sp>
      <p:grpSp>
        <p:nvGrpSpPr>
          <p:cNvPr id="4" name="Group 3"/>
          <p:cNvGrpSpPr/>
          <p:nvPr/>
        </p:nvGrpSpPr>
        <p:grpSpPr>
          <a:xfrm>
            <a:off x="565785" y="1043305"/>
            <a:ext cx="7739380" cy="347980"/>
            <a:chOff x="565785" y="1043305"/>
            <a:chExt cx="7739380" cy="347980"/>
          </a:xfrm>
        </p:grpSpPr>
        <p:sp>
          <p:nvSpPr>
            <p:cNvPr id="14" name="Rounded Rectangle 13"/>
            <p:cNvSpPr/>
            <p:nvPr/>
          </p:nvSpPr>
          <p:spPr>
            <a:xfrm>
              <a:off x="839470" y="1043305"/>
              <a:ext cx="7465695" cy="347980"/>
            </a:xfrm>
            <a:prstGeom prst="roundRect">
              <a:avLst/>
            </a:prstGeom>
            <a:solidFill>
              <a:srgbClr val="E2ED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457200" rtl="0" eaLnBrk="1" fontAlgn="auto" latinLnBrk="0" hangingPunct="1">
                <a:lnSpc>
                  <a:spcPct val="100000"/>
                </a:lnSpc>
                <a:spcBef>
                  <a:spcPts val="0"/>
                </a:spcBef>
                <a:spcAft>
                  <a:spcPts val="0"/>
                </a:spcAft>
                <a:buClrTx/>
                <a:buSzTx/>
                <a:buFontTx/>
                <a:buNone/>
                <a:defRPr/>
              </a:pPr>
              <a:r>
                <a:rPr lang="en-US" altLang="en-US" dirty="0">
                  <a:solidFill>
                    <a:schemeClr val="tx1"/>
                  </a:solidFill>
                  <a:cs typeface="+mn-lt"/>
                  <a:sym typeface="+mn-ea"/>
                </a:rPr>
                <a:t>Menyelidiki faktor-faktor yang mempengaruhi penguapan.</a:t>
              </a:r>
              <a:endParaRPr kumimoji="0" lang="en-US" altLang="en-US" sz="1800" b="0" i="0" u="none" strike="noStrike" kern="1200" cap="none" spc="0" normalizeH="0" baseline="0" noProof="0" dirty="0">
                <a:ln>
                  <a:noFill/>
                </a:ln>
                <a:solidFill>
                  <a:schemeClr val="tx1"/>
                </a:solidFill>
                <a:effectLst/>
                <a:uLnTx/>
                <a:uFillTx/>
                <a:latin typeface="+mn-lt"/>
                <a:ea typeface="+mn-ea"/>
                <a:cs typeface="+mn-lt"/>
                <a:sym typeface="+mn-ea"/>
              </a:endParaRPr>
            </a:p>
          </p:txBody>
        </p:sp>
        <p:sp>
          <p:nvSpPr>
            <p:cNvPr id="15" name="Oval 14"/>
            <p:cNvSpPr/>
            <p:nvPr/>
          </p:nvSpPr>
          <p:spPr>
            <a:xfrm>
              <a:off x="565785" y="1043305"/>
              <a:ext cx="350520" cy="347980"/>
            </a:xfrm>
            <a:prstGeom prst="ellipse">
              <a:avLst/>
            </a:prstGeom>
            <a:solidFill>
              <a:srgbClr val="A7C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mn-lt"/>
                  <a:ea typeface="+mn-ea"/>
                  <a:cs typeface="+mn-cs"/>
                </a:rPr>
                <a:t>7</a:t>
              </a:r>
            </a:p>
          </p:txBody>
        </p:sp>
      </p:grpSp>
      <p:grpSp>
        <p:nvGrpSpPr>
          <p:cNvPr id="5" name="Group 4"/>
          <p:cNvGrpSpPr/>
          <p:nvPr/>
        </p:nvGrpSpPr>
        <p:grpSpPr>
          <a:xfrm>
            <a:off x="565785" y="1539240"/>
            <a:ext cx="7738745" cy="396875"/>
            <a:chOff x="565785" y="1539240"/>
            <a:chExt cx="7738745" cy="396875"/>
          </a:xfrm>
        </p:grpSpPr>
        <p:sp>
          <p:nvSpPr>
            <p:cNvPr id="16" name="Rounded Rectangle 15"/>
            <p:cNvSpPr/>
            <p:nvPr/>
          </p:nvSpPr>
          <p:spPr>
            <a:xfrm>
              <a:off x="838835" y="1539240"/>
              <a:ext cx="7465695" cy="396875"/>
            </a:xfrm>
            <a:prstGeom prst="roundRect">
              <a:avLst/>
            </a:prstGeom>
            <a:solidFill>
              <a:srgbClr val="E2ED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457200" rtl="0" eaLnBrk="1" fontAlgn="auto" latinLnBrk="0" hangingPunct="1">
                <a:lnSpc>
                  <a:spcPct val="100000"/>
                </a:lnSpc>
                <a:spcBef>
                  <a:spcPts val="0"/>
                </a:spcBef>
                <a:spcAft>
                  <a:spcPts val="0"/>
                </a:spcAft>
                <a:buClrTx/>
                <a:buSzTx/>
                <a:buFontTx/>
                <a:buNone/>
                <a:defRPr/>
              </a:pPr>
              <a:r>
                <a:rPr lang="en-US" altLang="en-US" dirty="0">
                  <a:solidFill>
                    <a:schemeClr val="tx1"/>
                  </a:solidFill>
                  <a:cs typeface="+mn-lt"/>
                  <a:sym typeface="+mn-ea"/>
                </a:rPr>
                <a:t>Menghitung besar kalor yang diperlukan untuk kenaikkan suhu benda.</a:t>
              </a:r>
              <a:endParaRPr kumimoji="0" lang="en-US" altLang="en-US" sz="1800" b="0" i="0" u="none" strike="noStrike" kern="1200" cap="none" spc="0" normalizeH="0" baseline="0" noProof="0" dirty="0">
                <a:ln>
                  <a:noFill/>
                </a:ln>
                <a:solidFill>
                  <a:schemeClr val="tx1"/>
                </a:solidFill>
                <a:effectLst/>
                <a:uLnTx/>
                <a:uFillTx/>
                <a:latin typeface="+mn-lt"/>
                <a:ea typeface="+mn-ea"/>
                <a:cs typeface="+mn-lt"/>
                <a:sym typeface="+mn-ea"/>
              </a:endParaRPr>
            </a:p>
          </p:txBody>
        </p:sp>
        <p:sp>
          <p:nvSpPr>
            <p:cNvPr id="17" name="Oval 16"/>
            <p:cNvSpPr/>
            <p:nvPr/>
          </p:nvSpPr>
          <p:spPr>
            <a:xfrm>
              <a:off x="565785" y="1564005"/>
              <a:ext cx="350520" cy="347980"/>
            </a:xfrm>
            <a:prstGeom prst="ellipse">
              <a:avLst/>
            </a:prstGeom>
            <a:solidFill>
              <a:srgbClr val="A7C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mn-lt"/>
                  <a:ea typeface="+mn-ea"/>
                  <a:cs typeface="+mn-cs"/>
                </a:rPr>
                <a:t>8</a:t>
              </a:r>
            </a:p>
          </p:txBody>
        </p:sp>
      </p:grpSp>
      <p:grpSp>
        <p:nvGrpSpPr>
          <p:cNvPr id="6" name="Group 5"/>
          <p:cNvGrpSpPr/>
          <p:nvPr/>
        </p:nvGrpSpPr>
        <p:grpSpPr>
          <a:xfrm>
            <a:off x="565150" y="2065655"/>
            <a:ext cx="7740015" cy="607695"/>
            <a:chOff x="565150" y="2065655"/>
            <a:chExt cx="7740015" cy="607695"/>
          </a:xfrm>
        </p:grpSpPr>
        <p:sp>
          <p:nvSpPr>
            <p:cNvPr id="24" name="Rounded Rectangle 23"/>
            <p:cNvSpPr/>
            <p:nvPr/>
          </p:nvSpPr>
          <p:spPr>
            <a:xfrm>
              <a:off x="839470" y="2065655"/>
              <a:ext cx="7465695" cy="607695"/>
            </a:xfrm>
            <a:prstGeom prst="roundRect">
              <a:avLst/>
            </a:prstGeom>
            <a:solidFill>
              <a:srgbClr val="E2ED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4605" lvl="0" indent="0" algn="just">
                <a:spcBef>
                  <a:spcPct val="0"/>
                </a:spcBef>
                <a:buFont typeface="+mj-lt"/>
                <a:buNone/>
              </a:pPr>
              <a:r>
                <a:rPr lang="en-US" altLang="en-US" dirty="0">
                  <a:solidFill>
                    <a:schemeClr val="tx1"/>
                  </a:solidFill>
                  <a:cs typeface="+mn-lt"/>
                  <a:sym typeface="+mn-ea"/>
                </a:rPr>
                <a:t>Menghitung besar kalor yang dibutuhkan zat saat mendidih dan melebur.</a:t>
              </a:r>
              <a:endParaRPr kumimoji="0" lang="en-US" altLang="en-US" sz="1800" b="0" i="0" u="none" strike="noStrike" kern="1200" cap="none" spc="0" normalizeH="0" baseline="0" noProof="0" dirty="0">
                <a:ln>
                  <a:noFill/>
                </a:ln>
                <a:solidFill>
                  <a:schemeClr val="tx1"/>
                </a:solidFill>
                <a:effectLst/>
                <a:uLnTx/>
                <a:uFillTx/>
                <a:latin typeface="+mn-lt"/>
                <a:ea typeface="+mn-ea"/>
                <a:cs typeface="+mn-lt"/>
                <a:sym typeface="+mn-ea"/>
              </a:endParaRPr>
            </a:p>
          </p:txBody>
        </p:sp>
        <p:sp>
          <p:nvSpPr>
            <p:cNvPr id="19" name="Oval 18"/>
            <p:cNvSpPr/>
            <p:nvPr/>
          </p:nvSpPr>
          <p:spPr>
            <a:xfrm>
              <a:off x="565150" y="2195195"/>
              <a:ext cx="350520" cy="347980"/>
            </a:xfrm>
            <a:prstGeom prst="ellipse">
              <a:avLst/>
            </a:prstGeom>
            <a:solidFill>
              <a:srgbClr val="A7C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solidFill>
                  <a:effectLst/>
                  <a:uLnTx/>
                  <a:uFillTx/>
                  <a:latin typeface="+mn-lt"/>
                  <a:ea typeface="+mn-ea"/>
                  <a:cs typeface="+mn-cs"/>
                </a:rPr>
                <a:t>9</a:t>
              </a:r>
            </a:p>
          </p:txBody>
        </p:sp>
      </p:grpSp>
      <p:grpSp>
        <p:nvGrpSpPr>
          <p:cNvPr id="10" name="Group 9"/>
          <p:cNvGrpSpPr/>
          <p:nvPr/>
        </p:nvGrpSpPr>
        <p:grpSpPr>
          <a:xfrm>
            <a:off x="545890" y="3317489"/>
            <a:ext cx="7759275" cy="368300"/>
            <a:chOff x="545890" y="3317489"/>
            <a:chExt cx="7759275" cy="368300"/>
          </a:xfrm>
        </p:grpSpPr>
        <p:sp>
          <p:nvSpPr>
            <p:cNvPr id="18" name="Rounded Rectangle 17"/>
            <p:cNvSpPr/>
            <p:nvPr/>
          </p:nvSpPr>
          <p:spPr>
            <a:xfrm>
              <a:off x="839470" y="3329940"/>
              <a:ext cx="7465695" cy="347980"/>
            </a:xfrm>
            <a:prstGeom prst="roundRect">
              <a:avLst/>
            </a:prstGeom>
            <a:solidFill>
              <a:srgbClr val="E2ED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4605" lvl="0" indent="0" algn="just">
                <a:spcBef>
                  <a:spcPct val="0"/>
                </a:spcBef>
                <a:buFont typeface="+mj-lt"/>
                <a:buNone/>
              </a:pPr>
              <a:r>
                <a:rPr lang="en-US" altLang="en-US" dirty="0">
                  <a:solidFill>
                    <a:schemeClr val="tx1"/>
                  </a:solidFill>
                  <a:cs typeface="+mn-lt"/>
                  <a:sym typeface="+mn-ea"/>
                </a:rPr>
                <a:t>Menyelidiki perpindahan kalor secara konduksi, konveksi dan radiasi.</a:t>
              </a:r>
              <a:endParaRPr kumimoji="0" lang="en-US" altLang="en-US" sz="1800" b="0" i="0" u="none" strike="noStrike" kern="1200" cap="none" spc="0" normalizeH="0" baseline="0" noProof="0" dirty="0">
                <a:ln>
                  <a:noFill/>
                </a:ln>
                <a:solidFill>
                  <a:schemeClr val="tx1"/>
                </a:solidFill>
                <a:effectLst/>
                <a:uLnTx/>
                <a:uFillTx/>
                <a:latin typeface="+mn-lt"/>
                <a:ea typeface="+mn-ea"/>
                <a:cs typeface="+mn-lt"/>
                <a:sym typeface="+mn-ea"/>
              </a:endParaRPr>
            </a:p>
          </p:txBody>
        </p:sp>
        <p:grpSp>
          <p:nvGrpSpPr>
            <p:cNvPr id="9" name="Group 8"/>
            <p:cNvGrpSpPr/>
            <p:nvPr/>
          </p:nvGrpSpPr>
          <p:grpSpPr>
            <a:xfrm>
              <a:off x="545890" y="3317489"/>
              <a:ext cx="457200" cy="368300"/>
              <a:chOff x="545890" y="3317489"/>
              <a:chExt cx="457200" cy="368300"/>
            </a:xfrm>
          </p:grpSpPr>
          <p:sp>
            <p:nvSpPr>
              <p:cNvPr id="20" name="Oval 19"/>
              <p:cNvSpPr/>
              <p:nvPr/>
            </p:nvSpPr>
            <p:spPr>
              <a:xfrm>
                <a:off x="565785" y="3326130"/>
                <a:ext cx="350520" cy="347980"/>
              </a:xfrm>
              <a:prstGeom prst="ellipse">
                <a:avLst/>
              </a:prstGeom>
              <a:solidFill>
                <a:srgbClr val="A7C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26" name="TextBox 3"/>
              <p:cNvSpPr txBox="1"/>
              <p:nvPr/>
            </p:nvSpPr>
            <p:spPr>
              <a:xfrm>
                <a:off x="545890" y="3317489"/>
                <a:ext cx="457200" cy="368300"/>
              </a:xfrm>
              <a:prstGeom prst="rect">
                <a:avLst/>
              </a:prstGeom>
              <a:noFill/>
              <a:ln w="9525">
                <a:noFill/>
              </a:ln>
              <a:extLst>
                <a:ext uri="{909E8E84-426E-40DD-AFC4-6F175D3DCCD1}">
                  <a14:hiddenFill xmlns:a14="http://schemas.microsoft.com/office/drawing/2010/main">
                    <a:solidFill>
                      <a:srgbClr val="A7C9E9"/>
                    </a:solidFill>
                  </a14:hiddenFill>
                </a:ext>
              </a:extLst>
            </p:spPr>
            <p:txBody>
              <a:bodyPr>
                <a:spAutoFit/>
              </a:bodyPr>
              <a:lstStyle>
                <a:lvl1pPr marL="228600" indent="-228600" algn="l" rtl="0" eaLnBrk="0" fontAlgn="base" hangingPunct="0">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en-US" altLang="en-US" sz="1800" dirty="0"/>
                  <a:t>11</a:t>
                </a:r>
              </a:p>
            </p:txBody>
          </p:sp>
        </p:grpSp>
      </p:grpSp>
      <p:grpSp>
        <p:nvGrpSpPr>
          <p:cNvPr id="11" name="Group 10"/>
          <p:cNvGrpSpPr/>
          <p:nvPr/>
        </p:nvGrpSpPr>
        <p:grpSpPr>
          <a:xfrm>
            <a:off x="530602" y="2806065"/>
            <a:ext cx="7774563" cy="368300"/>
            <a:chOff x="530602" y="2806065"/>
            <a:chExt cx="7774563" cy="368300"/>
          </a:xfrm>
        </p:grpSpPr>
        <p:sp>
          <p:nvSpPr>
            <p:cNvPr id="22" name="Rounded Rectangle 21"/>
            <p:cNvSpPr/>
            <p:nvPr/>
          </p:nvSpPr>
          <p:spPr>
            <a:xfrm>
              <a:off x="839470" y="2816225"/>
              <a:ext cx="7465695" cy="347980"/>
            </a:xfrm>
            <a:prstGeom prst="roundRect">
              <a:avLst/>
            </a:prstGeom>
            <a:solidFill>
              <a:srgbClr val="E2ED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4605" lvl="0" indent="0" algn="just">
                <a:spcBef>
                  <a:spcPct val="0"/>
                </a:spcBef>
                <a:buFont typeface="+mj-lt"/>
                <a:buNone/>
              </a:pPr>
              <a:r>
                <a:rPr lang="en-US" altLang="en-US" dirty="0">
                  <a:solidFill>
                    <a:schemeClr val="tx1"/>
                  </a:solidFill>
                  <a:cs typeface="+mn-lt"/>
                  <a:sym typeface="+mn-ea"/>
                </a:rPr>
                <a:t>Menunjukkan pemuaian dalam teknologi.  </a:t>
              </a:r>
              <a:endParaRPr kumimoji="0" lang="en-US" altLang="en-US" sz="1800" b="0" i="0" u="none" strike="noStrike" kern="1200" cap="none" spc="0" normalizeH="0" baseline="0" noProof="0" dirty="0">
                <a:ln>
                  <a:noFill/>
                </a:ln>
                <a:solidFill>
                  <a:schemeClr val="tx1"/>
                </a:solidFill>
                <a:effectLst/>
                <a:uLnTx/>
                <a:uFillTx/>
                <a:latin typeface="+mn-lt"/>
                <a:ea typeface="+mn-ea"/>
                <a:cs typeface="+mn-lt"/>
                <a:sym typeface="+mn-ea"/>
              </a:endParaRPr>
            </a:p>
          </p:txBody>
        </p:sp>
        <p:sp>
          <p:nvSpPr>
            <p:cNvPr id="27" name="Oval 26"/>
            <p:cNvSpPr/>
            <p:nvPr/>
          </p:nvSpPr>
          <p:spPr>
            <a:xfrm>
              <a:off x="566420" y="2816225"/>
              <a:ext cx="350520" cy="347980"/>
            </a:xfrm>
            <a:prstGeom prst="ellipse">
              <a:avLst/>
            </a:prstGeom>
            <a:solidFill>
              <a:srgbClr val="A7C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28" name="TextBox 3"/>
            <p:cNvSpPr txBox="1"/>
            <p:nvPr/>
          </p:nvSpPr>
          <p:spPr>
            <a:xfrm>
              <a:off x="530602" y="2806065"/>
              <a:ext cx="457200" cy="368300"/>
            </a:xfrm>
            <a:prstGeom prst="rect">
              <a:avLst/>
            </a:prstGeom>
            <a:noFill/>
            <a:ln w="9525">
              <a:noFill/>
            </a:ln>
            <a:extLst>
              <a:ext uri="{909E8E84-426E-40DD-AFC4-6F175D3DCCD1}">
                <a14:hiddenFill xmlns:a14="http://schemas.microsoft.com/office/drawing/2010/main">
                  <a:solidFill>
                    <a:srgbClr val="A7C9E9"/>
                  </a:solidFill>
                </a14:hiddenFill>
              </a:ext>
            </a:extLst>
          </p:spPr>
          <p:txBody>
            <a:bodyPr>
              <a:spAutoFit/>
            </a:bodyPr>
            <a:lstStyle>
              <a:lvl1pPr marL="228600" indent="-228600" algn="l" rtl="0" eaLnBrk="0" fontAlgn="base" hangingPunct="0">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en-US" altLang="en-US" sz="1800" dirty="0"/>
                <a:t>10</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
          <p:cNvSpPr/>
          <p:nvPr/>
        </p:nvSpPr>
        <p:spPr>
          <a:xfrm>
            <a:off x="11430" y="213360"/>
            <a:ext cx="9156065" cy="614045"/>
          </a:xfrm>
          <a:prstGeom prst="rect">
            <a:avLst/>
          </a:prstGeom>
          <a:solidFill>
            <a:schemeClr val="accent5">
              <a:lumMod val="20000"/>
              <a:lumOff val="80000"/>
            </a:schemeClr>
          </a:solidFill>
        </p:spPr>
        <p:txBody>
          <a:bodyPr wrap="square" lIns="121920" tIns="60960" rIns="121920" bIns="6096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rPr>
              <a:t>PROFIL PELAJAR PANCASILA</a:t>
            </a:r>
          </a:p>
        </p:txBody>
      </p:sp>
      <p:grpSp>
        <p:nvGrpSpPr>
          <p:cNvPr id="2" name="Group 1"/>
          <p:cNvGrpSpPr/>
          <p:nvPr/>
        </p:nvGrpSpPr>
        <p:grpSpPr>
          <a:xfrm>
            <a:off x="509905" y="1390015"/>
            <a:ext cx="2461895" cy="2203450"/>
            <a:chOff x="509905" y="1390015"/>
            <a:chExt cx="2461895" cy="2203450"/>
          </a:xfrm>
        </p:grpSpPr>
        <p:sp>
          <p:nvSpPr>
            <p:cNvPr id="21" name="TextBox 5"/>
            <p:cNvSpPr txBox="1">
              <a:spLocks noChangeArrowheads="1"/>
            </p:cNvSpPr>
            <p:nvPr/>
          </p:nvSpPr>
          <p:spPr bwMode="auto">
            <a:xfrm>
              <a:off x="509905" y="3317875"/>
              <a:ext cx="2122805" cy="275590"/>
            </a:xfrm>
            <a:prstGeom prst="rect">
              <a:avLst/>
            </a:prstGeom>
            <a:solidFill>
              <a:srgbClr val="E5F2DD"/>
            </a:solidFill>
            <a:ln>
              <a:noFill/>
            </a:ln>
          </p:spPr>
          <p:txBody>
            <a:bodyPr wrap="square">
              <a:spAutoFit/>
            </a:bodyPr>
            <a:lstStyle>
              <a:lvl1pPr>
                <a:spcBef>
                  <a:spcPct val="20000"/>
                </a:spcBef>
                <a:buChar char="•"/>
                <a:defRPr sz="3200">
                  <a:solidFill>
                    <a:schemeClr val="tx1"/>
                  </a:solidFill>
                  <a:latin typeface="Arial" panose="020B0604020202090204" pitchFamily="34" charset="0"/>
                  <a:cs typeface="Arial" panose="020B0604020202090204" pitchFamily="34" charset="0"/>
                </a:defRPr>
              </a:lvl1pPr>
              <a:lvl2pPr marL="742950" indent="-285750">
                <a:spcBef>
                  <a:spcPct val="20000"/>
                </a:spcBef>
                <a:buChar char="–"/>
                <a:defRPr sz="2800">
                  <a:solidFill>
                    <a:schemeClr val="tx1"/>
                  </a:solidFill>
                  <a:latin typeface="Arial" panose="020B0604020202090204" pitchFamily="34" charset="0"/>
                  <a:cs typeface="Arial" panose="020B0604020202090204" pitchFamily="34" charset="0"/>
                </a:defRPr>
              </a:lvl2pPr>
              <a:lvl3pPr marL="1143000" indent="-228600">
                <a:spcBef>
                  <a:spcPct val="20000"/>
                </a:spcBef>
                <a:buChar char="•"/>
                <a:defRPr sz="2400">
                  <a:solidFill>
                    <a:schemeClr val="tx1"/>
                  </a:solidFill>
                  <a:latin typeface="Arial" panose="020B0604020202090204" pitchFamily="34" charset="0"/>
                  <a:cs typeface="Arial" panose="020B0604020202090204" pitchFamily="34" charset="0"/>
                </a:defRPr>
              </a:lvl3pPr>
              <a:lvl4pPr marL="1600200" indent="-228600">
                <a:spcBef>
                  <a:spcPct val="20000"/>
                </a:spcBef>
                <a:buChar char="–"/>
                <a:defRPr sz="2000">
                  <a:solidFill>
                    <a:schemeClr val="tx1"/>
                  </a:solidFill>
                  <a:latin typeface="Arial" panose="020B0604020202090204" pitchFamily="34" charset="0"/>
                  <a:cs typeface="Arial" panose="020B0604020202090204" pitchFamily="34" charset="0"/>
                </a:defRPr>
              </a:lvl4pPr>
              <a:lvl5pPr marL="2057400" indent="-228600">
                <a:spcBef>
                  <a:spcPct val="20000"/>
                </a:spcBef>
                <a:buChar char="»"/>
                <a:defRPr sz="2000">
                  <a:solidFill>
                    <a:schemeClr val="tx1"/>
                  </a:solidFill>
                  <a:latin typeface="Arial" panose="020B0604020202090204" pitchFamily="34" charset="0"/>
                  <a:cs typeface="Arial" panose="020B060402020209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90204" pitchFamily="34" charset="0"/>
                  <a:cs typeface="Arial" panose="020B0604020202090204" pitchFamily="34" charset="0"/>
                </a:defRPr>
              </a:lvl9pPr>
            </a:lstStyle>
            <a:p>
              <a:pPr marL="0" marR="0" lvl="0" indent="0" algn="ctr" defTabSz="457200" rtl="0" eaLnBrk="1" fontAlgn="auto" latinLnBrk="0" hangingPunct="1">
                <a:lnSpc>
                  <a:spcPct val="100000"/>
                </a:lnSpc>
                <a:spcBef>
                  <a:spcPct val="0"/>
                </a:spcBef>
                <a:spcAft>
                  <a:spcPts val="0"/>
                </a:spcAft>
                <a:buClrTx/>
                <a:buSzTx/>
                <a:buFontTx/>
                <a:buNone/>
                <a:defRPr/>
              </a:pPr>
              <a:r>
                <a:rPr kumimoji="0" lang="en-US" altLang="en-US" sz="1200" b="0" i="0" u="none" strike="noStrike" kern="1200" cap="none" spc="0" normalizeH="0" baseline="0" noProof="0" dirty="0" err="1" smtClean="0">
                  <a:ln>
                    <a:noFill/>
                  </a:ln>
                  <a:solidFill>
                    <a:schemeClr val="tx1"/>
                  </a:solidFill>
                  <a:effectLst/>
                  <a:uLnTx/>
                  <a:uFillTx/>
                  <a:latin typeface="Arial Rounded MT Bold" panose="020F0704030504030204" pitchFamily="34" charset="77"/>
                  <a:ea typeface="+mn-ea"/>
                  <a:cs typeface="Arial" panose="020B0604020202090204" pitchFamily="34" charset="0"/>
                </a:rPr>
                <a:t>Bergotong</a:t>
              </a:r>
              <a:r>
                <a:rPr lang="en-US" altLang="en-US" sz="1200" dirty="0">
                  <a:latin typeface="Arial Rounded MT Bold" panose="020F0704030504030204" pitchFamily="34" charset="77"/>
                </a:rPr>
                <a:t>-</a:t>
              </a:r>
              <a:r>
                <a:rPr kumimoji="0" lang="en-US" altLang="en-US" sz="1200" b="0" i="0" u="none" strike="noStrike" kern="1200" cap="none" spc="0" normalizeH="0" baseline="0" noProof="0" dirty="0" smtClean="0">
                  <a:ln>
                    <a:noFill/>
                  </a:ln>
                  <a:solidFill>
                    <a:schemeClr val="tx1"/>
                  </a:solidFill>
                  <a:effectLst/>
                  <a:uLnTx/>
                  <a:uFillTx/>
                  <a:latin typeface="Arial Rounded MT Bold" panose="020F0704030504030204" pitchFamily="34" charset="77"/>
                  <a:ea typeface="+mn-ea"/>
                  <a:cs typeface="Arial" panose="020B0604020202090204" pitchFamily="34" charset="0"/>
                </a:rPr>
                <a:t>royong</a:t>
              </a:r>
              <a:endParaRPr kumimoji="0" lang="en-US" altLang="en-US" sz="1200" b="0" i="0" u="none" strike="noStrike" kern="1200" cap="none" spc="0" normalizeH="0" baseline="0" noProof="0" dirty="0">
                <a:ln>
                  <a:noFill/>
                </a:ln>
                <a:solidFill>
                  <a:schemeClr val="tx1"/>
                </a:solidFill>
                <a:effectLst/>
                <a:uLnTx/>
                <a:uFillTx/>
                <a:latin typeface="Arial Rounded MT Bold" panose="020F0704030504030204" pitchFamily="34" charset="77"/>
                <a:ea typeface="+mn-ea"/>
                <a:cs typeface="Arial" panose="020B0604020202090204" pitchFamily="34" charset="0"/>
              </a:endParaRPr>
            </a:p>
          </p:txBody>
        </p:sp>
        <p:pic>
          <p:nvPicPr>
            <p:cNvPr id="20485" name="Picture 2" descr="Team workconcept illustration"/>
            <p:cNvPicPr>
              <a:picLocks noChangeAspect="1"/>
            </p:cNvPicPr>
            <p:nvPr/>
          </p:nvPicPr>
          <p:blipFill>
            <a:blip r:embed="rId2"/>
            <a:stretch>
              <a:fillRect/>
            </a:stretch>
          </p:blipFill>
          <p:spPr>
            <a:xfrm>
              <a:off x="509905" y="1390015"/>
              <a:ext cx="2461895" cy="1640840"/>
            </a:xfrm>
            <a:prstGeom prst="rect">
              <a:avLst/>
            </a:prstGeom>
            <a:noFill/>
            <a:ln w="9525">
              <a:noFill/>
            </a:ln>
          </p:spPr>
        </p:pic>
      </p:grpSp>
      <p:grpSp>
        <p:nvGrpSpPr>
          <p:cNvPr id="3" name="Group 2"/>
          <p:cNvGrpSpPr/>
          <p:nvPr/>
        </p:nvGrpSpPr>
        <p:grpSpPr>
          <a:xfrm>
            <a:off x="3580765" y="1495425"/>
            <a:ext cx="2372360" cy="2099945"/>
            <a:chOff x="3580765" y="1495425"/>
            <a:chExt cx="2372360" cy="2099945"/>
          </a:xfrm>
        </p:grpSpPr>
        <p:sp>
          <p:nvSpPr>
            <p:cNvPr id="19" name="Rectangle 9"/>
            <p:cNvSpPr/>
            <p:nvPr/>
          </p:nvSpPr>
          <p:spPr>
            <a:xfrm>
              <a:off x="3810635" y="3319780"/>
              <a:ext cx="1748155" cy="275590"/>
            </a:xfrm>
            <a:prstGeom prst="rect">
              <a:avLst/>
            </a:prstGeom>
            <a:solidFill>
              <a:srgbClr val="E5F2DD"/>
            </a:solid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defRPr/>
              </a:pPr>
              <a:r>
                <a:rPr kumimoji="0" lang="en-US" altLang="en-US" sz="1200" b="0" i="0" u="none" strike="noStrike" kern="1200" cap="none" spc="0" normalizeH="0" baseline="0" noProof="0" dirty="0" err="1">
                  <a:ln>
                    <a:noFill/>
                  </a:ln>
                  <a:solidFill>
                    <a:schemeClr val="tx1"/>
                  </a:solidFill>
                  <a:effectLst/>
                  <a:uLnTx/>
                  <a:uFillTx/>
                  <a:latin typeface="Arial Rounded MT Bold" panose="020F0704030504030204" pitchFamily="34" charset="77"/>
                  <a:ea typeface="+mn-ea"/>
                  <a:cs typeface="+mn-cs"/>
                </a:rPr>
                <a:t>Bernalar</a:t>
              </a:r>
              <a:r>
                <a:rPr kumimoji="0" lang="en-US" altLang="en-US" sz="1200" b="0" i="0" u="none" strike="noStrike" kern="1200" cap="none" spc="0" normalizeH="0" baseline="0" noProof="0" dirty="0">
                  <a:ln>
                    <a:noFill/>
                  </a:ln>
                  <a:solidFill>
                    <a:schemeClr val="tx1"/>
                  </a:solidFill>
                  <a:effectLst/>
                  <a:uLnTx/>
                  <a:uFillTx/>
                  <a:latin typeface="Arial Rounded MT Bold" panose="020F0704030504030204" pitchFamily="34" charset="77"/>
                  <a:ea typeface="+mn-ea"/>
                  <a:cs typeface="+mn-cs"/>
                </a:rPr>
                <a:t> </a:t>
              </a:r>
              <a:r>
                <a:rPr kumimoji="0" lang="en-US" altLang="en-US" sz="1200" b="0" i="0" u="none" strike="noStrike" kern="1200" cap="none" spc="0" normalizeH="0" baseline="0" noProof="0" dirty="0" err="1">
                  <a:ln>
                    <a:noFill/>
                  </a:ln>
                  <a:solidFill>
                    <a:schemeClr val="tx1"/>
                  </a:solidFill>
                  <a:effectLst/>
                  <a:uLnTx/>
                  <a:uFillTx/>
                  <a:latin typeface="Arial Rounded MT Bold" panose="020F0704030504030204" pitchFamily="34" charset="77"/>
                  <a:ea typeface="+mn-ea"/>
                  <a:cs typeface="+mn-cs"/>
                </a:rPr>
                <a:t>kritis</a:t>
              </a:r>
              <a:r>
                <a:rPr kumimoji="0" lang="en-US" altLang="en-US" sz="1200" b="0" i="0" u="none" strike="noStrike" kern="1200" cap="none" spc="0" normalizeH="0" baseline="0" noProof="0" dirty="0">
                  <a:ln>
                    <a:noFill/>
                  </a:ln>
                  <a:solidFill>
                    <a:schemeClr val="tx1"/>
                  </a:solidFill>
                  <a:effectLst/>
                  <a:uLnTx/>
                  <a:uFillTx/>
                  <a:latin typeface="Arial Rounded MT Bold" panose="020F0704030504030204" pitchFamily="34" charset="77"/>
                  <a:ea typeface="+mn-ea"/>
                  <a:cs typeface="+mn-cs"/>
                </a:rPr>
                <a:t> </a:t>
              </a:r>
            </a:p>
          </p:txBody>
        </p:sp>
        <p:pic>
          <p:nvPicPr>
            <p:cNvPr id="20486" name="Picture 4" descr="Live collaboration concept illustration"/>
            <p:cNvPicPr>
              <a:picLocks noChangeAspect="1"/>
            </p:cNvPicPr>
            <p:nvPr/>
          </p:nvPicPr>
          <p:blipFill>
            <a:blip r:embed="rId3"/>
            <a:srcRect l="6972" t="4668" r="3465" b="14017"/>
            <a:stretch>
              <a:fillRect/>
            </a:stretch>
          </p:blipFill>
          <p:spPr>
            <a:xfrm>
              <a:off x="3580765" y="1495425"/>
              <a:ext cx="2372360" cy="1433830"/>
            </a:xfrm>
            <a:prstGeom prst="rect">
              <a:avLst/>
            </a:prstGeom>
            <a:noFill/>
            <a:ln w="9525">
              <a:noFill/>
            </a:ln>
          </p:spPr>
        </p:pic>
      </p:grpSp>
      <p:grpSp>
        <p:nvGrpSpPr>
          <p:cNvPr id="4" name="Group 3"/>
          <p:cNvGrpSpPr/>
          <p:nvPr/>
        </p:nvGrpSpPr>
        <p:grpSpPr>
          <a:xfrm>
            <a:off x="6562725" y="1495425"/>
            <a:ext cx="1652270" cy="2099945"/>
            <a:chOff x="6562725" y="1495425"/>
            <a:chExt cx="1652270" cy="2099945"/>
          </a:xfrm>
        </p:grpSpPr>
        <p:sp>
          <p:nvSpPr>
            <p:cNvPr id="20" name="Rectangle 10"/>
            <p:cNvSpPr/>
            <p:nvPr/>
          </p:nvSpPr>
          <p:spPr>
            <a:xfrm>
              <a:off x="7048500" y="3319780"/>
              <a:ext cx="850265" cy="275590"/>
            </a:xfrm>
            <a:prstGeom prst="rect">
              <a:avLst/>
            </a:prstGeom>
            <a:solidFill>
              <a:srgbClr val="E5F2DD"/>
            </a:solidFill>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defRPr/>
              </a:pPr>
              <a:r>
                <a:rPr kumimoji="0" lang="en-US" altLang="en-US" sz="1200" b="0" i="0" u="none" strike="noStrike" kern="1200" cap="none" spc="0" normalizeH="0" baseline="0" noProof="0" dirty="0" err="1">
                  <a:ln>
                    <a:noFill/>
                  </a:ln>
                  <a:solidFill>
                    <a:schemeClr val="tx1"/>
                  </a:solidFill>
                  <a:effectLst/>
                  <a:uLnTx/>
                  <a:uFillTx/>
                  <a:latin typeface="Arial Rounded MT Bold" panose="020F0704030504030204" pitchFamily="34" charset="77"/>
                  <a:ea typeface="+mn-ea"/>
                  <a:cs typeface="+mn-cs"/>
                </a:rPr>
                <a:t>Kreatif</a:t>
              </a:r>
            </a:p>
          </p:txBody>
        </p:sp>
        <p:pic>
          <p:nvPicPr>
            <p:cNvPr id="20487" name="Picture 6" descr="Flat creativity concept illustration"/>
            <p:cNvPicPr>
              <a:picLocks noChangeAspect="1"/>
            </p:cNvPicPr>
            <p:nvPr/>
          </p:nvPicPr>
          <p:blipFill>
            <a:blip r:embed="rId4"/>
            <a:srcRect t="3477" b="3654"/>
            <a:stretch>
              <a:fillRect/>
            </a:stretch>
          </p:blipFill>
          <p:spPr>
            <a:xfrm>
              <a:off x="6562725" y="1495425"/>
              <a:ext cx="1652270" cy="1535430"/>
            </a:xfrm>
            <a:prstGeom prst="rect">
              <a:avLst/>
            </a:prstGeom>
            <a:noFill/>
            <a:ln w="9525">
              <a:noFill/>
            </a:ln>
          </p:spPr>
        </p:pic>
      </p:grpSp>
      <p:sp>
        <p:nvSpPr>
          <p:cNvPr id="20488" name="Rectangle 26"/>
          <p:cNvSpPr/>
          <p:nvPr/>
        </p:nvSpPr>
        <p:spPr>
          <a:xfrm>
            <a:off x="7207885" y="4542790"/>
            <a:ext cx="1315085" cy="198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en-US" altLang="en-US" sz="700" i="1"/>
              <a:t>Sumber: www.freepik.com</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1000"/>
          </a:blip>
          <a:stretch>
            <a:fillRect/>
          </a:stretch>
        </a:blipFill>
        <a:effectLst/>
      </p:bgPr>
    </p:bg>
    <p:spTree>
      <p:nvGrpSpPr>
        <p:cNvPr id="1" name=""/>
        <p:cNvGrpSpPr/>
        <p:nvPr/>
      </p:nvGrpSpPr>
      <p:grpSpPr>
        <a:xfrm>
          <a:off x="0" y="0"/>
          <a:ext cx="0" cy="0"/>
          <a:chOff x="0" y="0"/>
          <a:chExt cx="0" cy="0"/>
        </a:xfrm>
      </p:grpSpPr>
      <p:sp>
        <p:nvSpPr>
          <p:cNvPr id="29" name="Rectangle 28"/>
          <p:cNvSpPr/>
          <p:nvPr/>
        </p:nvSpPr>
        <p:spPr>
          <a:xfrm>
            <a:off x="245785" y="4333064"/>
            <a:ext cx="1060450" cy="229870"/>
          </a:xfrm>
          <a:prstGeom prst="rect">
            <a:avLst/>
          </a:prstGeom>
          <a:noFill/>
        </p:spPr>
        <p:txBody>
          <a:bodyPr wrap="none">
            <a:spAutoFit/>
          </a:bodyPr>
          <a:lstStyle/>
          <a:p>
            <a:pPr algn="l"/>
            <a:r>
              <a:rPr lang="en-US" sz="900" i="1" dirty="0" err="1">
                <a:sym typeface="+mn-ea"/>
              </a:rPr>
              <a:t>Sumber</a:t>
            </a:r>
            <a:r>
              <a:rPr lang="en-US" sz="900" i="1" dirty="0">
                <a:sym typeface="+mn-ea"/>
              </a:rPr>
              <a:t>: Freepik</a:t>
            </a:r>
            <a:r>
              <a:rPr lang="en-US" sz="900" i="1" dirty="0"/>
              <a:t> </a:t>
            </a:r>
            <a:endParaRPr lang="id-ID" sz="900" i="1" dirty="0"/>
          </a:p>
        </p:txBody>
      </p:sp>
      <p:grpSp>
        <p:nvGrpSpPr>
          <p:cNvPr id="30" name="Group 29"/>
          <p:cNvGrpSpPr/>
          <p:nvPr/>
        </p:nvGrpSpPr>
        <p:grpSpPr>
          <a:xfrm>
            <a:off x="775970" y="573405"/>
            <a:ext cx="4700905" cy="741045"/>
            <a:chOff x="1616183" y="684081"/>
            <a:chExt cx="6400800" cy="1125669"/>
          </a:xfrm>
        </p:grpSpPr>
        <p:grpSp>
          <p:nvGrpSpPr>
            <p:cNvPr id="31" name="Group 30"/>
            <p:cNvGrpSpPr/>
            <p:nvPr/>
          </p:nvGrpSpPr>
          <p:grpSpPr>
            <a:xfrm>
              <a:off x="1616183" y="684081"/>
              <a:ext cx="6400800" cy="1125669"/>
              <a:chOff x="1388302" y="545950"/>
              <a:chExt cx="4168663" cy="890291"/>
            </a:xfrm>
            <a:effectLst>
              <a:outerShdw blurRad="50800" dist="38100" dir="2700000" algn="tl" rotWithShape="0">
                <a:prstClr val="black">
                  <a:alpha val="40000"/>
                </a:prstClr>
              </a:outerShdw>
            </a:effectLst>
          </p:grpSpPr>
          <p:sp>
            <p:nvSpPr>
              <p:cNvPr id="33" name="Rectangle 32"/>
              <p:cNvSpPr/>
              <p:nvPr/>
            </p:nvSpPr>
            <p:spPr>
              <a:xfrm>
                <a:off x="1388494" y="545950"/>
                <a:ext cx="3909927" cy="8902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TextBox 33"/>
              <p:cNvSpPr txBox="1"/>
              <p:nvPr/>
            </p:nvSpPr>
            <p:spPr>
              <a:xfrm>
                <a:off x="1388302" y="690830"/>
                <a:ext cx="4168663" cy="627094"/>
              </a:xfrm>
              <a:prstGeom prst="rect">
                <a:avLst/>
              </a:prstGeom>
              <a:noFill/>
            </p:spPr>
            <p:txBody>
              <a:bodyPr wrap="square" rtlCol="0">
                <a:spAutoFit/>
              </a:bodyPr>
              <a:lstStyle/>
              <a:p>
                <a:pPr marL="0" lvl="0" indent="112395" algn="l" eaLnBrk="1" hangingPunct="1">
                  <a:spcBef>
                    <a:spcPct val="0"/>
                  </a:spcBef>
                  <a:buNone/>
                </a:pPr>
                <a:r>
                  <a:rPr lang="en-US" altLang="en-US" sz="2800" b="1" dirty="0">
                    <a:sym typeface="+mn-ea"/>
                  </a:rPr>
                  <a:t>A. SUHU</a:t>
                </a:r>
                <a:endParaRPr lang="en-US" altLang="en-US" sz="2800" b="1" dirty="0">
                  <a:latin typeface="Calibri" panose="020F0502020204030204" pitchFamily="34" charset="0"/>
                  <a:cs typeface="Calibri" panose="020F0502020204030204" pitchFamily="34" charset="0"/>
                  <a:sym typeface="+mn-ea"/>
                </a:endParaRPr>
              </a:p>
            </p:txBody>
          </p:sp>
        </p:grpSp>
        <p:sp>
          <p:nvSpPr>
            <p:cNvPr id="32" name="Rectangle 31"/>
            <p:cNvSpPr/>
            <p:nvPr/>
          </p:nvSpPr>
          <p:spPr>
            <a:xfrm>
              <a:off x="7623294" y="723716"/>
              <a:ext cx="58272" cy="1080000"/>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461010" y="1123315"/>
            <a:ext cx="5669915" cy="501015"/>
          </a:xfrm>
          <a:prstGeom prst="roundRect">
            <a:avLst/>
          </a:prstGeom>
          <a:solidFill>
            <a:srgbClr val="FFF4D1"/>
          </a:solid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altLang="en-US" b="1" dirty="0">
                <a:cs typeface="+mn-lt"/>
                <a:sym typeface="+mn-ea"/>
              </a:rPr>
              <a:t>Suhu</a:t>
            </a:r>
            <a:r>
              <a:rPr lang="en-US" altLang="en-US" dirty="0">
                <a:cs typeface="+mn-lt"/>
                <a:sym typeface="+mn-ea"/>
              </a:rPr>
              <a:t> merupakan ukuran derajat panas suatu benda.</a:t>
            </a:r>
            <a:endParaRPr lang="id-ID" dirty="0">
              <a:solidFill>
                <a:schemeClr val="tx1"/>
              </a:solidFill>
              <a:cs typeface="+mn-lt"/>
            </a:endParaRPr>
          </a:p>
        </p:txBody>
      </p:sp>
      <p:grpSp>
        <p:nvGrpSpPr>
          <p:cNvPr id="2" name="Group 1"/>
          <p:cNvGrpSpPr/>
          <p:nvPr/>
        </p:nvGrpSpPr>
        <p:grpSpPr>
          <a:xfrm>
            <a:off x="589915" y="1776730"/>
            <a:ext cx="3526790" cy="2708910"/>
            <a:chOff x="589915" y="1776730"/>
            <a:chExt cx="3526790" cy="2708910"/>
          </a:xfrm>
        </p:grpSpPr>
        <p:sp>
          <p:nvSpPr>
            <p:cNvPr id="29" name="Rectangle 28"/>
            <p:cNvSpPr/>
            <p:nvPr/>
          </p:nvSpPr>
          <p:spPr>
            <a:xfrm>
              <a:off x="589955" y="3978099"/>
              <a:ext cx="1149674" cy="230832"/>
            </a:xfrm>
            <a:prstGeom prst="rect">
              <a:avLst/>
            </a:prstGeom>
            <a:noFill/>
          </p:spPr>
          <p:txBody>
            <a:bodyPr wrap="none">
              <a:spAutoFit/>
            </a:bodyPr>
            <a:lstStyle/>
            <a:p>
              <a:r>
                <a:rPr lang="en-US" sz="900" i="1" dirty="0" err="1"/>
                <a:t>Sumber</a:t>
              </a:r>
              <a:r>
                <a:rPr lang="en-US" sz="900" i="1" dirty="0"/>
                <a:t>: </a:t>
              </a:r>
              <a:r>
                <a:rPr lang="en-US" sz="900" i="1" dirty="0" smtClean="0"/>
                <a:t>freepik.com</a:t>
              </a:r>
              <a:endParaRPr lang="id-ID" sz="900" i="1" dirty="0"/>
            </a:p>
          </p:txBody>
        </p:sp>
        <p:pic>
          <p:nvPicPr>
            <p:cNvPr id="8" name="Picture 7"/>
            <p:cNvPicPr>
              <a:picLocks noChangeAspect="1"/>
            </p:cNvPicPr>
            <p:nvPr/>
          </p:nvPicPr>
          <p:blipFill>
            <a:blip r:embed="rId2"/>
            <a:stretch>
              <a:fillRect/>
            </a:stretch>
          </p:blipFill>
          <p:spPr>
            <a:xfrm>
              <a:off x="589915" y="1776730"/>
              <a:ext cx="3300095" cy="2200275"/>
            </a:xfrm>
            <a:prstGeom prst="rect">
              <a:avLst/>
            </a:prstGeom>
          </p:spPr>
        </p:pic>
        <p:sp>
          <p:nvSpPr>
            <p:cNvPr id="9" name="Rectangle: Rounded Corners 3"/>
            <p:cNvSpPr/>
            <p:nvPr/>
          </p:nvSpPr>
          <p:spPr>
            <a:xfrm>
              <a:off x="1729105" y="3635375"/>
              <a:ext cx="2387600" cy="850265"/>
            </a:xfrm>
            <a:prstGeom prst="roundRect">
              <a:avLst/>
            </a:prstGeom>
            <a:ln>
              <a:solidFill>
                <a:srgbClr val="DFF0F5"/>
              </a:solidFill>
            </a:ln>
          </p:spPr>
          <p:style>
            <a:lnRef idx="2">
              <a:schemeClr val="accent1"/>
            </a:lnRef>
            <a:fillRef idx="1">
              <a:schemeClr val="lt1"/>
            </a:fillRef>
            <a:effectRef idx="0">
              <a:schemeClr val="accent1"/>
            </a:effectRef>
            <a:fontRef idx="minor">
              <a:schemeClr val="dk1"/>
            </a:fontRef>
          </p:style>
          <p:txBody>
            <a:bodyPr rtlCol="0" anchor="ctr"/>
            <a:lstStyle/>
            <a:p>
              <a:endParaRPr lang="en-US" altLang="en-US" sz="1600" dirty="0">
                <a:cs typeface="+mn-lt"/>
                <a:sym typeface="+mn-ea"/>
              </a:endParaRPr>
            </a:p>
            <a:p>
              <a:r>
                <a:rPr lang="en-US" altLang="en-US" sz="1600" dirty="0">
                  <a:cs typeface="+mn-lt"/>
                  <a:sym typeface="+mn-ea"/>
                </a:rPr>
                <a:t>Alat untuk mengukur suhu adalah </a:t>
              </a:r>
              <a:r>
                <a:rPr lang="en-US" altLang="en-US" sz="1600" b="1" dirty="0">
                  <a:cs typeface="+mn-lt"/>
                  <a:sym typeface="+mn-ea"/>
                </a:rPr>
                <a:t>Termometer</a:t>
              </a:r>
              <a:r>
                <a:rPr lang="en-US" altLang="en-US" sz="1600" dirty="0">
                  <a:cs typeface="+mn-lt"/>
                  <a:sym typeface="+mn-ea"/>
                </a:rPr>
                <a:t>.</a:t>
              </a:r>
              <a:endParaRPr lang="id-ID" altLang="en-US" sz="1600" dirty="0">
                <a:cs typeface="+mn-lt"/>
              </a:endParaRPr>
            </a:p>
            <a:p>
              <a:endParaRPr lang="id-ID" altLang="en-US" sz="1600" dirty="0">
                <a:solidFill>
                  <a:schemeClr val="tx1"/>
                </a:solidFill>
                <a:cs typeface="+mn-lt"/>
              </a:endParaRPr>
            </a:p>
          </p:txBody>
        </p:sp>
      </p:grpSp>
      <p:grpSp>
        <p:nvGrpSpPr>
          <p:cNvPr id="22530" name="Group 6"/>
          <p:cNvGrpSpPr/>
          <p:nvPr/>
        </p:nvGrpSpPr>
        <p:grpSpPr>
          <a:xfrm>
            <a:off x="-94615" y="309880"/>
            <a:ext cx="4897120" cy="668020"/>
            <a:chOff x="-76200" y="308937"/>
            <a:chExt cx="5606487" cy="685800"/>
          </a:xfrm>
        </p:grpSpPr>
        <p:sp>
          <p:nvSpPr>
            <p:cNvPr id="11" name="Pentagon 10"/>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Rectangle 3"/>
            <p:cNvSpPr/>
            <p:nvPr/>
          </p:nvSpPr>
          <p:spPr>
            <a:xfrm>
              <a:off x="36482" y="383906"/>
              <a:ext cx="4164154" cy="535863"/>
            </a:xfrm>
            <a:prstGeom prst="rect">
              <a:avLst/>
            </a:prstGeom>
            <a:ln>
              <a:noFill/>
            </a:ln>
          </p:spPr>
          <p:txBody>
            <a:bodyPr wrap="square">
              <a:spAutoFit/>
            </a:bodyPr>
            <a:lstStyle/>
            <a:p>
              <a:pPr algn="ctr"/>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1. Indera Peraba</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13" name="Chevron 12"/>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9" name="Chevron 18"/>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3" name="Group 2"/>
          <p:cNvGrpSpPr/>
          <p:nvPr/>
        </p:nvGrpSpPr>
        <p:grpSpPr>
          <a:xfrm>
            <a:off x="4802505" y="1776730"/>
            <a:ext cx="3720465" cy="2639060"/>
            <a:chOff x="4802505" y="1776730"/>
            <a:chExt cx="3720465" cy="2639060"/>
          </a:xfrm>
        </p:grpSpPr>
        <p:pic>
          <p:nvPicPr>
            <p:cNvPr id="6" name="Picture 5"/>
            <p:cNvPicPr>
              <a:picLocks noChangeAspect="1"/>
            </p:cNvPicPr>
            <p:nvPr/>
          </p:nvPicPr>
          <p:blipFill>
            <a:blip r:embed="rId3"/>
            <a:srcRect l="15670" r="5631"/>
            <a:stretch>
              <a:fillRect/>
            </a:stretch>
          </p:blipFill>
          <p:spPr>
            <a:xfrm>
              <a:off x="4802505" y="1776730"/>
              <a:ext cx="2598420" cy="2200910"/>
            </a:xfrm>
            <a:prstGeom prst="rect">
              <a:avLst/>
            </a:prstGeom>
          </p:spPr>
        </p:pic>
        <p:sp>
          <p:nvSpPr>
            <p:cNvPr id="10" name="Rectangle: Rounded Corners 3"/>
            <p:cNvSpPr/>
            <p:nvPr/>
          </p:nvSpPr>
          <p:spPr>
            <a:xfrm>
              <a:off x="5013960" y="3635375"/>
              <a:ext cx="3509010" cy="780415"/>
            </a:xfrm>
            <a:prstGeom prst="roundRect">
              <a:avLst/>
            </a:prstGeom>
            <a:ln>
              <a:solidFill>
                <a:srgbClr val="DFF0F5"/>
              </a:solidFill>
            </a:ln>
          </p:spPr>
          <p:style>
            <a:lnRef idx="2">
              <a:schemeClr val="accent1"/>
            </a:lnRef>
            <a:fillRef idx="1">
              <a:schemeClr val="lt1"/>
            </a:fillRef>
            <a:effectRef idx="0">
              <a:schemeClr val="accent1"/>
            </a:effectRef>
            <a:fontRef idx="minor">
              <a:schemeClr val="dk1"/>
            </a:fontRef>
          </p:style>
          <p:txBody>
            <a:bodyPr rtlCol="0" anchor="ctr"/>
            <a:lstStyle/>
            <a:p>
              <a:pPr marL="0" lvl="0" indent="0" algn="just">
                <a:spcBef>
                  <a:spcPct val="0"/>
                </a:spcBef>
                <a:buNone/>
              </a:pPr>
              <a:endParaRPr lang="id-ID" altLang="en-US" sz="1600" dirty="0">
                <a:cs typeface="+mn-lt"/>
                <a:sym typeface="+mn-ea"/>
              </a:endParaRPr>
            </a:p>
            <a:p>
              <a:pPr marL="0" lvl="0" indent="0" algn="just">
                <a:spcBef>
                  <a:spcPct val="0"/>
                </a:spcBef>
                <a:buNone/>
              </a:pPr>
              <a:r>
                <a:rPr lang="id-ID" altLang="en-US" sz="1600" dirty="0" smtClean="0">
                  <a:cs typeface="+mn-lt"/>
                  <a:sym typeface="+mn-ea"/>
                </a:rPr>
                <a:t>Tangan/indra </a:t>
              </a:r>
              <a:r>
                <a:rPr lang="id-ID" altLang="en-US" sz="1600" dirty="0">
                  <a:cs typeface="+mn-lt"/>
                  <a:sym typeface="+mn-ea"/>
                </a:rPr>
                <a:t>peraba kita tidak bisa dengan tepat sebagai alat pengukur suhu. </a:t>
              </a:r>
              <a:r>
                <a:rPr lang="en-US" altLang="en-US" sz="1600" dirty="0">
                  <a:cs typeface="+mn-lt"/>
                  <a:sym typeface="+mn-ea"/>
                </a:rPr>
                <a:t> </a:t>
              </a:r>
              <a:endParaRPr lang="id-ID" altLang="en-US" sz="1600" dirty="0">
                <a:cs typeface="+mn-lt"/>
              </a:endParaRPr>
            </a:p>
            <a:p>
              <a:pPr marL="0" lvl="0" indent="0" algn="just">
                <a:spcBef>
                  <a:spcPct val="0"/>
                </a:spcBef>
                <a:buNone/>
              </a:pPr>
              <a:endParaRPr lang="id-ID" altLang="en-US" sz="1600" dirty="0">
                <a:solidFill>
                  <a:schemeClr val="tx1"/>
                </a:solidFill>
                <a:cs typeface="+mn-lt"/>
              </a:endParaRPr>
            </a:p>
          </p:txBody>
        </p:sp>
        <p:sp>
          <p:nvSpPr>
            <p:cNvPr id="20" name="Rectangle 28"/>
            <p:cNvSpPr/>
            <p:nvPr/>
          </p:nvSpPr>
          <p:spPr>
            <a:xfrm>
              <a:off x="6177955" y="3405329"/>
              <a:ext cx="1149674" cy="230832"/>
            </a:xfrm>
            <a:prstGeom prst="rect">
              <a:avLst/>
            </a:prstGeom>
            <a:noFill/>
          </p:spPr>
          <p:txBody>
            <a:bodyPr wrap="none">
              <a:spAutoFit/>
            </a:bodyPr>
            <a:lstStyle/>
            <a:p>
              <a:r>
                <a:rPr lang="en-US" sz="900" i="1" dirty="0" err="1"/>
                <a:t>Sumber</a:t>
              </a:r>
              <a:r>
                <a:rPr lang="en-US" sz="900" i="1" dirty="0"/>
                <a:t>: </a:t>
              </a:r>
              <a:r>
                <a:rPr lang="en-US" sz="900" i="1" dirty="0" smtClean="0"/>
                <a:t>freepik.com</a:t>
              </a:r>
              <a:endParaRPr lang="id-ID" sz="900" i="1" dirty="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left)">
                                      <p:cBhvr>
                                        <p:cTn id="7" dur="500"/>
                                        <p:tgtEl>
                                          <p:spTgt spid="225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Rounded Corners 3"/>
          <p:cNvSpPr/>
          <p:nvPr/>
        </p:nvSpPr>
        <p:spPr>
          <a:xfrm>
            <a:off x="322580" y="1038860"/>
            <a:ext cx="5316220" cy="3514090"/>
          </a:xfrm>
          <a:prstGeom prst="roundRect">
            <a:avLst/>
          </a:prstGeom>
          <a:ln>
            <a:solidFill>
              <a:srgbClr val="8AABBA"/>
            </a:solidFill>
          </a:ln>
        </p:spPr>
        <p:style>
          <a:lnRef idx="2">
            <a:schemeClr val="accent1"/>
          </a:lnRef>
          <a:fillRef idx="1">
            <a:schemeClr val="lt1"/>
          </a:fillRef>
          <a:effectRef idx="0">
            <a:schemeClr val="accent1"/>
          </a:effectRef>
          <a:fontRef idx="minor">
            <a:schemeClr val="dk1"/>
          </a:fontRef>
        </p:style>
        <p:txBody>
          <a:bodyPr rtlCol="0" anchor="ctr"/>
          <a:lstStyle/>
          <a:p>
            <a:pPr marL="285750" lvl="0" indent="-285750" algn="just">
              <a:spcBef>
                <a:spcPct val="0"/>
              </a:spcBef>
              <a:buFont typeface="Arial" panose="020B0604020202020204" pitchFamily="34" charset="0"/>
              <a:buChar char="•"/>
            </a:pPr>
            <a:r>
              <a:rPr lang="id-ID" altLang="en-US" dirty="0">
                <a:cs typeface="+mn-lt"/>
                <a:sym typeface="+mn-ea"/>
              </a:rPr>
              <a:t>Termometer yang berbahan kaca dan berisi zat cair memanfaatkan sifat termometrik, yaitu volum</a:t>
            </a:r>
            <a:r>
              <a:rPr lang="en-US" altLang="id-ID" dirty="0">
                <a:cs typeface="+mn-lt"/>
                <a:sym typeface="+mn-ea"/>
              </a:rPr>
              <a:t>e</a:t>
            </a:r>
            <a:r>
              <a:rPr lang="id-ID" altLang="en-US" dirty="0">
                <a:cs typeface="+mn-lt"/>
                <a:sym typeface="+mn-ea"/>
              </a:rPr>
              <a:t> zat cair memuai (bertambah) jika dipanaskan dan menyusut (berkurang) jika didinginkan</a:t>
            </a:r>
            <a:r>
              <a:rPr lang="en-US" altLang="en-US" dirty="0">
                <a:cs typeface="+mn-lt"/>
                <a:sym typeface="+mn-ea"/>
              </a:rPr>
              <a:t>. </a:t>
            </a:r>
          </a:p>
          <a:p>
            <a:pPr marL="285750" lvl="0" indent="-285750" algn="just">
              <a:spcBef>
                <a:spcPct val="0"/>
              </a:spcBef>
              <a:buFont typeface="Arial" panose="020B0604020202020204" pitchFamily="34" charset="0"/>
              <a:buChar char="•"/>
            </a:pPr>
            <a:r>
              <a:rPr lang="en-US" altLang="en-US" dirty="0" err="1" smtClean="0">
                <a:cs typeface="+mn-lt"/>
                <a:sym typeface="+mn-ea"/>
              </a:rPr>
              <a:t>Pemuaian</a:t>
            </a:r>
            <a:r>
              <a:rPr lang="en-US" altLang="en-US" dirty="0" smtClean="0">
                <a:cs typeface="+mn-lt"/>
                <a:sym typeface="+mn-ea"/>
              </a:rPr>
              <a:t> </a:t>
            </a:r>
            <a:r>
              <a:rPr lang="en-US" altLang="en-US" dirty="0">
                <a:cs typeface="+mn-lt"/>
                <a:sym typeface="+mn-ea"/>
              </a:rPr>
              <a:t>dan penyusutan itu akan mempengaruhi tinggi zat cair dalam pipa kaca termometer. </a:t>
            </a:r>
          </a:p>
          <a:p>
            <a:pPr marL="285750" lvl="0" indent="-285750" algn="just">
              <a:spcBef>
                <a:spcPct val="0"/>
              </a:spcBef>
              <a:buFont typeface="Arial" panose="020B0604020202020204" pitchFamily="34" charset="0"/>
              <a:buChar char="•"/>
            </a:pPr>
            <a:r>
              <a:rPr lang="en-US" noProof="0" dirty="0" err="1" smtClean="0">
                <a:cs typeface="+mn-lt"/>
                <a:sym typeface="+mn-ea"/>
              </a:rPr>
              <a:t>Jika</a:t>
            </a:r>
            <a:r>
              <a:rPr lang="en-US" noProof="0" dirty="0" smtClean="0">
                <a:cs typeface="+mn-lt"/>
                <a:sym typeface="+mn-ea"/>
              </a:rPr>
              <a:t> </a:t>
            </a:r>
            <a:r>
              <a:rPr lang="en-US" noProof="0" dirty="0" err="1">
                <a:cs typeface="+mn-lt"/>
                <a:sym typeface="+mn-ea"/>
              </a:rPr>
              <a:t>pada</a:t>
            </a:r>
            <a:r>
              <a:rPr lang="en-US" noProof="0" dirty="0">
                <a:cs typeface="+mn-lt"/>
                <a:sym typeface="+mn-ea"/>
              </a:rPr>
              <a:t> </a:t>
            </a:r>
            <a:r>
              <a:rPr lang="en-US" noProof="0" dirty="0" err="1">
                <a:cs typeface="+mn-lt"/>
                <a:sym typeface="+mn-ea"/>
              </a:rPr>
              <a:t>pipa</a:t>
            </a:r>
            <a:r>
              <a:rPr lang="en-US" noProof="0" dirty="0">
                <a:cs typeface="+mn-lt"/>
                <a:sym typeface="+mn-ea"/>
              </a:rPr>
              <a:t> </a:t>
            </a:r>
            <a:r>
              <a:rPr lang="en-US" noProof="0" dirty="0" err="1">
                <a:cs typeface="+mn-lt"/>
                <a:sym typeface="+mn-ea"/>
              </a:rPr>
              <a:t>kaca</a:t>
            </a:r>
            <a:r>
              <a:rPr lang="en-US" noProof="0" dirty="0">
                <a:cs typeface="+mn-lt"/>
                <a:sym typeface="+mn-ea"/>
              </a:rPr>
              <a:t> </a:t>
            </a:r>
            <a:r>
              <a:rPr lang="en-US" noProof="0" dirty="0" err="1">
                <a:cs typeface="+mn-lt"/>
                <a:sym typeface="+mn-ea"/>
              </a:rPr>
              <a:t>diberi</a:t>
            </a:r>
            <a:r>
              <a:rPr lang="en-US" noProof="0" dirty="0">
                <a:cs typeface="+mn-lt"/>
                <a:sym typeface="+mn-ea"/>
              </a:rPr>
              <a:t> </a:t>
            </a:r>
            <a:r>
              <a:rPr lang="en-US" noProof="0" dirty="0" err="1">
                <a:cs typeface="+mn-lt"/>
                <a:sym typeface="+mn-ea"/>
              </a:rPr>
              <a:t>skala</a:t>
            </a:r>
            <a:r>
              <a:rPr lang="en-US" noProof="0" dirty="0">
                <a:cs typeface="+mn-lt"/>
                <a:sym typeface="+mn-ea"/>
              </a:rPr>
              <a:t>, </a:t>
            </a:r>
            <a:r>
              <a:rPr lang="en-US" noProof="0" dirty="0" err="1">
                <a:cs typeface="+mn-lt"/>
                <a:sym typeface="+mn-ea"/>
              </a:rPr>
              <a:t>zat</a:t>
            </a:r>
            <a:r>
              <a:rPr lang="en-US" noProof="0" dirty="0">
                <a:cs typeface="+mn-lt"/>
                <a:sym typeface="+mn-ea"/>
              </a:rPr>
              <a:t> </a:t>
            </a:r>
            <a:r>
              <a:rPr lang="en-US" noProof="0" dirty="0" err="1">
                <a:cs typeface="+mn-lt"/>
                <a:sym typeface="+mn-ea"/>
              </a:rPr>
              <a:t>cair</a:t>
            </a:r>
            <a:r>
              <a:rPr lang="en-US" noProof="0" dirty="0">
                <a:cs typeface="+mn-lt"/>
                <a:sym typeface="+mn-ea"/>
              </a:rPr>
              <a:t> </a:t>
            </a:r>
            <a:r>
              <a:rPr lang="en-US" noProof="0" dirty="0" err="1">
                <a:cs typeface="+mn-lt"/>
                <a:sym typeface="+mn-ea"/>
              </a:rPr>
              <a:t>tersebut</a:t>
            </a:r>
            <a:r>
              <a:rPr lang="en-US" noProof="0" dirty="0">
                <a:cs typeface="+mn-lt"/>
                <a:sym typeface="+mn-ea"/>
              </a:rPr>
              <a:t> </a:t>
            </a:r>
            <a:r>
              <a:rPr lang="en-US" noProof="0" dirty="0" err="1">
                <a:cs typeface="+mn-lt"/>
                <a:sym typeface="+mn-ea"/>
              </a:rPr>
              <a:t>akan</a:t>
            </a:r>
            <a:r>
              <a:rPr lang="en-US" noProof="0" dirty="0">
                <a:cs typeface="+mn-lt"/>
                <a:sym typeface="+mn-ea"/>
              </a:rPr>
              <a:t> </a:t>
            </a:r>
            <a:r>
              <a:rPr lang="en-US" noProof="0" dirty="0" err="1">
                <a:cs typeface="+mn-lt"/>
                <a:sym typeface="+mn-ea"/>
              </a:rPr>
              <a:t>menunjukkan</a:t>
            </a:r>
            <a:r>
              <a:rPr lang="en-US" noProof="0" dirty="0">
                <a:cs typeface="+mn-lt"/>
                <a:sym typeface="+mn-ea"/>
              </a:rPr>
              <a:t> </a:t>
            </a:r>
            <a:r>
              <a:rPr lang="en-US" noProof="0" dirty="0" err="1">
                <a:cs typeface="+mn-lt"/>
                <a:sym typeface="+mn-ea"/>
              </a:rPr>
              <a:t>angka</a:t>
            </a:r>
            <a:r>
              <a:rPr lang="en-US" noProof="0" dirty="0">
                <a:cs typeface="+mn-lt"/>
                <a:sym typeface="+mn-ea"/>
              </a:rPr>
              <a:t> </a:t>
            </a:r>
            <a:r>
              <a:rPr lang="en-US" noProof="0" dirty="0" err="1">
                <a:cs typeface="+mn-lt"/>
                <a:sym typeface="+mn-ea"/>
              </a:rPr>
              <a:t>tertentu</a:t>
            </a:r>
            <a:r>
              <a:rPr lang="en-US" noProof="0" dirty="0">
                <a:cs typeface="+mn-lt"/>
                <a:sym typeface="+mn-ea"/>
              </a:rPr>
              <a:t> yang </a:t>
            </a:r>
            <a:r>
              <a:rPr lang="en-US" noProof="0" dirty="0" err="1">
                <a:cs typeface="+mn-lt"/>
                <a:sym typeface="+mn-ea"/>
              </a:rPr>
              <a:t>merupakan</a:t>
            </a:r>
            <a:r>
              <a:rPr lang="en-US" noProof="0" dirty="0">
                <a:cs typeface="+mn-lt"/>
                <a:sym typeface="+mn-ea"/>
              </a:rPr>
              <a:t> </a:t>
            </a:r>
            <a:r>
              <a:rPr lang="en-US" noProof="0" dirty="0" err="1">
                <a:cs typeface="+mn-lt"/>
                <a:sym typeface="+mn-ea"/>
              </a:rPr>
              <a:t>besar</a:t>
            </a:r>
            <a:r>
              <a:rPr lang="en-US" noProof="0" dirty="0">
                <a:cs typeface="+mn-lt"/>
                <a:sym typeface="+mn-ea"/>
              </a:rPr>
              <a:t> </a:t>
            </a:r>
            <a:r>
              <a:rPr lang="en-US" noProof="0" dirty="0" err="1">
                <a:cs typeface="+mn-lt"/>
                <a:sym typeface="+mn-ea"/>
              </a:rPr>
              <a:t>suhu</a:t>
            </a:r>
            <a:r>
              <a:rPr lang="en-US" noProof="0" dirty="0">
                <a:cs typeface="+mn-lt"/>
                <a:sym typeface="+mn-ea"/>
              </a:rPr>
              <a:t> </a:t>
            </a:r>
            <a:r>
              <a:rPr lang="en-US" noProof="0" dirty="0" err="1">
                <a:cs typeface="+mn-lt"/>
                <a:sym typeface="+mn-ea"/>
              </a:rPr>
              <a:t>benda</a:t>
            </a:r>
            <a:r>
              <a:rPr lang="en-US" noProof="0" dirty="0">
                <a:cs typeface="+mn-lt"/>
                <a:sym typeface="+mn-ea"/>
              </a:rPr>
              <a:t> yang </a:t>
            </a:r>
            <a:r>
              <a:rPr lang="en-US" noProof="0" dirty="0" err="1">
                <a:cs typeface="+mn-lt"/>
                <a:sym typeface="+mn-ea"/>
              </a:rPr>
              <a:t>diukur</a:t>
            </a:r>
            <a:r>
              <a:rPr lang="en-US" noProof="0" dirty="0">
                <a:cs typeface="+mn-lt"/>
                <a:sym typeface="+mn-ea"/>
              </a:rPr>
              <a:t>.</a:t>
            </a:r>
            <a:endParaRPr lang="id-ID" dirty="0">
              <a:solidFill>
                <a:schemeClr val="tx1"/>
              </a:solidFill>
              <a:cs typeface="+mn-lt"/>
            </a:endParaRPr>
          </a:p>
        </p:txBody>
      </p:sp>
      <p:pic>
        <p:nvPicPr>
          <p:cNvPr id="5" name="Picture 4"/>
          <p:cNvPicPr>
            <a:picLocks noChangeAspect="1"/>
          </p:cNvPicPr>
          <p:nvPr/>
        </p:nvPicPr>
        <p:blipFill>
          <a:blip r:embed="rId2"/>
          <a:stretch>
            <a:fillRect/>
          </a:stretch>
        </p:blipFill>
        <p:spPr>
          <a:xfrm>
            <a:off x="5711190" y="1038860"/>
            <a:ext cx="3083560" cy="3048635"/>
          </a:xfrm>
          <a:prstGeom prst="rect">
            <a:avLst/>
          </a:prstGeom>
        </p:spPr>
      </p:pic>
      <p:sp>
        <p:nvSpPr>
          <p:cNvPr id="29" name="Rectangle 28"/>
          <p:cNvSpPr/>
          <p:nvPr/>
        </p:nvSpPr>
        <p:spPr>
          <a:xfrm>
            <a:off x="5711230" y="4103194"/>
            <a:ext cx="1149674" cy="230832"/>
          </a:xfrm>
          <a:prstGeom prst="rect">
            <a:avLst/>
          </a:prstGeom>
          <a:noFill/>
        </p:spPr>
        <p:txBody>
          <a:bodyPr wrap="none">
            <a:spAutoFit/>
          </a:bodyPr>
          <a:lstStyle/>
          <a:p>
            <a:r>
              <a:rPr lang="en-US" sz="900" i="1" dirty="0" err="1"/>
              <a:t>Sumber</a:t>
            </a:r>
            <a:r>
              <a:rPr lang="en-US" sz="900" i="1" dirty="0"/>
              <a:t>: </a:t>
            </a:r>
            <a:r>
              <a:rPr lang="en-US" sz="900" i="1" dirty="0" smtClean="0"/>
              <a:t>freepik.com</a:t>
            </a:r>
            <a:endParaRPr lang="id-ID" sz="900" i="1" dirty="0"/>
          </a:p>
        </p:txBody>
      </p:sp>
      <p:grpSp>
        <p:nvGrpSpPr>
          <p:cNvPr id="22530" name="Group 6"/>
          <p:cNvGrpSpPr/>
          <p:nvPr/>
        </p:nvGrpSpPr>
        <p:grpSpPr>
          <a:xfrm>
            <a:off x="-94615" y="309880"/>
            <a:ext cx="5805805" cy="668020"/>
            <a:chOff x="-76200" y="308937"/>
            <a:chExt cx="5606487" cy="685800"/>
          </a:xfrm>
        </p:grpSpPr>
        <p:sp>
          <p:nvSpPr>
            <p:cNvPr id="11" name="Pentagon 10"/>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Rectangle 3"/>
            <p:cNvSpPr/>
            <p:nvPr/>
          </p:nvSpPr>
          <p:spPr>
            <a:xfrm>
              <a:off x="36482" y="383906"/>
              <a:ext cx="5493805"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2. Membuat Termometer</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13" name="Chevron 12"/>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9" name="Chevron 18"/>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left)">
                                      <p:cBhvr>
                                        <p:cTn id="7" dur="500"/>
                                        <p:tgtEl>
                                          <p:spTgt spid="2253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000"/>
                                        <p:tgtEl>
                                          <p:spTgt spid="29"/>
                                        </p:tgtEl>
                                      </p:cBhvr>
                                    </p:animEffect>
                                    <p:anim calcmode="lin" valueType="num">
                                      <p:cBhvr>
                                        <p:cTn id="17" dur="1000" fill="hold"/>
                                        <p:tgtEl>
                                          <p:spTgt spid="29"/>
                                        </p:tgtEl>
                                        <p:attrNameLst>
                                          <p:attrName>ppt_x</p:attrName>
                                        </p:attrNameLst>
                                      </p:cBhvr>
                                      <p:tavLst>
                                        <p:tav tm="0">
                                          <p:val>
                                            <p:strVal val="#ppt_x"/>
                                          </p:val>
                                        </p:tav>
                                        <p:tav tm="100000">
                                          <p:val>
                                            <p:strVal val="#ppt_x"/>
                                          </p:val>
                                        </p:tav>
                                      </p:tavLst>
                                    </p:anim>
                                    <p:anim calcmode="lin" valueType="num">
                                      <p:cBhvr>
                                        <p:cTn id="18" dur="1000" fill="hold"/>
                                        <p:tgtEl>
                                          <p:spTgt spid="2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782955" y="1431290"/>
            <a:ext cx="7578725" cy="2280285"/>
          </a:xfrm>
          <a:prstGeom prst="roundRect">
            <a:avLst/>
          </a:prstGeom>
          <a:ln>
            <a:solidFill>
              <a:srgbClr val="8AABBA"/>
            </a:solidFill>
          </a:ln>
        </p:spPr>
        <p:style>
          <a:lnRef idx="2">
            <a:schemeClr val="accent1"/>
          </a:lnRef>
          <a:fillRef idx="1">
            <a:schemeClr val="lt1"/>
          </a:fillRef>
          <a:effectRef idx="0">
            <a:schemeClr val="accent1"/>
          </a:effectRef>
          <a:fontRef idx="minor">
            <a:schemeClr val="dk1"/>
          </a:fontRef>
        </p:style>
        <p:txBody>
          <a:bodyPr rtlCol="0" anchor="ctr"/>
          <a:lstStyle/>
          <a:p>
            <a:pPr marL="285750" lvl="0" indent="-285750" algn="just">
              <a:spcBef>
                <a:spcPct val="0"/>
              </a:spcBef>
              <a:buFont typeface="Arial" panose="020B0604020202090204" pitchFamily="34" charset="0"/>
              <a:buChar char="•"/>
            </a:pPr>
            <a:r>
              <a:rPr lang="id-ID" altLang="en-US" sz="2000" dirty="0">
                <a:cs typeface="+mn-lt"/>
                <a:sym typeface="+mn-ea"/>
              </a:rPr>
              <a:t>Bahan untuk membuat termometer </a:t>
            </a:r>
            <a:r>
              <a:rPr lang="en-US" altLang="en-US" sz="2000" dirty="0">
                <a:cs typeface="+mn-lt"/>
                <a:sym typeface="+mn-ea"/>
              </a:rPr>
              <a:t> </a:t>
            </a:r>
            <a:r>
              <a:rPr lang="id-ID" altLang="en-US" sz="2000" dirty="0">
                <a:cs typeface="+mn-lt"/>
                <a:sym typeface="+mn-ea"/>
              </a:rPr>
              <a:t>sering </a:t>
            </a:r>
            <a:r>
              <a:rPr lang="en-US" altLang="en-US" sz="2000" dirty="0">
                <a:cs typeface="+mn-lt"/>
                <a:sym typeface="+mn-ea"/>
              </a:rPr>
              <a:t>di</a:t>
            </a:r>
            <a:r>
              <a:rPr lang="id-ID" altLang="en-US" sz="2000" dirty="0">
                <a:cs typeface="+mn-lt"/>
                <a:sym typeface="+mn-ea"/>
              </a:rPr>
              <a:t>gunakan </a:t>
            </a:r>
            <a:r>
              <a:rPr lang="en-US" altLang="en-US" sz="2000" dirty="0">
                <a:cs typeface="+mn-lt"/>
                <a:sym typeface="+mn-ea"/>
              </a:rPr>
              <a:t>adalah</a:t>
            </a:r>
            <a:r>
              <a:rPr lang="id-ID" altLang="en-US" sz="2000" dirty="0">
                <a:cs typeface="+mn-lt"/>
                <a:sym typeface="+mn-ea"/>
              </a:rPr>
              <a:t>  </a:t>
            </a:r>
            <a:r>
              <a:rPr lang="id-ID" altLang="en-US" sz="2000" b="1" dirty="0">
                <a:cs typeface="+mn-lt"/>
                <a:sym typeface="+mn-ea"/>
              </a:rPr>
              <a:t>zat cair</a:t>
            </a:r>
            <a:r>
              <a:rPr lang="id-ID" altLang="en-US" sz="2000" dirty="0">
                <a:cs typeface="+mn-lt"/>
                <a:sym typeface="+mn-ea"/>
              </a:rPr>
              <a:t>. Karena </a:t>
            </a:r>
            <a:r>
              <a:rPr lang="en-US" altLang="en-US" sz="2000" dirty="0">
                <a:cs typeface="+mn-lt"/>
                <a:sym typeface="+mn-ea"/>
              </a:rPr>
              <a:t> </a:t>
            </a:r>
            <a:r>
              <a:rPr lang="id-ID" altLang="en-US" sz="2000" dirty="0">
                <a:cs typeface="+mn-lt"/>
                <a:sym typeface="+mn-ea"/>
              </a:rPr>
              <a:t> zat cair bila dipanaskan (suhunya naik), maka volumenya akan berubah</a:t>
            </a:r>
            <a:r>
              <a:rPr lang="en-US" altLang="en-US" sz="2000" dirty="0">
                <a:cs typeface="+mn-lt"/>
                <a:sym typeface="+mn-ea"/>
              </a:rPr>
              <a:t>. </a:t>
            </a:r>
            <a:endParaRPr lang="en-US" altLang="en-US" sz="2000" dirty="0">
              <a:cs typeface="+mn-lt"/>
            </a:endParaRPr>
          </a:p>
          <a:p>
            <a:pPr marL="285750" lvl="0" indent="-285750" algn="just">
              <a:spcBef>
                <a:spcPct val="0"/>
              </a:spcBef>
              <a:buFont typeface="Arial" panose="020B0604020202090204" pitchFamily="34" charset="0"/>
              <a:buChar char="•"/>
            </a:pPr>
            <a:r>
              <a:rPr lang="en-US" altLang="en-US" sz="2000" dirty="0">
                <a:cs typeface="+mn-lt"/>
                <a:sym typeface="+mn-ea"/>
              </a:rPr>
              <a:t>P</a:t>
            </a:r>
            <a:r>
              <a:rPr lang="id-ID" altLang="en-US" sz="2000" dirty="0">
                <a:cs typeface="+mn-lt"/>
                <a:sym typeface="+mn-ea"/>
              </a:rPr>
              <a:t>erubahan volume ini dimanfaatkan untuk membuat termometer</a:t>
            </a:r>
            <a:r>
              <a:rPr lang="id-ID" altLang="en-US" sz="2000" i="1" dirty="0">
                <a:cs typeface="+mn-lt"/>
                <a:sym typeface="+mn-ea"/>
              </a:rPr>
              <a:t>. </a:t>
            </a:r>
            <a:endParaRPr lang="en-US" altLang="en-US" sz="2000" i="1" dirty="0">
              <a:cs typeface="+mn-lt"/>
            </a:endParaRPr>
          </a:p>
          <a:p>
            <a:pPr marL="285750" lvl="0" indent="-285750" algn="just">
              <a:spcBef>
                <a:spcPct val="0"/>
              </a:spcBef>
              <a:buFont typeface="Arial" panose="020B0604020202090204" pitchFamily="34" charset="0"/>
              <a:buChar char="•"/>
            </a:pPr>
            <a:r>
              <a:rPr lang="en-US" altLang="en-US" sz="2000" dirty="0" err="1" smtClean="0">
                <a:cs typeface="+mn-lt"/>
                <a:sym typeface="+mn-ea"/>
              </a:rPr>
              <a:t>Zat</a:t>
            </a:r>
            <a:r>
              <a:rPr lang="en-US" altLang="en-US" sz="2000" dirty="0" smtClean="0">
                <a:cs typeface="+mn-lt"/>
                <a:sym typeface="+mn-ea"/>
              </a:rPr>
              <a:t> </a:t>
            </a:r>
            <a:r>
              <a:rPr lang="en-US" altLang="en-US" sz="2000" dirty="0">
                <a:cs typeface="+mn-lt"/>
                <a:sym typeface="+mn-ea"/>
              </a:rPr>
              <a:t>cair yang sering digunakan </a:t>
            </a:r>
            <a:r>
              <a:rPr lang="en-US" altLang="en-US" sz="2000" dirty="0" err="1">
                <a:cs typeface="+mn-lt"/>
                <a:sym typeface="+mn-ea"/>
              </a:rPr>
              <a:t>adalah</a:t>
            </a:r>
            <a:r>
              <a:rPr lang="en-US" altLang="en-US" sz="2000" dirty="0">
                <a:cs typeface="+mn-lt"/>
                <a:sym typeface="+mn-ea"/>
              </a:rPr>
              <a:t> </a:t>
            </a:r>
            <a:r>
              <a:rPr lang="en-US" altLang="en-US" sz="2000" dirty="0">
                <a:solidFill>
                  <a:srgbClr val="C00000"/>
                </a:solidFill>
                <a:cs typeface="+mn-lt"/>
                <a:sym typeface="+mn-ea"/>
              </a:rPr>
              <a:t>a</a:t>
            </a:r>
            <a:r>
              <a:rPr lang="en-US" altLang="en-US" sz="2000" dirty="0" smtClean="0">
                <a:solidFill>
                  <a:srgbClr val="C00000"/>
                </a:solidFill>
                <a:cs typeface="+mn-lt"/>
                <a:sym typeface="+mn-ea"/>
              </a:rPr>
              <a:t>ir </a:t>
            </a:r>
            <a:r>
              <a:rPr lang="en-US" altLang="en-US" sz="2000" dirty="0" err="1">
                <a:solidFill>
                  <a:srgbClr val="C00000"/>
                </a:solidFill>
                <a:cs typeface="+mn-lt"/>
                <a:sym typeface="+mn-ea"/>
              </a:rPr>
              <a:t>r</a:t>
            </a:r>
            <a:r>
              <a:rPr lang="en-US" altLang="en-US" sz="2000" dirty="0" err="1" smtClean="0">
                <a:solidFill>
                  <a:srgbClr val="C00000"/>
                </a:solidFill>
                <a:cs typeface="+mn-lt"/>
                <a:sym typeface="+mn-ea"/>
              </a:rPr>
              <a:t>aksa</a:t>
            </a:r>
            <a:r>
              <a:rPr lang="en-US" altLang="en-US" sz="2000" dirty="0" smtClean="0">
                <a:cs typeface="+mn-lt"/>
                <a:sym typeface="+mn-ea"/>
              </a:rPr>
              <a:t> </a:t>
            </a:r>
            <a:r>
              <a:rPr lang="en-US" altLang="en-US" sz="2000" dirty="0" err="1" smtClean="0">
                <a:cs typeface="+mn-lt"/>
                <a:sym typeface="+mn-ea"/>
              </a:rPr>
              <a:t>atau</a:t>
            </a:r>
            <a:r>
              <a:rPr lang="en-US" altLang="en-US" sz="2000" dirty="0" smtClean="0">
                <a:cs typeface="+mn-lt"/>
                <a:sym typeface="+mn-ea"/>
              </a:rPr>
              <a:t> </a:t>
            </a:r>
            <a:r>
              <a:rPr lang="en-US" altLang="en-US" sz="2000" dirty="0" err="1">
                <a:solidFill>
                  <a:srgbClr val="C00000"/>
                </a:solidFill>
                <a:cs typeface="+mn-lt"/>
                <a:sym typeface="+mn-ea"/>
              </a:rPr>
              <a:t>a</a:t>
            </a:r>
            <a:r>
              <a:rPr lang="en-US" altLang="en-US" sz="2000" dirty="0" err="1" smtClean="0">
                <a:solidFill>
                  <a:srgbClr val="C00000"/>
                </a:solidFill>
                <a:cs typeface="+mn-lt"/>
                <a:sym typeface="+mn-ea"/>
              </a:rPr>
              <a:t>lkohol</a:t>
            </a:r>
            <a:r>
              <a:rPr lang="en-US" altLang="en-US" sz="2000" dirty="0" smtClean="0">
                <a:solidFill>
                  <a:srgbClr val="C00000"/>
                </a:solidFill>
                <a:cs typeface="+mn-lt"/>
                <a:sym typeface="+mn-ea"/>
              </a:rPr>
              <a:t> </a:t>
            </a:r>
            <a:endParaRPr lang="en-US" altLang="en-US" sz="2000" dirty="0">
              <a:solidFill>
                <a:srgbClr val="C00000"/>
              </a:solidFill>
              <a:cs typeface="+mn-lt"/>
              <a:sym typeface="+mn-ea"/>
            </a:endParaRPr>
          </a:p>
        </p:txBody>
      </p:sp>
      <p:grpSp>
        <p:nvGrpSpPr>
          <p:cNvPr id="3" name="Group 6"/>
          <p:cNvGrpSpPr/>
          <p:nvPr/>
        </p:nvGrpSpPr>
        <p:grpSpPr>
          <a:xfrm>
            <a:off x="-94615" y="309880"/>
            <a:ext cx="5805805" cy="668020"/>
            <a:chOff x="-76200" y="308937"/>
            <a:chExt cx="5606487" cy="685800"/>
          </a:xfrm>
        </p:grpSpPr>
        <p:sp>
          <p:nvSpPr>
            <p:cNvPr id="6" name="Pentagon 5"/>
            <p:cNvSpPr/>
            <p:nvPr/>
          </p:nvSpPr>
          <p:spPr>
            <a:xfrm>
              <a:off x="-76200" y="308937"/>
              <a:ext cx="4735038" cy="685800"/>
            </a:xfrm>
            <a:prstGeom prst="homePlat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Rectangle 3"/>
            <p:cNvSpPr/>
            <p:nvPr/>
          </p:nvSpPr>
          <p:spPr>
            <a:xfrm>
              <a:off x="36482" y="383906"/>
              <a:ext cx="5493805" cy="535863"/>
            </a:xfrm>
            <a:prstGeom prst="rect">
              <a:avLst/>
            </a:prstGeom>
            <a:ln>
              <a:noFill/>
            </a:ln>
          </p:spPr>
          <p:txBody>
            <a:bodyPr wrap="square">
              <a:spAutoFit/>
            </a:bodyPr>
            <a:lstStyle/>
            <a:p>
              <a:pPr algn="l"/>
              <a:r>
                <a:rPr lang="en-US" sz="2800" b="1" dirty="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sym typeface="+mn-ea"/>
                </a:rPr>
                <a:t>3. Bahan Termometer</a:t>
              </a:r>
              <a:endPar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mn-ea"/>
                <a:cs typeface="Calibri" panose="020F0502020204030204" pitchFamily="34" charset="0"/>
              </a:endParaRPr>
            </a:p>
          </p:txBody>
        </p:sp>
        <p:sp>
          <p:nvSpPr>
            <p:cNvPr id="8" name="Chevron 7"/>
            <p:cNvSpPr/>
            <p:nvPr/>
          </p:nvSpPr>
          <p:spPr>
            <a:xfrm>
              <a:off x="4500103" y="308937"/>
              <a:ext cx="604776"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9" name="Chevron 8"/>
            <p:cNvSpPr/>
            <p:nvPr/>
          </p:nvSpPr>
          <p:spPr>
            <a:xfrm>
              <a:off x="4923923" y="308937"/>
              <a:ext cx="606364" cy="685800"/>
            </a:xfrm>
            <a:prstGeom prst="chevron">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11140664-3a6a-48e7-abf0-ed575219c2b2}"/>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27a67b3c-ac10-4e61-8961-4f64292015d2}"/>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3dc6bba6-3ef1-44d5-a934-bb13b7bdc55c}"/>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920dc201-c5d5-45fb-8a6e-566907618ff1}"/>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920dc201-c5d5-45fb-8a6e-566907618ff1}"/>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920dc201-c5d5-45fb-8a6e-566907618ff1}"/>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3dc6bba6-3ef1-44d5-a934-bb13b7bdc55c}"/>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27a67b3c-ac10-4e61-8961-4f64292015d2}"/>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27a67b3c-ac10-4e61-8961-4f64292015d2}"/>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27a67b3c-ac10-4e61-8961-4f64292015d2}"/>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48dc82aa-87f4-4cac-a518-fda995e0594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TotalTime>
  <Words>1731</Words>
  <Application>Microsoft Office PowerPoint</Application>
  <PresentationFormat>On-screen Show (16:9)</PresentationFormat>
  <Paragraphs>270</Paragraphs>
  <Slides>39</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39</vt:i4>
      </vt:variant>
    </vt:vector>
  </HeadingPairs>
  <TitlesOfParts>
    <vt:vector size="51" baseType="lpstr">
      <vt:lpstr>ＭＳ Ｐゴシック</vt:lpstr>
      <vt:lpstr>Arial</vt:lpstr>
      <vt:lpstr>Arial Bold</vt:lpstr>
      <vt:lpstr>Arial Rounded MT Bold</vt:lpstr>
      <vt:lpstr>Britannic Bold</vt:lpstr>
      <vt:lpstr>Calibri</vt:lpstr>
      <vt:lpstr>Cambria Math</vt:lpstr>
      <vt:lpstr>Symbol</vt:lpstr>
      <vt:lpstr>Verdana</vt:lpstr>
      <vt:lpstr>Wingdings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Aulia Dwiningtyas Putri</dc:creator>
  <cp:lastModifiedBy>Hani Trifani</cp:lastModifiedBy>
  <cp:revision>92</cp:revision>
  <dcterms:created xsi:type="dcterms:W3CDTF">2022-07-15T07:14:10Z</dcterms:created>
  <dcterms:modified xsi:type="dcterms:W3CDTF">2022-08-03T07:04:46Z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1033-3.1.4.5932</vt:lpwstr>
  </property>
</Properties>
</file>