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258" r:id="rId3"/>
    <p:sldId id="283" r:id="rId4"/>
    <p:sldId id="286" r:id="rId5"/>
    <p:sldId id="333" r:id="rId6"/>
    <p:sldId id="332" r:id="rId7"/>
    <p:sldId id="317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09" r:id="rId17"/>
    <p:sldId id="342" r:id="rId18"/>
    <p:sldId id="343" r:id="rId19"/>
    <p:sldId id="315" r:id="rId20"/>
    <p:sldId id="316" r:id="rId21"/>
    <p:sldId id="347" r:id="rId22"/>
    <p:sldId id="348" r:id="rId23"/>
    <p:sldId id="344" r:id="rId24"/>
    <p:sldId id="349" r:id="rId25"/>
    <p:sldId id="350" r:id="rId26"/>
    <p:sldId id="345" r:id="rId27"/>
    <p:sldId id="351" r:id="rId28"/>
    <p:sldId id="346" r:id="rId29"/>
    <p:sldId id="352" r:id="rId30"/>
    <p:sldId id="357" r:id="rId31"/>
    <p:sldId id="353" r:id="rId32"/>
    <p:sldId id="354" r:id="rId33"/>
    <p:sldId id="355" r:id="rId34"/>
    <p:sldId id="356" r:id="rId35"/>
    <p:sldId id="358" r:id="rId36"/>
    <p:sldId id="359" r:id="rId3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D4FF"/>
    <a:srgbClr val="66AA00"/>
    <a:srgbClr val="668066"/>
    <a:srgbClr val="637E63"/>
    <a:srgbClr val="FFD500"/>
    <a:srgbClr val="FEF7EA"/>
    <a:srgbClr val="005C4A"/>
    <a:srgbClr val="F05120"/>
    <a:srgbClr val="EFCACA"/>
    <a:srgbClr val="5794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0" d="100"/>
          <a:sy n="80" d="100"/>
        </p:scale>
        <p:origin x="103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600BBB-A414-438C-9C65-E129AEB92780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ID"/>
        </a:p>
      </dgm:t>
    </dgm:pt>
    <dgm:pt modelId="{D6503682-E1C6-4BFB-8B29-0C2FAC2A783F}">
      <dgm:prSet phldrT="[Text]"/>
      <dgm:spPr/>
      <dgm:t>
        <a:bodyPr/>
        <a:lstStyle/>
        <a:p>
          <a:r>
            <a:rPr lang="en-US" dirty="0" err="1"/>
            <a:t>Bernalar</a:t>
          </a:r>
          <a:r>
            <a:rPr lang="en-US" dirty="0"/>
            <a:t> </a:t>
          </a:r>
          <a:r>
            <a:rPr lang="en-US" dirty="0" err="1"/>
            <a:t>kritis</a:t>
          </a:r>
          <a:endParaRPr lang="en-ID" dirty="0"/>
        </a:p>
      </dgm:t>
    </dgm:pt>
    <dgm:pt modelId="{8F3D110D-9156-47EC-A828-8DA82946ED4F}" type="parTrans" cxnId="{E3062938-9E6F-4ED3-831A-A31A042DB0B1}">
      <dgm:prSet/>
      <dgm:spPr/>
      <dgm:t>
        <a:bodyPr/>
        <a:lstStyle/>
        <a:p>
          <a:endParaRPr lang="en-ID"/>
        </a:p>
      </dgm:t>
    </dgm:pt>
    <dgm:pt modelId="{FA4152C7-93AB-4DBA-A0D1-ED6410752B18}" type="sibTrans" cxnId="{E3062938-9E6F-4ED3-831A-A31A042DB0B1}">
      <dgm:prSet/>
      <dgm:spPr/>
      <dgm:t>
        <a:bodyPr/>
        <a:lstStyle/>
        <a:p>
          <a:endParaRPr lang="en-ID"/>
        </a:p>
      </dgm:t>
    </dgm:pt>
    <dgm:pt modelId="{377C6E6E-5D58-4317-81E4-F246DF226699}">
      <dgm:prSet phldrT="[Text]"/>
      <dgm:spPr/>
      <dgm:t>
        <a:bodyPr/>
        <a:lstStyle/>
        <a:p>
          <a:r>
            <a:rPr lang="en-US" dirty="0" err="1"/>
            <a:t>Mandiri</a:t>
          </a:r>
          <a:endParaRPr lang="en-ID" dirty="0"/>
        </a:p>
      </dgm:t>
    </dgm:pt>
    <dgm:pt modelId="{8FC32157-C9F5-4D7E-9CF8-ADD06F3BEE81}" type="parTrans" cxnId="{33B41E4A-8472-457F-833A-2F98D67771AC}">
      <dgm:prSet/>
      <dgm:spPr/>
      <dgm:t>
        <a:bodyPr/>
        <a:lstStyle/>
        <a:p>
          <a:endParaRPr lang="en-ID"/>
        </a:p>
      </dgm:t>
    </dgm:pt>
    <dgm:pt modelId="{3975570B-413C-4EAC-93CE-08EE865BBCCD}" type="sibTrans" cxnId="{33B41E4A-8472-457F-833A-2F98D67771AC}">
      <dgm:prSet/>
      <dgm:spPr/>
      <dgm:t>
        <a:bodyPr/>
        <a:lstStyle/>
        <a:p>
          <a:endParaRPr lang="en-ID"/>
        </a:p>
      </dgm:t>
    </dgm:pt>
    <dgm:pt modelId="{9006F923-5DBA-41FA-930C-CD4B0CECEA32}">
      <dgm:prSet phldrT="[Text]"/>
      <dgm:spPr/>
      <dgm:t>
        <a:bodyPr/>
        <a:lstStyle/>
        <a:p>
          <a:r>
            <a:rPr lang="en-US" dirty="0" err="1"/>
            <a:t>Bergotong</a:t>
          </a:r>
          <a:r>
            <a:rPr lang="en-US" dirty="0"/>
            <a:t> royong</a:t>
          </a:r>
          <a:endParaRPr lang="en-ID" dirty="0"/>
        </a:p>
      </dgm:t>
    </dgm:pt>
    <dgm:pt modelId="{45854647-4455-4A96-8866-8FAE76C01530}" type="parTrans" cxnId="{5E981F3D-8F15-4ECD-92C9-327BF42A3F66}">
      <dgm:prSet/>
      <dgm:spPr/>
      <dgm:t>
        <a:bodyPr/>
        <a:lstStyle/>
        <a:p>
          <a:endParaRPr lang="en-ID"/>
        </a:p>
      </dgm:t>
    </dgm:pt>
    <dgm:pt modelId="{6F1F3C84-872C-4D3D-918A-08DD994C72DF}" type="sibTrans" cxnId="{5E981F3D-8F15-4ECD-92C9-327BF42A3F66}">
      <dgm:prSet/>
      <dgm:spPr/>
      <dgm:t>
        <a:bodyPr/>
        <a:lstStyle/>
        <a:p>
          <a:endParaRPr lang="en-ID"/>
        </a:p>
      </dgm:t>
    </dgm:pt>
    <dgm:pt modelId="{817965BA-167E-4501-97B9-917C8203EEA9}" type="pres">
      <dgm:prSet presAssocID="{B6600BBB-A414-438C-9C65-E129AEB92780}" presName="diagram" presStyleCnt="0">
        <dgm:presLayoutVars>
          <dgm:dir/>
          <dgm:resizeHandles val="exact"/>
        </dgm:presLayoutVars>
      </dgm:prSet>
      <dgm:spPr/>
    </dgm:pt>
    <dgm:pt modelId="{B8274C57-FEA2-4DAC-BF9E-A0F851F2FF84}" type="pres">
      <dgm:prSet presAssocID="{D6503682-E1C6-4BFB-8B29-0C2FAC2A783F}" presName="node" presStyleLbl="node1" presStyleIdx="0" presStyleCnt="3">
        <dgm:presLayoutVars>
          <dgm:bulletEnabled val="1"/>
        </dgm:presLayoutVars>
      </dgm:prSet>
      <dgm:spPr>
        <a:prstGeom prst="hexagon">
          <a:avLst/>
        </a:prstGeom>
      </dgm:spPr>
    </dgm:pt>
    <dgm:pt modelId="{54813F7D-B2EC-461F-9020-32D79A71BBCB}" type="pres">
      <dgm:prSet presAssocID="{FA4152C7-93AB-4DBA-A0D1-ED6410752B18}" presName="sibTrans" presStyleCnt="0"/>
      <dgm:spPr/>
    </dgm:pt>
    <dgm:pt modelId="{84852D58-D38D-455B-B65A-777A14BA3650}" type="pres">
      <dgm:prSet presAssocID="{377C6E6E-5D58-4317-81E4-F246DF226699}" presName="node" presStyleLbl="node1" presStyleIdx="1" presStyleCnt="3">
        <dgm:presLayoutVars>
          <dgm:bulletEnabled val="1"/>
        </dgm:presLayoutVars>
      </dgm:prSet>
      <dgm:spPr>
        <a:prstGeom prst="hexagon">
          <a:avLst/>
        </a:prstGeom>
      </dgm:spPr>
    </dgm:pt>
    <dgm:pt modelId="{71ABE342-D292-4FF5-BC45-BD84A8C32FB5}" type="pres">
      <dgm:prSet presAssocID="{3975570B-413C-4EAC-93CE-08EE865BBCCD}" presName="sibTrans" presStyleCnt="0"/>
      <dgm:spPr/>
    </dgm:pt>
    <dgm:pt modelId="{1C5D3737-B9E8-4302-B107-7FD30E9017E7}" type="pres">
      <dgm:prSet presAssocID="{9006F923-5DBA-41FA-930C-CD4B0CECEA32}" presName="node" presStyleLbl="node1" presStyleIdx="2" presStyleCnt="3">
        <dgm:presLayoutVars>
          <dgm:bulletEnabled val="1"/>
        </dgm:presLayoutVars>
      </dgm:prSet>
      <dgm:spPr>
        <a:prstGeom prst="hexagon">
          <a:avLst/>
        </a:prstGeom>
      </dgm:spPr>
    </dgm:pt>
  </dgm:ptLst>
  <dgm:cxnLst>
    <dgm:cxn modelId="{E3062938-9E6F-4ED3-831A-A31A042DB0B1}" srcId="{B6600BBB-A414-438C-9C65-E129AEB92780}" destId="{D6503682-E1C6-4BFB-8B29-0C2FAC2A783F}" srcOrd="0" destOrd="0" parTransId="{8F3D110D-9156-47EC-A828-8DA82946ED4F}" sibTransId="{FA4152C7-93AB-4DBA-A0D1-ED6410752B18}"/>
    <dgm:cxn modelId="{5E981F3D-8F15-4ECD-92C9-327BF42A3F66}" srcId="{B6600BBB-A414-438C-9C65-E129AEB92780}" destId="{9006F923-5DBA-41FA-930C-CD4B0CECEA32}" srcOrd="2" destOrd="0" parTransId="{45854647-4455-4A96-8866-8FAE76C01530}" sibTransId="{6F1F3C84-872C-4D3D-918A-08DD994C72DF}"/>
    <dgm:cxn modelId="{72214B62-3E88-4F4F-A6F0-4D55AFBCEA09}" type="presOf" srcId="{377C6E6E-5D58-4317-81E4-F246DF226699}" destId="{84852D58-D38D-455B-B65A-777A14BA3650}" srcOrd="0" destOrd="0" presId="urn:microsoft.com/office/officeart/2005/8/layout/default"/>
    <dgm:cxn modelId="{33B41E4A-8472-457F-833A-2F98D67771AC}" srcId="{B6600BBB-A414-438C-9C65-E129AEB92780}" destId="{377C6E6E-5D58-4317-81E4-F246DF226699}" srcOrd="1" destOrd="0" parTransId="{8FC32157-C9F5-4D7E-9CF8-ADD06F3BEE81}" sibTransId="{3975570B-413C-4EAC-93CE-08EE865BBCCD}"/>
    <dgm:cxn modelId="{776C2174-8962-4AE3-BF00-6F203E1B2C2B}" type="presOf" srcId="{D6503682-E1C6-4BFB-8B29-0C2FAC2A783F}" destId="{B8274C57-FEA2-4DAC-BF9E-A0F851F2FF84}" srcOrd="0" destOrd="0" presId="urn:microsoft.com/office/officeart/2005/8/layout/default"/>
    <dgm:cxn modelId="{54948C58-5469-442C-80B6-036C9209C804}" type="presOf" srcId="{B6600BBB-A414-438C-9C65-E129AEB92780}" destId="{817965BA-167E-4501-97B9-917C8203EEA9}" srcOrd="0" destOrd="0" presId="urn:microsoft.com/office/officeart/2005/8/layout/default"/>
    <dgm:cxn modelId="{6BEF5EEF-8462-424C-BAB2-47A542439F37}" type="presOf" srcId="{9006F923-5DBA-41FA-930C-CD4B0CECEA32}" destId="{1C5D3737-B9E8-4302-B107-7FD30E9017E7}" srcOrd="0" destOrd="0" presId="urn:microsoft.com/office/officeart/2005/8/layout/default"/>
    <dgm:cxn modelId="{45813613-E19C-4B66-AA1C-4CD355FCFED7}" type="presParOf" srcId="{817965BA-167E-4501-97B9-917C8203EEA9}" destId="{B8274C57-FEA2-4DAC-BF9E-A0F851F2FF84}" srcOrd="0" destOrd="0" presId="urn:microsoft.com/office/officeart/2005/8/layout/default"/>
    <dgm:cxn modelId="{BF5CBD3F-3523-4783-AA15-3FA264E57BD9}" type="presParOf" srcId="{817965BA-167E-4501-97B9-917C8203EEA9}" destId="{54813F7D-B2EC-461F-9020-32D79A71BBCB}" srcOrd="1" destOrd="0" presId="urn:microsoft.com/office/officeart/2005/8/layout/default"/>
    <dgm:cxn modelId="{D2FD7391-CC96-4290-9A40-04D33B089C00}" type="presParOf" srcId="{817965BA-167E-4501-97B9-917C8203EEA9}" destId="{84852D58-D38D-455B-B65A-777A14BA3650}" srcOrd="2" destOrd="0" presId="urn:microsoft.com/office/officeart/2005/8/layout/default"/>
    <dgm:cxn modelId="{4591B69C-E052-4F45-933F-6A6CA37E5152}" type="presParOf" srcId="{817965BA-167E-4501-97B9-917C8203EEA9}" destId="{71ABE342-D292-4FF5-BC45-BD84A8C32FB5}" srcOrd="3" destOrd="0" presId="urn:microsoft.com/office/officeart/2005/8/layout/default"/>
    <dgm:cxn modelId="{950B132A-0903-48B3-B996-3D19D1D78F14}" type="presParOf" srcId="{817965BA-167E-4501-97B9-917C8203EEA9}" destId="{1C5D3737-B9E8-4302-B107-7FD30E9017E7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74C57-FEA2-4DAC-BF9E-A0F851F2FF84}">
      <dsp:nvSpPr>
        <dsp:cNvPr id="0" name=""/>
        <dsp:cNvSpPr/>
      </dsp:nvSpPr>
      <dsp:spPr>
        <a:xfrm>
          <a:off x="422671" y="396"/>
          <a:ext cx="2500312" cy="1500187"/>
        </a:xfrm>
        <a:prstGeom prst="hexag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 err="1"/>
            <a:t>Bernalar</a:t>
          </a:r>
          <a:r>
            <a:rPr lang="en-US" sz="2900" kern="1200" dirty="0"/>
            <a:t> </a:t>
          </a:r>
          <a:r>
            <a:rPr lang="en-US" sz="2900" kern="1200" dirty="0" err="1"/>
            <a:t>kritis</a:t>
          </a:r>
          <a:endParaRPr lang="en-ID" sz="2900" kern="1200" dirty="0"/>
        </a:p>
      </dsp:txBody>
      <dsp:txXfrm>
        <a:off x="756046" y="200421"/>
        <a:ext cx="1833562" cy="1100137"/>
      </dsp:txXfrm>
    </dsp:sp>
    <dsp:sp modelId="{84852D58-D38D-455B-B65A-777A14BA3650}">
      <dsp:nvSpPr>
        <dsp:cNvPr id="0" name=""/>
        <dsp:cNvSpPr/>
      </dsp:nvSpPr>
      <dsp:spPr>
        <a:xfrm>
          <a:off x="3173015" y="396"/>
          <a:ext cx="2500312" cy="1500187"/>
        </a:xfrm>
        <a:prstGeom prst="hexag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 err="1"/>
            <a:t>Mandiri</a:t>
          </a:r>
          <a:endParaRPr lang="en-ID" sz="2900" kern="1200" dirty="0"/>
        </a:p>
      </dsp:txBody>
      <dsp:txXfrm>
        <a:off x="3506390" y="200421"/>
        <a:ext cx="1833562" cy="1100137"/>
      </dsp:txXfrm>
    </dsp:sp>
    <dsp:sp modelId="{1C5D3737-B9E8-4302-B107-7FD30E9017E7}">
      <dsp:nvSpPr>
        <dsp:cNvPr id="0" name=""/>
        <dsp:cNvSpPr/>
      </dsp:nvSpPr>
      <dsp:spPr>
        <a:xfrm>
          <a:off x="1797843" y="1750615"/>
          <a:ext cx="2500312" cy="1500187"/>
        </a:xfrm>
        <a:prstGeom prst="hexag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 err="1"/>
            <a:t>Bergotong</a:t>
          </a:r>
          <a:r>
            <a:rPr lang="en-US" sz="2900" kern="1200" dirty="0"/>
            <a:t> royong</a:t>
          </a:r>
          <a:endParaRPr lang="en-ID" sz="2900" kern="1200" dirty="0"/>
        </a:p>
      </dsp:txBody>
      <dsp:txXfrm>
        <a:off x="2131218" y="1950640"/>
        <a:ext cx="1833562" cy="11001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“IPA”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14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209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40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15/07/2022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671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webp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ebp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" y="0"/>
            <a:ext cx="9214682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451356" y="120376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177451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4" y="1875116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F05120"/>
                </a:solidFill>
                <a:cs typeface="Arial" pitchFamily="34" charset="0"/>
              </a:rPr>
              <a:t>Ilmu</a:t>
            </a: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F05120"/>
                </a:solidFill>
                <a:cs typeface="Arial" pitchFamily="34" charset="0"/>
              </a:rPr>
              <a:t>Pengatahuan</a:t>
            </a: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F05120"/>
                </a:solidFill>
                <a:cs typeface="Arial" pitchFamily="34" charset="0"/>
              </a:rPr>
              <a:t>Alam</a:t>
            </a:r>
            <a:endParaRPr lang="en-US" sz="3200" b="1" dirty="0">
              <a:solidFill>
                <a:srgbClr val="F05120"/>
              </a:solidFill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05" y="997529"/>
            <a:ext cx="2021710" cy="286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6D2AD9-9FB9-65B5-A01D-E3362E19F5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00150"/>
            <a:ext cx="3204000" cy="3204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ANGGOTA TATA SURYA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0" y="1385992"/>
            <a:ext cx="4038601" cy="19477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Jarak </a:t>
            </a:r>
            <a:r>
              <a:rPr lang="en-US" altLang="en-US" dirty="0" err="1"/>
              <a:t>ke</a:t>
            </a:r>
            <a:r>
              <a:rPr lang="en-US" altLang="en-US" dirty="0"/>
              <a:t> </a:t>
            </a:r>
            <a:r>
              <a:rPr lang="en-US" altLang="en-US" dirty="0" err="1"/>
              <a:t>Matahari</a:t>
            </a:r>
            <a:r>
              <a:rPr lang="en-US" altLang="en-US" dirty="0"/>
              <a:t>	: 1,52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Satelit</a:t>
            </a:r>
            <a:r>
              <a:rPr lang="en-US" altLang="en-US" dirty="0"/>
              <a:t> </a:t>
            </a:r>
            <a:r>
              <a:rPr lang="en-US" altLang="en-US" dirty="0" err="1"/>
              <a:t>Alami</a:t>
            </a:r>
            <a:r>
              <a:rPr lang="en-US" altLang="en-US" dirty="0"/>
              <a:t>	: Deimos &amp; Phobos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rotasi</a:t>
            </a:r>
            <a:r>
              <a:rPr lang="en-US" altLang="en-US" dirty="0"/>
              <a:t>	: </a:t>
            </a:r>
            <a:r>
              <a:rPr lang="en-US" altLang="en-US" dirty="0">
                <a:solidFill>
                  <a:srgbClr val="FF0000"/>
                </a:solidFill>
              </a:rPr>
              <a:t>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revolusi</a:t>
            </a:r>
            <a:r>
              <a:rPr lang="en-US" altLang="en-US" dirty="0"/>
              <a:t>	: 687 </a:t>
            </a:r>
            <a:r>
              <a:rPr lang="en-US" altLang="en-US" dirty="0" err="1"/>
              <a:t>hari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Massa 		: 0,1 </a:t>
            </a:r>
            <a:r>
              <a:rPr lang="en-US" altLang="en-US" dirty="0" err="1"/>
              <a:t>massa</a:t>
            </a:r>
            <a:r>
              <a:rPr lang="en-US" altLang="en-US" dirty="0"/>
              <a:t> </a:t>
            </a:r>
            <a:r>
              <a:rPr lang="en-US" altLang="en-US" dirty="0" err="1"/>
              <a:t>Bumi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Gravitasi</a:t>
            </a:r>
            <a:r>
              <a:rPr lang="en-US" altLang="en-US" dirty="0"/>
              <a:t> Mars	: 0,4 </a:t>
            </a:r>
            <a:r>
              <a:rPr lang="en-US" altLang="en-US" dirty="0" err="1"/>
              <a:t>gravitasi</a:t>
            </a:r>
            <a:r>
              <a:rPr lang="en-US" altLang="en-US" dirty="0"/>
              <a:t> </a:t>
            </a:r>
            <a:r>
              <a:rPr lang="en-US" altLang="en-US" dirty="0" err="1"/>
              <a:t>Bumi</a:t>
            </a:r>
            <a:endParaRPr lang="en-US" altLang="en-US" dirty="0"/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102887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Mars</a:t>
            </a:r>
          </a:p>
        </p:txBody>
      </p:sp>
    </p:spTree>
    <p:extLst>
      <p:ext uri="{BB962C8B-B14F-4D97-AF65-F5344CB8AC3E}">
        <p14:creationId xmlns:p14="http://schemas.microsoft.com/office/powerpoint/2010/main" val="3831714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BE77DBE-17E7-EB62-DFAA-389548ADF3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00150"/>
            <a:ext cx="3204000" cy="3204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ANGGOTA TATA SURYA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0" y="1385992"/>
            <a:ext cx="3886200" cy="22525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Jarak </a:t>
            </a:r>
            <a:r>
              <a:rPr lang="en-US" altLang="en-US" dirty="0" err="1"/>
              <a:t>ke</a:t>
            </a:r>
            <a:r>
              <a:rPr lang="en-US" altLang="en-US" dirty="0"/>
              <a:t> </a:t>
            </a:r>
            <a:r>
              <a:rPr lang="en-US" altLang="en-US" dirty="0" err="1"/>
              <a:t>Matahari</a:t>
            </a:r>
            <a:r>
              <a:rPr lang="en-US" altLang="en-US" dirty="0"/>
              <a:t>	: 5,2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Satelit</a:t>
            </a:r>
            <a:r>
              <a:rPr lang="en-US" altLang="en-US" dirty="0"/>
              <a:t> </a:t>
            </a:r>
            <a:r>
              <a:rPr lang="en-US" altLang="en-US" dirty="0" err="1"/>
              <a:t>terbesar</a:t>
            </a:r>
            <a:r>
              <a:rPr lang="en-US" altLang="en-US" dirty="0"/>
              <a:t>	: Ganymede, Io, 		  Europa, </a:t>
            </a:r>
            <a:r>
              <a:rPr lang="en-US" altLang="en-US" dirty="0" err="1"/>
              <a:t>Callisto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rotasi</a:t>
            </a:r>
            <a:r>
              <a:rPr lang="en-US" altLang="en-US" dirty="0"/>
              <a:t>	: 9 jam 50 </a:t>
            </a:r>
            <a:r>
              <a:rPr lang="en-US" altLang="en-US" dirty="0" err="1"/>
              <a:t>menit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revolusi</a:t>
            </a:r>
            <a:r>
              <a:rPr lang="en-US" altLang="en-US" dirty="0"/>
              <a:t>	: 11,86 </a:t>
            </a:r>
            <a:r>
              <a:rPr lang="en-US" altLang="en-US" dirty="0" err="1"/>
              <a:t>tahun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Ukuran</a:t>
            </a:r>
            <a:r>
              <a:rPr lang="en-US" altLang="en-US" dirty="0"/>
              <a:t>		:  1.300 kali </a:t>
            </a:r>
            <a:r>
              <a:rPr lang="en-US" altLang="en-US" dirty="0" err="1"/>
              <a:t>Bumi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Gravitasi</a:t>
            </a:r>
            <a:r>
              <a:rPr lang="en-US" altLang="en-US" dirty="0"/>
              <a:t> 		:  2,64 kali </a:t>
            </a:r>
            <a:r>
              <a:rPr lang="en-US" altLang="en-US" dirty="0" err="1"/>
              <a:t>Bumi</a:t>
            </a:r>
            <a:endParaRPr lang="en-US" altLang="en-US" dirty="0"/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13732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Yupiter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742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C4C3A90-C9CF-87B4-0AC6-D4ED58DAAF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1" r="1"/>
          <a:stretch/>
        </p:blipFill>
        <p:spPr>
          <a:xfrm>
            <a:off x="4364698" y="666750"/>
            <a:ext cx="5769901" cy="419099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ANGGOTA TATA SURYA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1" y="1385992"/>
            <a:ext cx="3810000" cy="19477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Jarak </a:t>
            </a:r>
            <a:r>
              <a:rPr lang="en-US" altLang="en-US" dirty="0" err="1"/>
              <a:t>ke</a:t>
            </a:r>
            <a:r>
              <a:rPr lang="en-US" altLang="en-US" dirty="0"/>
              <a:t> </a:t>
            </a:r>
            <a:r>
              <a:rPr lang="en-US" altLang="en-US" dirty="0" err="1"/>
              <a:t>Matahari</a:t>
            </a:r>
            <a:r>
              <a:rPr lang="en-US" altLang="en-US" dirty="0"/>
              <a:t>	: 9,5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Satelit</a:t>
            </a:r>
            <a:r>
              <a:rPr lang="en-US" altLang="en-US" dirty="0"/>
              <a:t> </a:t>
            </a:r>
            <a:r>
              <a:rPr lang="en-US" altLang="en-US" dirty="0" err="1"/>
              <a:t>Terbesar</a:t>
            </a:r>
            <a:r>
              <a:rPr lang="en-US" altLang="en-US" dirty="0"/>
              <a:t>	: Titan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rotasi</a:t>
            </a:r>
            <a:r>
              <a:rPr lang="en-US" altLang="en-US" dirty="0"/>
              <a:t>	: 10 jam 2 </a:t>
            </a:r>
            <a:r>
              <a:rPr lang="en-US" altLang="en-US" dirty="0" err="1"/>
              <a:t>menit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revolusi</a:t>
            </a:r>
            <a:r>
              <a:rPr lang="en-US" altLang="en-US" dirty="0"/>
              <a:t>	:  29,5 </a:t>
            </a:r>
            <a:r>
              <a:rPr lang="en-US" altLang="en-US" dirty="0" err="1"/>
              <a:t>tahun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Volume		:  740 kali </a:t>
            </a:r>
            <a:r>
              <a:rPr lang="en-US" altLang="en-US" dirty="0" err="1"/>
              <a:t>Bumi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Massa		:  95,2 kali </a:t>
            </a:r>
            <a:r>
              <a:rPr lang="en-US" altLang="en-US" dirty="0" err="1"/>
              <a:t>Bumi</a:t>
            </a:r>
            <a:endParaRPr lang="en-US" altLang="en-US" dirty="0"/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16572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Saturnus</a:t>
            </a:r>
          </a:p>
        </p:txBody>
      </p:sp>
    </p:spTree>
    <p:extLst>
      <p:ext uri="{BB962C8B-B14F-4D97-AF65-F5344CB8AC3E}">
        <p14:creationId xmlns:p14="http://schemas.microsoft.com/office/powerpoint/2010/main" val="2270047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F2A39DC-9603-3730-29A3-1D7284C5D6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" r="50000" b="-162"/>
          <a:stretch/>
        </p:blipFill>
        <p:spPr>
          <a:xfrm>
            <a:off x="4648201" y="-552450"/>
            <a:ext cx="3544380" cy="6324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ANGGOTA TATA SURYA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0" y="1385993"/>
            <a:ext cx="4038601" cy="237151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Jara</a:t>
            </a:r>
            <a:r>
              <a:rPr lang="en-US" altLang="en-US" dirty="0"/>
              <a:t> </a:t>
            </a:r>
            <a:r>
              <a:rPr lang="en-US" altLang="en-US" dirty="0" err="1"/>
              <a:t>ke</a:t>
            </a:r>
            <a:r>
              <a:rPr lang="en-US" altLang="en-US" dirty="0"/>
              <a:t> </a:t>
            </a:r>
            <a:r>
              <a:rPr lang="en-US" altLang="en-US" dirty="0" err="1"/>
              <a:t>Matahari</a:t>
            </a:r>
            <a:r>
              <a:rPr lang="en-US" altLang="en-US" dirty="0"/>
              <a:t>	: 19,2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Satelit</a:t>
            </a:r>
            <a:r>
              <a:rPr lang="en-US" altLang="en-US" dirty="0"/>
              <a:t> </a:t>
            </a:r>
            <a:r>
              <a:rPr lang="en-US" altLang="en-US" dirty="0" err="1"/>
              <a:t>Terbesar</a:t>
            </a:r>
            <a:r>
              <a:rPr lang="en-US" altLang="en-US" dirty="0"/>
              <a:t>	: Titania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rotasi</a:t>
            </a:r>
            <a:r>
              <a:rPr lang="en-US" altLang="en-US" dirty="0"/>
              <a:t>	: 10 jam 8 </a:t>
            </a:r>
            <a:r>
              <a:rPr lang="en-US" altLang="en-US" dirty="0" err="1"/>
              <a:t>menit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revolusi</a:t>
            </a:r>
            <a:r>
              <a:rPr lang="en-US" altLang="en-US" dirty="0"/>
              <a:t>	:  84 </a:t>
            </a:r>
            <a:r>
              <a:rPr lang="en-US" altLang="en-US" dirty="0" err="1"/>
              <a:t>tahun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Kandungan</a:t>
            </a:r>
            <a:r>
              <a:rPr lang="en-US" altLang="en-US" dirty="0"/>
              <a:t> gas	:  </a:t>
            </a:r>
            <a:r>
              <a:rPr lang="en-US" altLang="en-US" dirty="0" err="1"/>
              <a:t>Metana</a:t>
            </a:r>
            <a:r>
              <a:rPr lang="en-US" altLang="en-US" dirty="0"/>
              <a:t>, Helium, 		  dan </a:t>
            </a:r>
            <a:r>
              <a:rPr lang="en-US" altLang="en-US" dirty="0" err="1"/>
              <a:t>Hidrogen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Jumlah</a:t>
            </a:r>
            <a:r>
              <a:rPr lang="en-US" altLang="en-US" dirty="0"/>
              <a:t> </a:t>
            </a:r>
            <a:r>
              <a:rPr lang="en-US" altLang="en-US" dirty="0" err="1"/>
              <a:t>cincin</a:t>
            </a:r>
            <a:r>
              <a:rPr lang="en-US" altLang="en-US" dirty="0"/>
              <a:t>	: 10 </a:t>
            </a:r>
            <a:r>
              <a:rPr lang="en-US" altLang="en-US" dirty="0" err="1"/>
              <a:t>cincin</a:t>
            </a:r>
            <a:r>
              <a:rPr lang="en-US" altLang="en-US" dirty="0"/>
              <a:t> (tipis)</a:t>
            </a:r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137210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Uranus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B1E6F8-B9CF-3595-0CCE-814CB8F3A8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023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9261AD5-2643-7731-66EA-AC1BA63568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00150"/>
            <a:ext cx="3204000" cy="3204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ANGGOTA TATA SURYA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0" y="1385992"/>
            <a:ext cx="4038601" cy="21001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Jarak </a:t>
            </a:r>
            <a:r>
              <a:rPr lang="en-US" altLang="en-US" dirty="0" err="1"/>
              <a:t>ke</a:t>
            </a:r>
            <a:r>
              <a:rPr lang="en-US" altLang="en-US" dirty="0"/>
              <a:t> </a:t>
            </a:r>
            <a:r>
              <a:rPr lang="en-US" altLang="en-US" dirty="0" err="1"/>
              <a:t>Matahari</a:t>
            </a:r>
            <a:r>
              <a:rPr lang="en-US" altLang="en-US" dirty="0"/>
              <a:t>	: 30,07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Satelit</a:t>
            </a:r>
            <a:r>
              <a:rPr lang="en-US" altLang="en-US" dirty="0"/>
              <a:t> </a:t>
            </a:r>
            <a:r>
              <a:rPr lang="en-US" altLang="en-US" dirty="0" err="1"/>
              <a:t>Terbesar</a:t>
            </a:r>
            <a:r>
              <a:rPr lang="en-US" altLang="en-US" dirty="0"/>
              <a:t>	: Triton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rotasi</a:t>
            </a:r>
            <a:r>
              <a:rPr lang="en-US" altLang="en-US" dirty="0"/>
              <a:t>	: 16 jam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revolusi</a:t>
            </a:r>
            <a:r>
              <a:rPr lang="en-US" altLang="en-US" dirty="0"/>
              <a:t>	:  164,8 </a:t>
            </a:r>
            <a:r>
              <a:rPr lang="en-US" altLang="en-US" dirty="0" err="1"/>
              <a:t>tahun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Massa 		:  17,2 kali </a:t>
            </a:r>
            <a:r>
              <a:rPr lang="en-US" altLang="en-US" dirty="0" err="1"/>
              <a:t>Bumi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Gravitasi</a:t>
            </a:r>
            <a:r>
              <a:rPr lang="en-US" altLang="en-US" dirty="0"/>
              <a:t> 		:  1,5 kali </a:t>
            </a:r>
            <a:r>
              <a:rPr lang="en-US" altLang="en-US" dirty="0" err="1"/>
              <a:t>Bumi</a:t>
            </a:r>
            <a:endParaRPr lang="en-US" altLang="en-US" dirty="0"/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18147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Neptunus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491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7C1B0D5-8DC7-3F26-F767-21659B6C5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42" y="2952750"/>
            <a:ext cx="2857500" cy="16002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997867-D162-F68E-BB41-070BD1B14955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BENDA LANGIT LAIN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AEF37FE-DE83-23D0-8A64-C7BAA4E1D2DB}"/>
              </a:ext>
            </a:extLst>
          </p:cNvPr>
          <p:cNvSpPr/>
          <p:nvPr/>
        </p:nvSpPr>
        <p:spPr>
          <a:xfrm>
            <a:off x="457199" y="1385991"/>
            <a:ext cx="4270723" cy="2862159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Adalah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planet-planet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kecil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terletak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antara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planet Mars, dan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Yupiter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Disebut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juga Planetoid,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memiliki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diameter 200-800 kilometer.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Asteroid yang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pertama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kali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ditemukan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bernama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Ceres,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diameter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sekitar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800 kilometer.</a:t>
            </a:r>
          </a:p>
          <a:p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Contoh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asteroid lain: Pallas, Juno, Vesta, Adonis, Apollo, Hermes, dan Hidalgo.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CEFAA0D-3F48-0EE3-37A3-3AF9F68215A1}"/>
              </a:ext>
            </a:extLst>
          </p:cNvPr>
          <p:cNvSpPr/>
          <p:nvPr/>
        </p:nvSpPr>
        <p:spPr>
          <a:xfrm>
            <a:off x="554699" y="801217"/>
            <a:ext cx="15780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Asteroid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1C9F20-8321-9C24-D902-9E21C4A680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552" y="1093604"/>
            <a:ext cx="2087746" cy="20877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4792E55-B0AA-A98D-70E5-C701DDAE5A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72443">
            <a:off x="7062582" y="1016010"/>
            <a:ext cx="1609016" cy="177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389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89D3E2-4EE4-EF79-53B1-9E9767D8CD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833584"/>
            <a:ext cx="1897960" cy="193988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997867-D162-F68E-BB41-070BD1B14955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BENDA LANGIT LAIN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AEF37FE-DE83-23D0-8A64-C7BAA4E1D2DB}"/>
              </a:ext>
            </a:extLst>
          </p:cNvPr>
          <p:cNvSpPr/>
          <p:nvPr/>
        </p:nvSpPr>
        <p:spPr>
          <a:xfrm>
            <a:off x="457199" y="1385991"/>
            <a:ext cx="8382001" cy="1355561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Asteroid yang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jatuh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memasuki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atmosfer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disebut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Meteor.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Batu meteor yang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jatuh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hingga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mencapai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disebut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Meteorit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Meteor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mulai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dilihat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pada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ketinggian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129 kilometer.</a:t>
            </a:r>
          </a:p>
          <a:p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Umumnya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pada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ketinggian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90 kilometer, Meteor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terbakar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habis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oleh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atmosfer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CEFAA0D-3F48-0EE3-37A3-3AF9F68215A1}"/>
              </a:ext>
            </a:extLst>
          </p:cNvPr>
          <p:cNvSpPr/>
          <p:nvPr/>
        </p:nvSpPr>
        <p:spPr>
          <a:xfrm>
            <a:off x="554699" y="801217"/>
            <a:ext cx="37076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Meteor dan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meteorit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4CBF6-3E58-EDF5-0BA2-F9C10C813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706" y="2833584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412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971E0C-4C26-AB14-124A-03AD824B19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8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997867-D162-F68E-BB41-070BD1B14955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BENDA LANGIT LAIN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AEF37FE-DE83-23D0-8A64-C7BAA4E1D2DB}"/>
              </a:ext>
            </a:extLst>
          </p:cNvPr>
          <p:cNvSpPr/>
          <p:nvPr/>
        </p:nvSpPr>
        <p:spPr>
          <a:xfrm>
            <a:off x="457198" y="1385991"/>
            <a:ext cx="8534401" cy="2785959"/>
          </a:xfrm>
          <a:prstGeom prst="round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Komet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terdiri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inti (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nukleus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dan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ekor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Inti Komet 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tersusun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debu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es, dan gas di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sekitar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intinya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Orbit Komet sangat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lonjong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lintasan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berbentuk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elips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hiperbola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parabola.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Perihelium Komet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lebih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dekat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daripada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planet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Merkurius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Komet Halley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dilihat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setiap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76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sekali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sedangkan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Komet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Encke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dilihat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setiap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sekali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Pada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mendekati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Matahari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ekor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Komet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menjadi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panjang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menjauhi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Matahari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Komet juga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disebut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“Bintang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Berekor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“Bintang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Kemukus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“Bintang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Sapu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.”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CEFAA0D-3F48-0EE3-37A3-3AF9F68215A1}"/>
              </a:ext>
            </a:extLst>
          </p:cNvPr>
          <p:cNvSpPr/>
          <p:nvPr/>
        </p:nvSpPr>
        <p:spPr>
          <a:xfrm>
            <a:off x="554699" y="801217"/>
            <a:ext cx="12747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Komet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9F360E-F80A-EA6C-E57D-1B6F079FA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74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GAYA GRAVITASI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2"/>
            <a:ext cx="8153404" cy="13381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</a:t>
            </a:r>
            <a:r>
              <a:rPr lang="en-US" dirty="0" err="1"/>
              <a:t>langit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tata </a:t>
            </a:r>
            <a:r>
              <a:rPr lang="en-US" dirty="0" err="1"/>
              <a:t>surya</a:t>
            </a:r>
            <a:r>
              <a:rPr lang="en-US" dirty="0"/>
              <a:t> </a:t>
            </a:r>
            <a:r>
              <a:rPr lang="en-US" dirty="0" err="1"/>
              <a:t>bergerak</a:t>
            </a:r>
            <a:r>
              <a:rPr lang="en-US" dirty="0"/>
              <a:t> </a:t>
            </a:r>
            <a:r>
              <a:rPr lang="en-US" dirty="0" err="1"/>
              <a:t>mengelilingi</a:t>
            </a:r>
            <a:r>
              <a:rPr lang="en-US" dirty="0"/>
              <a:t> </a:t>
            </a:r>
            <a:r>
              <a:rPr lang="en-US" dirty="0" err="1"/>
              <a:t>Matahari</a:t>
            </a:r>
            <a:r>
              <a:rPr lang="en-US" dirty="0"/>
              <a:t>,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Matahari</a:t>
            </a:r>
            <a:r>
              <a:rPr lang="en-US" dirty="0"/>
              <a:t> </a:t>
            </a:r>
            <a:r>
              <a:rPr lang="en-US" dirty="0" err="1"/>
              <a:t>berukuran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daripada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</a:t>
            </a:r>
            <a:r>
              <a:rPr lang="en-US" dirty="0" err="1"/>
              <a:t>langit</a:t>
            </a:r>
            <a:r>
              <a:rPr lang="en-US" dirty="0"/>
              <a:t> lain yang </a:t>
            </a:r>
            <a:r>
              <a:rPr lang="en-US" dirty="0" err="1"/>
              <a:t>mengelilinginya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 err="1"/>
              <a:t>Menurut</a:t>
            </a:r>
            <a:r>
              <a:rPr lang="en-US" dirty="0"/>
              <a:t> Sir </a:t>
            </a:r>
            <a:r>
              <a:rPr lang="en-US" dirty="0" err="1"/>
              <a:t>Isac</a:t>
            </a:r>
            <a:r>
              <a:rPr lang="en-US" dirty="0"/>
              <a:t> Newton,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gaya</a:t>
            </a:r>
            <a:r>
              <a:rPr lang="en-US" dirty="0"/>
              <a:t> </a:t>
            </a:r>
            <a:r>
              <a:rPr lang="en-US" dirty="0" err="1"/>
              <a:t>gravitasi</a:t>
            </a:r>
            <a:r>
              <a:rPr lang="en-US" dirty="0"/>
              <a:t> </a:t>
            </a:r>
            <a:r>
              <a:rPr lang="en-US" dirty="0" err="1"/>
              <a:t>Matahari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masing-masing planet </a:t>
            </a:r>
            <a:r>
              <a:rPr lang="en-US" dirty="0" err="1"/>
              <a:t>dirumuskan</a:t>
            </a:r>
            <a:r>
              <a:rPr lang="en-US" dirty="0"/>
              <a:t>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39076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Gaya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gravitasi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Newton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B300E1-2BEF-4102-C1CD-CA00E9ADB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257550"/>
            <a:ext cx="2351088" cy="100171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E36042-3E33-DDF3-E59D-5DB5DBD2D7DC}"/>
              </a:ext>
            </a:extLst>
          </p:cNvPr>
          <p:cNvSpPr/>
          <p:nvPr/>
        </p:nvSpPr>
        <p:spPr>
          <a:xfrm>
            <a:off x="3505200" y="3028950"/>
            <a:ext cx="5334000" cy="144780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lnSpc>
                <a:spcPct val="90000"/>
              </a:lnSpc>
            </a:pPr>
            <a:r>
              <a:rPr lang="en-US" altLang="id-ID" dirty="0"/>
              <a:t>F = </a:t>
            </a:r>
            <a:r>
              <a:rPr lang="en-US" altLang="id-ID" dirty="0" err="1"/>
              <a:t>gaya</a:t>
            </a:r>
            <a:r>
              <a:rPr lang="en-US" altLang="id-ID" dirty="0"/>
              <a:t>  </a:t>
            </a:r>
            <a:r>
              <a:rPr lang="en-US" altLang="id-ID" dirty="0" err="1"/>
              <a:t>tarik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 </a:t>
            </a:r>
            <a:r>
              <a:rPr lang="en-US" altLang="id-ID" dirty="0" err="1"/>
              <a:t>terhadap</a:t>
            </a:r>
            <a:r>
              <a:rPr lang="en-US" altLang="id-ID" dirty="0"/>
              <a:t> planet (N). </a:t>
            </a:r>
          </a:p>
          <a:p>
            <a:pPr>
              <a:lnSpc>
                <a:spcPct val="90000"/>
              </a:lnSpc>
            </a:pPr>
            <a:r>
              <a:rPr lang="en-US" altLang="id-ID" dirty="0"/>
              <a:t>M = </a:t>
            </a:r>
            <a:r>
              <a:rPr lang="en-US" altLang="id-ID" dirty="0" err="1"/>
              <a:t>massa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 (kg).</a:t>
            </a:r>
          </a:p>
          <a:p>
            <a:pPr>
              <a:lnSpc>
                <a:spcPct val="90000"/>
              </a:lnSpc>
            </a:pPr>
            <a:r>
              <a:rPr lang="en-US" altLang="id-ID" dirty="0"/>
              <a:t>m = </a:t>
            </a:r>
            <a:r>
              <a:rPr lang="en-US" altLang="id-ID" dirty="0" err="1"/>
              <a:t>massa</a:t>
            </a:r>
            <a:r>
              <a:rPr lang="en-US" altLang="id-ID" dirty="0"/>
              <a:t> planet (kg).</a:t>
            </a:r>
          </a:p>
          <a:p>
            <a:pPr>
              <a:lnSpc>
                <a:spcPct val="90000"/>
              </a:lnSpc>
            </a:pPr>
            <a:r>
              <a:rPr lang="en-US" altLang="id-ID" dirty="0"/>
              <a:t>r = </a:t>
            </a:r>
            <a:r>
              <a:rPr lang="en-US" altLang="id-ID" dirty="0" err="1"/>
              <a:t>jarak</a:t>
            </a:r>
            <a:r>
              <a:rPr lang="en-US" altLang="id-ID" dirty="0"/>
              <a:t> rata- rata </a:t>
            </a:r>
            <a:r>
              <a:rPr lang="en-US" altLang="id-ID" dirty="0" err="1"/>
              <a:t>Matahari</a:t>
            </a:r>
            <a:r>
              <a:rPr lang="en-US" altLang="id-ID" dirty="0"/>
              <a:t> </a:t>
            </a:r>
            <a:r>
              <a:rPr lang="en-US" altLang="id-ID" dirty="0" err="1"/>
              <a:t>dengan</a:t>
            </a:r>
            <a:r>
              <a:rPr lang="en-US" altLang="id-ID" dirty="0"/>
              <a:t> planet (m) .</a:t>
            </a:r>
          </a:p>
          <a:p>
            <a:pPr>
              <a:lnSpc>
                <a:spcPct val="90000"/>
              </a:lnSpc>
            </a:pPr>
            <a:r>
              <a:rPr lang="en-US" altLang="id-ID" dirty="0"/>
              <a:t>G = </a:t>
            </a:r>
            <a:r>
              <a:rPr lang="en-US" altLang="id-ID" dirty="0" err="1"/>
              <a:t>konstanta</a:t>
            </a:r>
            <a:r>
              <a:rPr lang="en-US" altLang="id-ID" dirty="0"/>
              <a:t> </a:t>
            </a:r>
            <a:r>
              <a:rPr lang="en-US" altLang="id-ID" dirty="0" err="1"/>
              <a:t>gravitasi</a:t>
            </a:r>
            <a:r>
              <a:rPr lang="en-US" altLang="id-ID" dirty="0"/>
              <a:t> </a:t>
            </a:r>
            <a:r>
              <a:rPr lang="en-US" altLang="id-ID" dirty="0" err="1"/>
              <a:t>umum</a:t>
            </a:r>
            <a:r>
              <a:rPr lang="en-US" altLang="id-ID" dirty="0"/>
              <a:t> ( 6,67 . 10</a:t>
            </a:r>
            <a:r>
              <a:rPr lang="en-US" altLang="id-ID" baseline="30000" dirty="0"/>
              <a:t>–11</a:t>
            </a:r>
            <a:r>
              <a:rPr lang="en-US" altLang="id-ID" dirty="0"/>
              <a:t> N m</a:t>
            </a:r>
            <a:r>
              <a:rPr lang="en-US" altLang="id-ID" baseline="30000" dirty="0"/>
              <a:t>2</a:t>
            </a:r>
            <a:r>
              <a:rPr lang="en-US" altLang="id-ID" dirty="0"/>
              <a:t>/kg</a:t>
            </a:r>
            <a:r>
              <a:rPr lang="en-US" altLang="id-ID" baseline="30000" dirty="0"/>
              <a:t>2</a:t>
            </a:r>
            <a:r>
              <a:rPr lang="en-US" altLang="id-ID" dirty="0"/>
              <a:t>).  </a:t>
            </a:r>
          </a:p>
        </p:txBody>
      </p:sp>
    </p:spTree>
    <p:extLst>
      <p:ext uri="{BB962C8B-B14F-4D97-AF65-F5344CB8AC3E}">
        <p14:creationId xmlns:p14="http://schemas.microsoft.com/office/powerpoint/2010/main" val="559031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HUKUM PEREDARAN PLANET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228600" y="1385992"/>
            <a:ext cx="8686800" cy="31669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  <a:defRPr/>
            </a:pPr>
            <a:r>
              <a:rPr lang="en-US" altLang="id-ID" dirty="0"/>
              <a:t>Hukum I Kepler </a:t>
            </a:r>
            <a:r>
              <a:rPr lang="en-US" altLang="id-ID" dirty="0" err="1"/>
              <a:t>membahas</a:t>
            </a:r>
            <a:r>
              <a:rPr lang="en-US" altLang="id-ID" dirty="0"/>
              <a:t> </a:t>
            </a:r>
            <a:r>
              <a:rPr lang="en-US" altLang="id-ID" dirty="0" err="1"/>
              <a:t>tentang</a:t>
            </a:r>
            <a:r>
              <a:rPr lang="en-US" altLang="id-ID" dirty="0"/>
              <a:t> </a:t>
            </a:r>
            <a:r>
              <a:rPr lang="en-US" altLang="id-ID" dirty="0" err="1"/>
              <a:t>bentuk</a:t>
            </a:r>
            <a:r>
              <a:rPr lang="en-US" altLang="id-ID" dirty="0"/>
              <a:t> </a:t>
            </a:r>
            <a:r>
              <a:rPr lang="en-US" altLang="id-ID" dirty="0" err="1"/>
              <a:t>lintasan</a:t>
            </a:r>
            <a:r>
              <a:rPr lang="en-US" altLang="id-ID" dirty="0"/>
              <a:t> planet.</a:t>
            </a:r>
          </a:p>
          <a:p>
            <a:pPr>
              <a:spcBef>
                <a:spcPct val="0"/>
              </a:spcBef>
              <a:defRPr/>
            </a:pPr>
            <a:r>
              <a:rPr lang="en-US" altLang="id-ID" dirty="0"/>
              <a:t>Hukum I Kepler </a:t>
            </a:r>
            <a:r>
              <a:rPr lang="en-US" altLang="id-ID" dirty="0" err="1"/>
              <a:t>menyatakan</a:t>
            </a:r>
            <a:r>
              <a:rPr lang="en-US" altLang="id-ID" dirty="0"/>
              <a:t>: “</a:t>
            </a:r>
            <a:r>
              <a:rPr lang="en-US" altLang="id-ID" dirty="0" err="1"/>
              <a:t>Semua</a:t>
            </a:r>
            <a:r>
              <a:rPr lang="en-US" altLang="id-ID" dirty="0"/>
              <a:t> planet </a:t>
            </a:r>
            <a:r>
              <a:rPr lang="en-US" altLang="id-ID" dirty="0" err="1"/>
              <a:t>bergerak</a:t>
            </a:r>
            <a:r>
              <a:rPr lang="en-US" altLang="id-ID" dirty="0"/>
              <a:t> </a:t>
            </a:r>
            <a:r>
              <a:rPr lang="en-US" altLang="id-ID" dirty="0" err="1"/>
              <a:t>mengelilingi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 </a:t>
            </a:r>
            <a:r>
              <a:rPr lang="en-US" altLang="id-ID" dirty="0" err="1"/>
              <a:t>membentuk</a:t>
            </a:r>
            <a:r>
              <a:rPr lang="en-US" altLang="id-ID" dirty="0"/>
              <a:t> </a:t>
            </a:r>
            <a:r>
              <a:rPr lang="en-US" altLang="id-ID" dirty="0" err="1"/>
              <a:t>lintasan</a:t>
            </a:r>
            <a:r>
              <a:rPr lang="en-US" altLang="id-ID" dirty="0"/>
              <a:t> </a:t>
            </a:r>
            <a:r>
              <a:rPr lang="en-US" altLang="id-ID" dirty="0" err="1"/>
              <a:t>elips</a:t>
            </a:r>
            <a:r>
              <a:rPr lang="en-US" altLang="id-ID" dirty="0"/>
              <a:t>, </a:t>
            </a:r>
            <a:r>
              <a:rPr lang="en-US" altLang="id-ID" dirty="0" err="1"/>
              <a:t>dengan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 </a:t>
            </a:r>
            <a:r>
              <a:rPr lang="en-US" altLang="id-ID" dirty="0" err="1"/>
              <a:t>berada</a:t>
            </a:r>
            <a:r>
              <a:rPr lang="en-US" altLang="id-ID" dirty="0"/>
              <a:t> pada salah </a:t>
            </a:r>
            <a:r>
              <a:rPr lang="en-US" altLang="id-ID" dirty="0" err="1"/>
              <a:t>satu</a:t>
            </a:r>
            <a:r>
              <a:rPr lang="en-US" altLang="id-ID" dirty="0"/>
              <a:t> </a:t>
            </a:r>
            <a:r>
              <a:rPr lang="en-US" altLang="id-ID" dirty="0" err="1"/>
              <a:t>titik</a:t>
            </a:r>
            <a:r>
              <a:rPr lang="en-US" altLang="id-ID" dirty="0"/>
              <a:t> </a:t>
            </a:r>
            <a:r>
              <a:rPr lang="en-US" altLang="id-ID" dirty="0" err="1"/>
              <a:t>fokusnya</a:t>
            </a:r>
            <a:r>
              <a:rPr lang="en-US" altLang="id-ID" dirty="0"/>
              <a:t>.”</a:t>
            </a:r>
          </a:p>
          <a:p>
            <a:pPr marL="3849688">
              <a:spcBef>
                <a:spcPct val="0"/>
              </a:spcBef>
              <a:defRPr/>
            </a:pPr>
            <a:endParaRPr lang="en-US" altLang="id-ID" dirty="0"/>
          </a:p>
          <a:p>
            <a:pPr marL="3849688">
              <a:spcBef>
                <a:spcPct val="0"/>
              </a:spcBef>
            </a:pPr>
            <a:r>
              <a:rPr lang="en-US" altLang="id-ID" dirty="0"/>
              <a:t>Perihelion </a:t>
            </a:r>
            <a:r>
              <a:rPr lang="en-US" altLang="id-ID" dirty="0" err="1"/>
              <a:t>adalah</a:t>
            </a:r>
            <a:r>
              <a:rPr lang="en-US" altLang="id-ID" dirty="0"/>
              <a:t> </a:t>
            </a:r>
            <a:r>
              <a:rPr lang="en-US" altLang="id-ID" dirty="0" err="1"/>
              <a:t>jarak</a:t>
            </a:r>
            <a:r>
              <a:rPr lang="en-US" altLang="id-ID" dirty="0"/>
              <a:t> </a:t>
            </a:r>
            <a:r>
              <a:rPr lang="en-US" altLang="id-ID" dirty="0" err="1"/>
              <a:t>terdekat</a:t>
            </a:r>
            <a:r>
              <a:rPr lang="en-US" altLang="id-ID" dirty="0"/>
              <a:t> planet </a:t>
            </a:r>
            <a:r>
              <a:rPr lang="en-US" altLang="id-ID" dirty="0" err="1"/>
              <a:t>terhadap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 (</a:t>
            </a:r>
            <a:r>
              <a:rPr lang="en-US" altLang="id-ID" dirty="0" err="1"/>
              <a:t>untuk</a:t>
            </a:r>
            <a:r>
              <a:rPr lang="en-US" altLang="id-ID" dirty="0"/>
              <a:t> </a:t>
            </a:r>
            <a:r>
              <a:rPr lang="en-US" altLang="id-ID" dirty="0" err="1"/>
              <a:t>Bumi</a:t>
            </a:r>
            <a:r>
              <a:rPr lang="en-US" altLang="id-ID" dirty="0"/>
              <a:t> </a:t>
            </a:r>
            <a:r>
              <a:rPr lang="en-US" altLang="id-ID" dirty="0" err="1"/>
              <a:t>sekitar</a:t>
            </a:r>
            <a:r>
              <a:rPr lang="en-US" altLang="id-ID" dirty="0"/>
              <a:t> 147 </a:t>
            </a:r>
            <a:r>
              <a:rPr lang="en-US" altLang="id-ID" dirty="0" err="1"/>
              <a:t>juta</a:t>
            </a:r>
            <a:r>
              <a:rPr lang="en-US" altLang="id-ID" dirty="0"/>
              <a:t> kilometer).</a:t>
            </a:r>
          </a:p>
          <a:p>
            <a:pPr marL="3849688">
              <a:spcBef>
                <a:spcPct val="0"/>
              </a:spcBef>
            </a:pPr>
            <a:r>
              <a:rPr lang="en-US" altLang="id-ID" dirty="0"/>
              <a:t>Aphelion </a:t>
            </a:r>
            <a:r>
              <a:rPr lang="en-US" altLang="id-ID" dirty="0" err="1"/>
              <a:t>adalah</a:t>
            </a:r>
            <a:r>
              <a:rPr lang="en-US" altLang="id-ID" dirty="0"/>
              <a:t> </a:t>
            </a:r>
            <a:r>
              <a:rPr lang="en-US" altLang="id-ID" dirty="0" err="1"/>
              <a:t>jarak</a:t>
            </a:r>
            <a:r>
              <a:rPr lang="en-US" altLang="id-ID" dirty="0"/>
              <a:t> </a:t>
            </a:r>
            <a:r>
              <a:rPr lang="en-US" altLang="id-ID" dirty="0" err="1"/>
              <a:t>terjauh</a:t>
            </a:r>
            <a:r>
              <a:rPr lang="en-US" altLang="id-ID" dirty="0"/>
              <a:t> planet </a:t>
            </a:r>
            <a:r>
              <a:rPr lang="en-US" altLang="id-ID" dirty="0" err="1"/>
              <a:t>terhadap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 (</a:t>
            </a:r>
            <a:r>
              <a:rPr lang="en-US" altLang="id-ID" dirty="0" err="1"/>
              <a:t>untuk</a:t>
            </a:r>
            <a:r>
              <a:rPr lang="en-US" altLang="id-ID" dirty="0"/>
              <a:t> </a:t>
            </a:r>
            <a:r>
              <a:rPr lang="en-US" altLang="id-ID" dirty="0" err="1"/>
              <a:t>Bumi</a:t>
            </a:r>
            <a:r>
              <a:rPr lang="en-US" altLang="id-ID" dirty="0"/>
              <a:t> </a:t>
            </a:r>
            <a:r>
              <a:rPr lang="en-US" altLang="id-ID" dirty="0" err="1"/>
              <a:t>sekitar</a:t>
            </a:r>
            <a:r>
              <a:rPr lang="en-US" altLang="id-ID" dirty="0"/>
              <a:t> 152 </a:t>
            </a:r>
            <a:r>
              <a:rPr lang="en-US" altLang="id-ID" dirty="0" err="1"/>
              <a:t>juta</a:t>
            </a:r>
            <a:r>
              <a:rPr lang="en-US" altLang="id-ID" dirty="0"/>
              <a:t> kilometer).</a:t>
            </a:r>
          </a:p>
          <a:p>
            <a:pPr>
              <a:spcBef>
                <a:spcPct val="0"/>
              </a:spcBef>
              <a:defRPr/>
            </a:pPr>
            <a:endParaRPr lang="en-US" altLang="id-ID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514217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Hukum I Kepler (Hukum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elips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8AB7C7-D9A4-F4CA-7A50-1318713B6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00826"/>
            <a:ext cx="38830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393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245785" y="4333064"/>
            <a:ext cx="1157689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900" dirty="0" err="1"/>
              <a:t>Sumber</a:t>
            </a:r>
            <a:r>
              <a:rPr lang="en-US" sz="900" dirty="0"/>
              <a:t>: </a:t>
            </a:r>
            <a:r>
              <a:rPr lang="en-US" sz="900" i="1" dirty="0"/>
              <a:t>freepik.com</a:t>
            </a:r>
            <a:endParaRPr lang="id-ID" sz="900" i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F05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104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7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478" y="16775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4668051"/>
            <a:ext cx="9143244" cy="475449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443054" y="728712"/>
            <a:ext cx="6400800" cy="1125669"/>
            <a:chOff x="1371600" y="684081"/>
            <a:chExt cx="6400800" cy="1125669"/>
          </a:xfrm>
        </p:grpSpPr>
        <p:grpSp>
          <p:nvGrpSpPr>
            <p:cNvPr id="31" name="Group 30"/>
            <p:cNvGrpSpPr/>
            <p:nvPr/>
          </p:nvGrpSpPr>
          <p:grpSpPr>
            <a:xfrm>
              <a:off x="1371600" y="684081"/>
              <a:ext cx="6400800" cy="1125669"/>
              <a:chOff x="1229012" y="545950"/>
              <a:chExt cx="4168663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Rectangle 32"/>
              <p:cNvSpPr/>
              <p:nvPr/>
            </p:nvSpPr>
            <p:spPr>
              <a:xfrm>
                <a:off x="1388494" y="545950"/>
                <a:ext cx="3909927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229012" y="806329"/>
                <a:ext cx="4168663" cy="413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TATA SURYA</a:t>
                </a:r>
                <a:endParaRPr lang="id-ID" sz="28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2" name="Rectangle 31"/>
            <p:cNvSpPr/>
            <p:nvPr/>
          </p:nvSpPr>
          <p:spPr>
            <a:xfrm>
              <a:off x="7623294" y="723716"/>
              <a:ext cx="58272" cy="108000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HUKUM PEREDARAN PLANET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228600" y="1385992"/>
            <a:ext cx="3581400" cy="31669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id-ID" dirty="0" err="1"/>
              <a:t>Semakin</a:t>
            </a:r>
            <a:r>
              <a:rPr lang="en-US" altLang="id-ID" dirty="0"/>
              <a:t> </a:t>
            </a:r>
            <a:r>
              <a:rPr lang="en-US" altLang="id-ID" dirty="0" err="1"/>
              <a:t>dekat</a:t>
            </a:r>
            <a:r>
              <a:rPr lang="en-US" altLang="id-ID" dirty="0"/>
              <a:t> </a:t>
            </a:r>
            <a:r>
              <a:rPr lang="en-US" altLang="id-ID" dirty="0" err="1"/>
              <a:t>dengan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, </a:t>
            </a:r>
            <a:r>
              <a:rPr lang="en-US" altLang="id-ID" dirty="0" err="1"/>
              <a:t>semakin</a:t>
            </a:r>
            <a:r>
              <a:rPr lang="en-US" altLang="id-ID" dirty="0"/>
              <a:t> </a:t>
            </a:r>
            <a:r>
              <a:rPr lang="en-US" altLang="id-ID" dirty="0" err="1"/>
              <a:t>besar</a:t>
            </a:r>
            <a:r>
              <a:rPr lang="en-US" altLang="id-ID" dirty="0"/>
              <a:t> </a:t>
            </a:r>
            <a:r>
              <a:rPr lang="en-US" altLang="id-ID" dirty="0" err="1"/>
              <a:t>kecepatan</a:t>
            </a:r>
            <a:r>
              <a:rPr lang="en-US" altLang="id-ID" dirty="0"/>
              <a:t> planet </a:t>
            </a:r>
            <a:r>
              <a:rPr lang="en-US" altLang="id-ID" dirty="0" err="1"/>
              <a:t>dalam</a:t>
            </a:r>
            <a:r>
              <a:rPr lang="en-US" altLang="id-ID" dirty="0"/>
              <a:t> </a:t>
            </a:r>
            <a:r>
              <a:rPr lang="en-US" altLang="id-ID" dirty="0" err="1"/>
              <a:t>mengelilingi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id-ID" dirty="0"/>
              <a:t>Hukum II Kepler </a:t>
            </a:r>
            <a:r>
              <a:rPr lang="en-US" altLang="id-ID" dirty="0" err="1"/>
              <a:t>menyatakan</a:t>
            </a:r>
            <a:r>
              <a:rPr lang="en-US" altLang="id-ID" dirty="0"/>
              <a:t>: “Garis yang </a:t>
            </a:r>
            <a:r>
              <a:rPr lang="en-US" altLang="id-ID" dirty="0" err="1"/>
              <a:t>menghubungkan</a:t>
            </a:r>
            <a:r>
              <a:rPr lang="en-US" altLang="id-ID" dirty="0"/>
              <a:t> </a:t>
            </a:r>
            <a:r>
              <a:rPr lang="en-US" altLang="id-ID" dirty="0" err="1"/>
              <a:t>semua</a:t>
            </a:r>
            <a:r>
              <a:rPr lang="en-US" altLang="id-ID" dirty="0"/>
              <a:t> planet </a:t>
            </a:r>
            <a:r>
              <a:rPr lang="en-US" altLang="id-ID" dirty="0" err="1"/>
              <a:t>ke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 </a:t>
            </a:r>
            <a:r>
              <a:rPr lang="en-US" altLang="id-ID" dirty="0" err="1"/>
              <a:t>selama</a:t>
            </a:r>
            <a:r>
              <a:rPr lang="en-US" altLang="id-ID" dirty="0"/>
              <a:t> </a:t>
            </a:r>
            <a:r>
              <a:rPr lang="en-US" altLang="id-ID" dirty="0" err="1"/>
              <a:t>berevolusi</a:t>
            </a:r>
            <a:r>
              <a:rPr lang="en-US" altLang="id-ID" dirty="0"/>
              <a:t> </a:t>
            </a:r>
            <a:r>
              <a:rPr lang="en-US" altLang="id-ID" dirty="0" err="1"/>
              <a:t>akan</a:t>
            </a:r>
            <a:r>
              <a:rPr lang="en-US" altLang="id-ID" dirty="0"/>
              <a:t> </a:t>
            </a:r>
            <a:r>
              <a:rPr lang="en-US" altLang="id-ID" dirty="0" err="1"/>
              <a:t>membentuk</a:t>
            </a:r>
            <a:r>
              <a:rPr lang="en-US" altLang="id-ID" dirty="0"/>
              <a:t> </a:t>
            </a:r>
            <a:r>
              <a:rPr lang="en-US" altLang="id-ID" dirty="0" err="1"/>
              <a:t>bidang</a:t>
            </a:r>
            <a:r>
              <a:rPr lang="en-US" altLang="id-ID" dirty="0"/>
              <a:t> yang </a:t>
            </a:r>
            <a:r>
              <a:rPr lang="en-US" altLang="id-ID" dirty="0" err="1"/>
              <a:t>luasnya</a:t>
            </a:r>
            <a:r>
              <a:rPr lang="en-US" altLang="id-ID" dirty="0"/>
              <a:t> </a:t>
            </a:r>
            <a:r>
              <a:rPr lang="en-US" altLang="id-ID" dirty="0" err="1"/>
              <a:t>sama</a:t>
            </a:r>
            <a:r>
              <a:rPr lang="en-US" altLang="id-ID" dirty="0"/>
              <a:t>, </a:t>
            </a:r>
            <a:r>
              <a:rPr lang="en-US" altLang="id-ID" dirty="0" err="1"/>
              <a:t>dengan</a:t>
            </a:r>
            <a:r>
              <a:rPr lang="en-US" altLang="id-ID" dirty="0"/>
              <a:t> </a:t>
            </a:r>
            <a:r>
              <a:rPr lang="en-US" altLang="id-ID" dirty="0" err="1"/>
              <a:t>waktu</a:t>
            </a:r>
            <a:r>
              <a:rPr lang="en-US" altLang="id-ID" dirty="0"/>
              <a:t> </a:t>
            </a:r>
            <a:r>
              <a:rPr lang="en-US" altLang="id-ID" dirty="0" err="1"/>
              <a:t>tempuh</a:t>
            </a:r>
            <a:r>
              <a:rPr lang="en-US" altLang="id-ID" dirty="0"/>
              <a:t> yang </a:t>
            </a:r>
            <a:r>
              <a:rPr lang="en-US" altLang="id-ID" dirty="0" err="1"/>
              <a:t>sama</a:t>
            </a:r>
            <a:r>
              <a:rPr lang="en-US" altLang="id-ID" dirty="0"/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61235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Hukum II Kepler (Hukum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luas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sama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855CBC-46E8-27B2-D0D6-04262B006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575" y="1447548"/>
            <a:ext cx="5686425" cy="3036887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0792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HUKUM PEREDARAN PLANET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228600" y="1385992"/>
            <a:ext cx="4953000" cy="13381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id-ID" dirty="0"/>
              <a:t>Hukum III Kepler </a:t>
            </a:r>
            <a:r>
              <a:rPr lang="en-US" altLang="id-ID" dirty="0" err="1"/>
              <a:t>menyatakan</a:t>
            </a:r>
            <a:r>
              <a:rPr lang="en-US" altLang="id-ID" dirty="0"/>
              <a:t>: </a:t>
            </a:r>
          </a:p>
          <a:p>
            <a:r>
              <a:rPr lang="en-US" altLang="id-ID" dirty="0"/>
              <a:t>“</a:t>
            </a:r>
            <a:r>
              <a:rPr lang="en-US" altLang="id-ID" dirty="0" err="1"/>
              <a:t>Kuadrat</a:t>
            </a:r>
            <a:r>
              <a:rPr lang="en-US" altLang="id-ID" dirty="0"/>
              <a:t> </a:t>
            </a:r>
            <a:r>
              <a:rPr lang="en-US" altLang="id-ID" dirty="0" err="1"/>
              <a:t>periode</a:t>
            </a:r>
            <a:r>
              <a:rPr lang="en-US" altLang="id-ID" dirty="0"/>
              <a:t> planet </a:t>
            </a:r>
            <a:r>
              <a:rPr lang="en-US" altLang="id-ID" dirty="0" err="1"/>
              <a:t>berbanding</a:t>
            </a:r>
            <a:r>
              <a:rPr lang="en-US" altLang="id-ID" dirty="0"/>
              <a:t> </a:t>
            </a:r>
            <a:r>
              <a:rPr lang="en-US" altLang="id-ID" dirty="0" err="1"/>
              <a:t>lurus</a:t>
            </a:r>
            <a:r>
              <a:rPr lang="en-US" altLang="id-ID" dirty="0"/>
              <a:t> </a:t>
            </a:r>
            <a:r>
              <a:rPr lang="en-US" altLang="id-ID" dirty="0" err="1"/>
              <a:t>dengan</a:t>
            </a:r>
            <a:r>
              <a:rPr lang="en-US" altLang="id-ID" dirty="0"/>
              <a:t> </a:t>
            </a:r>
            <a:r>
              <a:rPr lang="en-US" altLang="id-ID" dirty="0" err="1"/>
              <a:t>pangkat</a:t>
            </a:r>
            <a:r>
              <a:rPr lang="en-US" altLang="id-ID" dirty="0"/>
              <a:t> </a:t>
            </a:r>
            <a:r>
              <a:rPr lang="en-US" altLang="id-ID" dirty="0" err="1"/>
              <a:t>tiga</a:t>
            </a:r>
            <a:r>
              <a:rPr lang="en-US" altLang="id-ID" dirty="0"/>
              <a:t> </a:t>
            </a:r>
            <a:r>
              <a:rPr lang="en-US" altLang="id-ID" dirty="0" err="1"/>
              <a:t>jarak</a:t>
            </a:r>
            <a:r>
              <a:rPr lang="en-US" altLang="id-ID" dirty="0"/>
              <a:t> rata-</a:t>
            </a:r>
            <a:r>
              <a:rPr lang="en-US" altLang="id-ID" dirty="0" err="1"/>
              <a:t>ratanya</a:t>
            </a:r>
            <a:r>
              <a:rPr lang="en-US" altLang="id-ID" dirty="0"/>
              <a:t> </a:t>
            </a:r>
            <a:r>
              <a:rPr lang="en-US" altLang="id-ID" dirty="0" err="1"/>
              <a:t>ke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.”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61813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Hukum III Kepler (Hukum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harmonik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FBA2AF-322F-4675-826E-870A328E7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76550"/>
            <a:ext cx="2001838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1FA7FCE-1830-0495-5C96-6C2E999D6AF4}"/>
              </a:ext>
            </a:extLst>
          </p:cNvPr>
          <p:cNvSpPr/>
          <p:nvPr/>
        </p:nvSpPr>
        <p:spPr>
          <a:xfrm>
            <a:off x="4191000" y="2876550"/>
            <a:ext cx="4125119" cy="161290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</a:pPr>
            <a:r>
              <a:rPr lang="en-US" altLang="id-ID" dirty="0" err="1"/>
              <a:t>Keterangan</a:t>
            </a:r>
            <a:r>
              <a:rPr lang="en-US" altLang="id-ID" dirty="0"/>
              <a:t>:</a:t>
            </a:r>
          </a:p>
          <a:p>
            <a:pPr>
              <a:spcBef>
                <a:spcPct val="0"/>
              </a:spcBef>
            </a:pPr>
            <a:r>
              <a:rPr lang="en-US" altLang="id-ID" dirty="0"/>
              <a:t>T</a:t>
            </a:r>
            <a:r>
              <a:rPr lang="en-US" altLang="id-ID" baseline="-25000" dirty="0"/>
              <a:t>1</a:t>
            </a:r>
            <a:r>
              <a:rPr lang="en-US" altLang="id-ID" dirty="0"/>
              <a:t> = kala </a:t>
            </a:r>
            <a:r>
              <a:rPr lang="en-US" altLang="id-ID" dirty="0" err="1"/>
              <a:t>revolusi</a:t>
            </a:r>
            <a:r>
              <a:rPr lang="en-US" altLang="id-ID" dirty="0"/>
              <a:t> planet 1.</a:t>
            </a:r>
          </a:p>
          <a:p>
            <a:pPr>
              <a:spcBef>
                <a:spcPct val="0"/>
              </a:spcBef>
            </a:pPr>
            <a:r>
              <a:rPr lang="en-US" altLang="id-ID" dirty="0"/>
              <a:t>T</a:t>
            </a:r>
            <a:r>
              <a:rPr lang="en-US" altLang="id-ID" baseline="-25000" dirty="0"/>
              <a:t>2</a:t>
            </a:r>
            <a:r>
              <a:rPr lang="en-US" altLang="id-ID" dirty="0"/>
              <a:t> = kala </a:t>
            </a:r>
            <a:r>
              <a:rPr lang="en-US" altLang="id-ID" dirty="0" err="1"/>
              <a:t>revolusi</a:t>
            </a:r>
            <a:r>
              <a:rPr lang="en-US" altLang="id-ID" dirty="0"/>
              <a:t> planet 2.</a:t>
            </a:r>
          </a:p>
          <a:p>
            <a:pPr>
              <a:spcBef>
                <a:spcPct val="0"/>
              </a:spcBef>
            </a:pPr>
            <a:r>
              <a:rPr lang="en-US" altLang="id-ID" dirty="0"/>
              <a:t>r</a:t>
            </a:r>
            <a:r>
              <a:rPr lang="en-US" altLang="id-ID" baseline="-25000" dirty="0"/>
              <a:t>1</a:t>
            </a:r>
            <a:r>
              <a:rPr lang="en-US" altLang="id-ID" dirty="0"/>
              <a:t> = </a:t>
            </a:r>
            <a:r>
              <a:rPr lang="en-US" altLang="id-ID" dirty="0" err="1"/>
              <a:t>jarak</a:t>
            </a:r>
            <a:r>
              <a:rPr lang="en-US" altLang="id-ID" dirty="0"/>
              <a:t> rata-rata  planet 1 </a:t>
            </a:r>
            <a:r>
              <a:rPr lang="en-US" altLang="id-ID" dirty="0" err="1"/>
              <a:t>ke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.</a:t>
            </a:r>
          </a:p>
          <a:p>
            <a:pPr>
              <a:spcBef>
                <a:spcPct val="0"/>
              </a:spcBef>
            </a:pPr>
            <a:r>
              <a:rPr lang="en-US" altLang="id-ID" dirty="0"/>
              <a:t>r</a:t>
            </a:r>
            <a:r>
              <a:rPr lang="en-US" altLang="id-ID" baseline="-25000" dirty="0"/>
              <a:t>2</a:t>
            </a:r>
            <a:r>
              <a:rPr lang="en-US" altLang="id-ID" dirty="0"/>
              <a:t> = </a:t>
            </a:r>
            <a:r>
              <a:rPr lang="en-US" altLang="id-ID" dirty="0" err="1"/>
              <a:t>jarak</a:t>
            </a:r>
            <a:r>
              <a:rPr lang="en-US" altLang="id-ID" dirty="0"/>
              <a:t> rata-rata  planet 2 </a:t>
            </a:r>
            <a:r>
              <a:rPr lang="en-US" altLang="id-ID" dirty="0" err="1"/>
              <a:t>ke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19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MATAHARI SEBAGAI BINTANG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2"/>
            <a:ext cx="8382000" cy="27859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id-ID" dirty="0" err="1"/>
              <a:t>Matahari</a:t>
            </a:r>
            <a:r>
              <a:rPr lang="en-US" altLang="id-ID" dirty="0"/>
              <a:t> </a:t>
            </a:r>
            <a:r>
              <a:rPr lang="en-US" altLang="id-ID" dirty="0" err="1"/>
              <a:t>termasuk</a:t>
            </a:r>
            <a:r>
              <a:rPr lang="en-US" altLang="id-ID" dirty="0"/>
              <a:t> </a:t>
            </a:r>
            <a:r>
              <a:rPr lang="en-US" altLang="id-ID" dirty="0" err="1"/>
              <a:t>bintang</a:t>
            </a:r>
            <a:r>
              <a:rPr lang="en-US" altLang="id-ID" dirty="0"/>
              <a:t>, </a:t>
            </a:r>
            <a:r>
              <a:rPr lang="en-US" altLang="id-ID" dirty="0" err="1"/>
              <a:t>karena</a:t>
            </a:r>
            <a:r>
              <a:rPr lang="en-US" altLang="id-ID" dirty="0"/>
              <a:t> </a:t>
            </a:r>
            <a:r>
              <a:rPr lang="en-US" altLang="id-ID" dirty="0" err="1"/>
              <a:t>dapat</a:t>
            </a:r>
            <a:r>
              <a:rPr lang="en-US" altLang="id-ID" dirty="0"/>
              <a:t> </a:t>
            </a:r>
            <a:r>
              <a:rPr lang="en-US" altLang="id-ID" dirty="0" err="1"/>
              <a:t>memancarkan</a:t>
            </a:r>
            <a:r>
              <a:rPr lang="en-US" altLang="id-ID" dirty="0"/>
              <a:t> </a:t>
            </a:r>
            <a:r>
              <a:rPr lang="en-US" altLang="id-ID" dirty="0" err="1"/>
              <a:t>cahaya</a:t>
            </a:r>
            <a:r>
              <a:rPr lang="en-US" altLang="id-ID" dirty="0"/>
              <a:t> </a:t>
            </a:r>
            <a:r>
              <a:rPr lang="en-US" altLang="id-ID" dirty="0" err="1"/>
              <a:t>sendiri</a:t>
            </a:r>
            <a:r>
              <a:rPr lang="en-US" altLang="id-ID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id-ID" dirty="0"/>
              <a:t>Jarak </a:t>
            </a:r>
            <a:r>
              <a:rPr lang="en-US" altLang="id-ID" dirty="0" err="1"/>
              <a:t>Matahari-Bumi</a:t>
            </a:r>
            <a:r>
              <a:rPr lang="en-US" altLang="id-ID" dirty="0"/>
              <a:t> </a:t>
            </a:r>
            <a:r>
              <a:rPr lang="en-US" altLang="id-ID" dirty="0" err="1"/>
              <a:t>sekitar</a:t>
            </a:r>
            <a:r>
              <a:rPr lang="en-US" altLang="id-ID" dirty="0"/>
              <a:t> 150 </a:t>
            </a:r>
            <a:r>
              <a:rPr lang="en-US" altLang="id-ID" dirty="0" err="1"/>
              <a:t>juta</a:t>
            </a:r>
            <a:r>
              <a:rPr lang="en-US" altLang="id-ID" dirty="0"/>
              <a:t> kilometer (= 1 </a:t>
            </a:r>
            <a:r>
              <a:rPr lang="en-US" altLang="id-ID" dirty="0" err="1"/>
              <a:t>satuan</a:t>
            </a:r>
            <a:r>
              <a:rPr lang="en-US" altLang="id-ID" dirty="0"/>
              <a:t> </a:t>
            </a:r>
            <a:r>
              <a:rPr lang="en-US" altLang="id-ID" dirty="0" err="1"/>
              <a:t>astronomi</a:t>
            </a:r>
            <a:r>
              <a:rPr lang="en-US" altLang="id-ID" dirty="0"/>
              <a:t> = 1 SA).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id-ID" dirty="0" err="1"/>
              <a:t>Matahari</a:t>
            </a:r>
            <a:r>
              <a:rPr lang="en-US" altLang="id-ID" dirty="0"/>
              <a:t> </a:t>
            </a:r>
            <a:r>
              <a:rPr lang="en-US" altLang="id-ID" dirty="0" err="1"/>
              <a:t>terbentuk</a:t>
            </a:r>
            <a:r>
              <a:rPr lang="en-US" altLang="id-ID" dirty="0"/>
              <a:t> pada 5000 </a:t>
            </a:r>
            <a:r>
              <a:rPr lang="en-US" altLang="id-ID" dirty="0" err="1"/>
              <a:t>juta</a:t>
            </a:r>
            <a:r>
              <a:rPr lang="en-US" altLang="id-ID" dirty="0"/>
              <a:t> </a:t>
            </a:r>
            <a:r>
              <a:rPr lang="en-US" altLang="id-ID" dirty="0" err="1"/>
              <a:t>tahun</a:t>
            </a:r>
            <a:r>
              <a:rPr lang="en-US" altLang="id-ID" dirty="0"/>
              <a:t> yang </a:t>
            </a:r>
            <a:r>
              <a:rPr lang="en-US" altLang="id-ID" dirty="0" err="1"/>
              <a:t>lalu</a:t>
            </a:r>
            <a:r>
              <a:rPr lang="en-US" altLang="id-ID" dirty="0"/>
              <a:t> </a:t>
            </a:r>
            <a:r>
              <a:rPr lang="en-US" altLang="id-ID" dirty="0" err="1"/>
              <a:t>dengan</a:t>
            </a:r>
            <a:r>
              <a:rPr lang="en-US" altLang="id-ID" dirty="0"/>
              <a:t> </a:t>
            </a:r>
            <a:r>
              <a:rPr lang="en-US" altLang="id-ID" dirty="0" err="1"/>
              <a:t>massa</a:t>
            </a:r>
            <a:r>
              <a:rPr lang="en-US" altLang="id-ID" dirty="0"/>
              <a:t> 1,99 x </a:t>
            </a:r>
            <a:r>
              <a:rPr lang="en-ID" altLang="en-US" dirty="0"/>
              <a:t>10</a:t>
            </a:r>
            <a:r>
              <a:rPr lang="en-ID" altLang="en-US" baseline="30000" dirty="0"/>
              <a:t>-31</a:t>
            </a:r>
            <a:r>
              <a:rPr lang="en-ID" altLang="en-US" dirty="0"/>
              <a:t> kg.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id-ID" dirty="0"/>
              <a:t>Massa </a:t>
            </a:r>
            <a:r>
              <a:rPr lang="en-US" altLang="id-ID" dirty="0" err="1"/>
              <a:t>Matahari</a:t>
            </a:r>
            <a:r>
              <a:rPr lang="en-US" altLang="id-ID" dirty="0"/>
              <a:t> </a:t>
            </a:r>
            <a:r>
              <a:rPr lang="en-US" altLang="id-ID" dirty="0" err="1"/>
              <a:t>sekitar</a:t>
            </a:r>
            <a:r>
              <a:rPr lang="en-US" altLang="id-ID" dirty="0"/>
              <a:t> 330.000 kali </a:t>
            </a:r>
            <a:r>
              <a:rPr lang="en-US" altLang="id-ID" dirty="0" err="1"/>
              <a:t>Bumi</a:t>
            </a:r>
            <a:r>
              <a:rPr lang="en-US" altLang="id-ID" dirty="0"/>
              <a:t> dan </a:t>
            </a:r>
            <a:r>
              <a:rPr lang="en-US" altLang="id-ID" dirty="0" err="1"/>
              <a:t>gravitasinya</a:t>
            </a:r>
            <a:r>
              <a:rPr lang="en-US" altLang="id-ID" dirty="0"/>
              <a:t> </a:t>
            </a:r>
            <a:r>
              <a:rPr lang="en-US" altLang="id-ID" dirty="0" err="1"/>
              <a:t>sekitar</a:t>
            </a:r>
            <a:r>
              <a:rPr lang="en-US" altLang="id-ID" dirty="0"/>
              <a:t> 27 kali </a:t>
            </a:r>
            <a:r>
              <a:rPr lang="en-US" altLang="id-ID" dirty="0" err="1"/>
              <a:t>Bumi</a:t>
            </a:r>
            <a:r>
              <a:rPr lang="en-US" altLang="id-ID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id-ID" dirty="0" err="1"/>
              <a:t>Suhu</a:t>
            </a:r>
            <a:r>
              <a:rPr lang="en-US" altLang="id-ID" dirty="0"/>
              <a:t> inti </a:t>
            </a:r>
            <a:r>
              <a:rPr lang="en-US" altLang="id-ID" dirty="0" err="1"/>
              <a:t>sebesar</a:t>
            </a:r>
            <a:r>
              <a:rPr lang="en-US" altLang="id-ID" dirty="0"/>
              <a:t> 15.000.000 </a:t>
            </a:r>
            <a:r>
              <a:rPr lang="en-ID" altLang="id-ID" baseline="30000" dirty="0" err="1"/>
              <a:t>o</a:t>
            </a:r>
            <a:r>
              <a:rPr lang="en-ID" altLang="en-US" dirty="0" err="1"/>
              <a:t>C</a:t>
            </a:r>
            <a:r>
              <a:rPr lang="en-ID" altLang="en-US" dirty="0"/>
              <a:t>, dan </a:t>
            </a:r>
            <a:r>
              <a:rPr lang="en-ID" altLang="en-US" dirty="0" err="1"/>
              <a:t>suhu</a:t>
            </a:r>
            <a:r>
              <a:rPr lang="en-ID" altLang="en-US" dirty="0"/>
              <a:t> di </a:t>
            </a:r>
            <a:r>
              <a:rPr lang="en-ID" altLang="en-US" dirty="0" err="1"/>
              <a:t>permukaannya</a:t>
            </a:r>
            <a:r>
              <a:rPr lang="en-ID" altLang="en-US" dirty="0"/>
              <a:t> </a:t>
            </a:r>
            <a:r>
              <a:rPr lang="en-ID" altLang="en-US" dirty="0" err="1"/>
              <a:t>sekitar</a:t>
            </a:r>
            <a:r>
              <a:rPr lang="en-ID" altLang="en-US" dirty="0"/>
              <a:t> 6.000 </a:t>
            </a:r>
            <a:r>
              <a:rPr lang="en-ID" altLang="id-ID" baseline="30000" dirty="0" err="1"/>
              <a:t>o</a:t>
            </a:r>
            <a:r>
              <a:rPr lang="en-ID" altLang="en-US" dirty="0" err="1"/>
              <a:t>C.</a:t>
            </a:r>
            <a:endParaRPr lang="en-ID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altLang="id-ID" dirty="0" err="1"/>
              <a:t>Energi</a:t>
            </a:r>
            <a:r>
              <a:rPr lang="en-ID" altLang="id-ID" dirty="0"/>
              <a:t> </a:t>
            </a:r>
            <a:r>
              <a:rPr lang="en-ID" altLang="id-ID" dirty="0" err="1"/>
              <a:t>Matahari</a:t>
            </a:r>
            <a:r>
              <a:rPr lang="en-ID" altLang="id-ID" dirty="0"/>
              <a:t> </a:t>
            </a:r>
            <a:r>
              <a:rPr lang="en-ID" altLang="id-ID" dirty="0" err="1"/>
              <a:t>berasal</a:t>
            </a:r>
            <a:r>
              <a:rPr lang="en-ID" altLang="id-ID" dirty="0"/>
              <a:t> </a:t>
            </a:r>
            <a:r>
              <a:rPr lang="en-ID" altLang="id-ID" dirty="0" err="1"/>
              <a:t>dari</a:t>
            </a:r>
            <a:r>
              <a:rPr lang="en-ID" altLang="id-ID" dirty="0"/>
              <a:t> </a:t>
            </a:r>
            <a:r>
              <a:rPr lang="en-ID" altLang="id-ID" dirty="0" err="1"/>
              <a:t>reaksi</a:t>
            </a:r>
            <a:r>
              <a:rPr lang="en-ID" altLang="id-ID" dirty="0"/>
              <a:t> </a:t>
            </a:r>
            <a:r>
              <a:rPr lang="en-ID" altLang="id-ID" dirty="0" err="1"/>
              <a:t>penggabungan</a:t>
            </a:r>
            <a:r>
              <a:rPr lang="en-ID" altLang="id-ID" dirty="0"/>
              <a:t> inti </a:t>
            </a:r>
            <a:r>
              <a:rPr lang="en-ID" altLang="id-ID" dirty="0" err="1"/>
              <a:t>Hidrogen</a:t>
            </a:r>
            <a:r>
              <a:rPr lang="en-ID" altLang="id-ID" dirty="0"/>
              <a:t> </a:t>
            </a:r>
            <a:r>
              <a:rPr lang="en-ID" altLang="id-ID" dirty="0" err="1"/>
              <a:t>menjadi</a:t>
            </a:r>
            <a:r>
              <a:rPr lang="en-ID" altLang="id-ID" dirty="0"/>
              <a:t> inti Helium pada </a:t>
            </a:r>
            <a:r>
              <a:rPr lang="en-ID" altLang="id-ID" dirty="0" err="1"/>
              <a:t>suhu</a:t>
            </a:r>
            <a:r>
              <a:rPr lang="en-ID" altLang="id-ID" dirty="0"/>
              <a:t> yang sangat </a:t>
            </a:r>
            <a:r>
              <a:rPr lang="en-ID" altLang="id-ID" dirty="0" err="1"/>
              <a:t>tinggi</a:t>
            </a:r>
            <a:r>
              <a:rPr lang="en-ID" altLang="id-ID" dirty="0"/>
              <a:t>, </a:t>
            </a:r>
            <a:r>
              <a:rPr lang="en-ID" altLang="id-ID" dirty="0" err="1"/>
              <a:t>sehingga</a:t>
            </a:r>
            <a:r>
              <a:rPr lang="en-ID" altLang="id-ID" dirty="0"/>
              <a:t> </a:t>
            </a:r>
            <a:r>
              <a:rPr lang="en-ID" altLang="id-ID" dirty="0" err="1"/>
              <a:t>disebut</a:t>
            </a:r>
            <a:r>
              <a:rPr lang="en-ID" altLang="id-ID" dirty="0"/>
              <a:t> </a:t>
            </a:r>
            <a:r>
              <a:rPr lang="en-ID" altLang="id-ID" dirty="0" err="1"/>
              <a:t>reaksi</a:t>
            </a:r>
            <a:r>
              <a:rPr lang="en-ID" altLang="id-ID" dirty="0"/>
              <a:t> </a:t>
            </a:r>
            <a:r>
              <a:rPr lang="en-ID" altLang="id-ID" dirty="0" err="1"/>
              <a:t>termo</a:t>
            </a:r>
            <a:r>
              <a:rPr lang="en-ID" altLang="id-ID" dirty="0"/>
              <a:t> </a:t>
            </a:r>
            <a:r>
              <a:rPr lang="en-ID" altLang="id-ID" dirty="0" err="1"/>
              <a:t>nuklir</a:t>
            </a:r>
            <a:r>
              <a:rPr lang="en-ID" altLang="id-ID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Setiap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detik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menggunakan</a:t>
            </a:r>
            <a:r>
              <a:rPr lang="en-US" altLang="id-ID" kern="0" dirty="0">
                <a:solidFill>
                  <a:schemeClr val="tx1"/>
                </a:solidFill>
              </a:rPr>
              <a:t> 4.000-5.000 kilogram </a:t>
            </a:r>
            <a:r>
              <a:rPr lang="en-US" altLang="id-ID" kern="0" dirty="0" err="1">
                <a:solidFill>
                  <a:schemeClr val="tx1"/>
                </a:solidFill>
              </a:rPr>
              <a:t>Hidrogen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menghasilkan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energi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sebesar</a:t>
            </a:r>
            <a:r>
              <a:rPr lang="en-US" altLang="id-ID" kern="0" dirty="0">
                <a:solidFill>
                  <a:schemeClr val="tx1"/>
                </a:solidFill>
              </a:rPr>
              <a:t> 100.000 </a:t>
            </a:r>
            <a:r>
              <a:rPr lang="en-US" altLang="id-ID" kern="0" dirty="0" err="1">
                <a:solidFill>
                  <a:schemeClr val="tx1"/>
                </a:solidFill>
              </a:rPr>
              <a:t>juta</a:t>
            </a:r>
            <a:r>
              <a:rPr lang="en-US" altLang="id-ID" kern="0" dirty="0">
                <a:solidFill>
                  <a:schemeClr val="tx1"/>
                </a:solidFill>
              </a:rPr>
              <a:t> watt.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id-ID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170995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Matahari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271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MATAHARI SEBAGAI BINTANG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245629" y="1324478"/>
            <a:ext cx="5308035" cy="33193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tersusun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beberapa</a:t>
            </a:r>
            <a:r>
              <a:rPr lang="en-US" altLang="id-ID" kern="0" dirty="0">
                <a:solidFill>
                  <a:schemeClr val="tx1"/>
                </a:solidFill>
              </a:rPr>
              <a:t> lapis, </a:t>
            </a:r>
            <a:r>
              <a:rPr lang="en-US" altLang="id-ID" kern="0" dirty="0" err="1">
                <a:solidFill>
                  <a:schemeClr val="tx1"/>
                </a:solidFill>
              </a:rPr>
              <a:t>yaitu</a:t>
            </a:r>
            <a:r>
              <a:rPr lang="en-US" altLang="id-ID" kern="0" dirty="0">
                <a:solidFill>
                  <a:schemeClr val="tx1"/>
                </a:solidFill>
              </a:rPr>
              <a:t>: inti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fotosfer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kromosfer</a:t>
            </a:r>
            <a:r>
              <a:rPr lang="en-US" altLang="id-ID" kern="0" dirty="0">
                <a:solidFill>
                  <a:schemeClr val="tx1"/>
                </a:solidFill>
              </a:rPr>
              <a:t>, korona.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Inti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tempat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terbentuknya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energi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Fotosfer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merupakan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lapisan</a:t>
            </a:r>
            <a:r>
              <a:rPr lang="en-US" altLang="id-ID" kern="0" dirty="0">
                <a:solidFill>
                  <a:schemeClr val="tx1"/>
                </a:solidFill>
              </a:rPr>
              <a:t> yang paling </a:t>
            </a:r>
            <a:r>
              <a:rPr lang="en-US" altLang="id-ID" kern="0" dirty="0" err="1">
                <a:solidFill>
                  <a:schemeClr val="tx1"/>
                </a:solidFill>
              </a:rPr>
              <a:t>luar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Bagian </a:t>
            </a:r>
            <a:r>
              <a:rPr lang="en-US" altLang="id-ID" kern="0" dirty="0" err="1">
                <a:solidFill>
                  <a:schemeClr val="tx1"/>
                </a:solidFill>
              </a:rPr>
              <a:t>fotosfer</a:t>
            </a:r>
            <a:r>
              <a:rPr lang="en-US" altLang="id-ID" kern="0" dirty="0">
                <a:solidFill>
                  <a:schemeClr val="tx1"/>
                </a:solidFill>
              </a:rPr>
              <a:t> yang </a:t>
            </a:r>
            <a:r>
              <a:rPr lang="en-US" altLang="id-ID" kern="0" dirty="0" err="1">
                <a:solidFill>
                  <a:schemeClr val="tx1"/>
                </a:solidFill>
              </a:rPr>
              <a:t>suhunya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kurang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dari</a:t>
            </a:r>
            <a:r>
              <a:rPr lang="en-US" altLang="id-ID" kern="0" dirty="0">
                <a:solidFill>
                  <a:schemeClr val="tx1"/>
                </a:solidFill>
              </a:rPr>
              <a:t> 6.000</a:t>
            </a:r>
            <a:r>
              <a:rPr lang="en-ID" baseline="30000" dirty="0"/>
              <a:t> 0</a:t>
            </a:r>
            <a:r>
              <a:rPr lang="en-US" altLang="id-ID" kern="0" dirty="0">
                <a:solidFill>
                  <a:schemeClr val="tx1"/>
                </a:solidFill>
              </a:rPr>
              <a:t>C </a:t>
            </a:r>
            <a:r>
              <a:rPr lang="en-US" altLang="id-ID" kern="0" dirty="0" err="1">
                <a:solidFill>
                  <a:schemeClr val="tx1"/>
                </a:solidFill>
              </a:rPr>
              <a:t>membentuk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bintik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hitam</a:t>
            </a:r>
            <a:r>
              <a:rPr lang="en-US" altLang="id-ID" kern="0" dirty="0">
                <a:solidFill>
                  <a:schemeClr val="tx1"/>
                </a:solidFill>
              </a:rPr>
              <a:t> (sunspot).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Kromosfer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merupakan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lapisan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atmosfer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bagian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dalam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dengan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ketebalan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sekitar</a:t>
            </a:r>
            <a:r>
              <a:rPr lang="en-US" altLang="id-ID" kern="0" dirty="0">
                <a:solidFill>
                  <a:schemeClr val="tx1"/>
                </a:solidFill>
              </a:rPr>
              <a:t> 16.000 kilometer.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/>
              <a:t>Korona </a:t>
            </a:r>
            <a:r>
              <a:rPr lang="en-US" altLang="id-ID" kern="0" dirty="0" err="1"/>
              <a:t>baru</a:t>
            </a:r>
            <a:r>
              <a:rPr lang="en-US" altLang="id-ID" kern="0" dirty="0"/>
              <a:t> </a:t>
            </a:r>
            <a:r>
              <a:rPr lang="en-US" altLang="id-ID" kern="0" dirty="0" err="1"/>
              <a:t>dapat</a:t>
            </a:r>
            <a:r>
              <a:rPr lang="en-US" altLang="id-ID" kern="0" dirty="0"/>
              <a:t> </a:t>
            </a:r>
            <a:r>
              <a:rPr lang="en-US" altLang="id-ID" kern="0" dirty="0" err="1"/>
              <a:t>terlihat</a:t>
            </a:r>
            <a:r>
              <a:rPr lang="en-US" altLang="id-ID" kern="0" dirty="0"/>
              <a:t> pada </a:t>
            </a:r>
            <a:r>
              <a:rPr lang="en-US" altLang="id-ID" kern="0" dirty="0" err="1"/>
              <a:t>saat</a:t>
            </a:r>
            <a:r>
              <a:rPr lang="en-US" altLang="id-ID" kern="0" dirty="0"/>
              <a:t> </a:t>
            </a:r>
            <a:r>
              <a:rPr lang="en-US" altLang="id-ID" kern="0" dirty="0" err="1"/>
              <a:t>terjadi</a:t>
            </a:r>
            <a:r>
              <a:rPr lang="en-US" altLang="id-ID" kern="0" dirty="0"/>
              <a:t> </a:t>
            </a:r>
            <a:r>
              <a:rPr lang="en-US" altLang="id-ID" kern="0" dirty="0" err="1"/>
              <a:t>gerhana</a:t>
            </a:r>
            <a:r>
              <a:rPr lang="en-US" altLang="id-ID" kern="0" dirty="0"/>
              <a:t> </a:t>
            </a:r>
            <a:r>
              <a:rPr lang="en-US" altLang="id-ID" kern="0" dirty="0" err="1"/>
              <a:t>Matahari</a:t>
            </a:r>
            <a:r>
              <a:rPr lang="en-US" altLang="id-ID" kern="0" dirty="0"/>
              <a:t>.</a:t>
            </a:r>
            <a:endParaRPr lang="en-US" altLang="id-ID" kern="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30356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Lapisan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matahari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659FA6-4BFB-5E4F-6681-F11C82370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137" y="1630680"/>
            <a:ext cx="2658907" cy="2579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5290AB-C638-78BE-7C5B-859F11504DA9}"/>
              </a:ext>
            </a:extLst>
          </p:cNvPr>
          <p:cNvSpPr txBox="1"/>
          <p:nvPr/>
        </p:nvSpPr>
        <p:spPr>
          <a:xfrm>
            <a:off x="8001000" y="1521022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Kromosfer</a:t>
            </a:r>
            <a:endParaRPr lang="en-ID" dirty="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BAB4F7-8555-E180-7841-82F07045CC25}"/>
              </a:ext>
            </a:extLst>
          </p:cNvPr>
          <p:cNvSpPr txBox="1"/>
          <p:nvPr/>
        </p:nvSpPr>
        <p:spPr>
          <a:xfrm>
            <a:off x="8001000" y="1878627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Fotosfer</a:t>
            </a:r>
            <a:endParaRPr lang="en-ID" dirty="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1A3210-9F47-DCA4-23D9-FDB3294D4A6E}"/>
              </a:ext>
            </a:extLst>
          </p:cNvPr>
          <p:cNvSpPr txBox="1"/>
          <p:nvPr/>
        </p:nvSpPr>
        <p:spPr>
          <a:xfrm>
            <a:off x="8001000" y="2300182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Mantel</a:t>
            </a:r>
            <a:endParaRPr lang="en-ID" dirty="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8937DE-9F5F-0B8D-4127-778571CC9CC8}"/>
              </a:ext>
            </a:extLst>
          </p:cNvPr>
          <p:cNvSpPr txBox="1"/>
          <p:nvPr/>
        </p:nvSpPr>
        <p:spPr>
          <a:xfrm>
            <a:off x="8001000" y="2673324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Inti</a:t>
            </a:r>
            <a:endParaRPr lang="en-ID" dirty="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B83A32-7EE2-988D-DBD7-BA2107ED6977}"/>
              </a:ext>
            </a:extLst>
          </p:cNvPr>
          <p:cNvSpPr txBox="1"/>
          <p:nvPr/>
        </p:nvSpPr>
        <p:spPr>
          <a:xfrm>
            <a:off x="8001000" y="3042656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Korona</a:t>
            </a:r>
            <a:endParaRPr lang="en-ID" dirty="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B6C7776-B129-3964-2DB4-6DC86779FA9F}"/>
              </a:ext>
            </a:extLst>
          </p:cNvPr>
          <p:cNvCxnSpPr/>
          <p:nvPr/>
        </p:nvCxnSpPr>
        <p:spPr>
          <a:xfrm flipH="1">
            <a:off x="7010400" y="1733550"/>
            <a:ext cx="990600" cy="381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38B1927-F424-E67C-0492-E234FCEC2F2C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7315200" y="2063293"/>
            <a:ext cx="685800" cy="26236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0881CBE-2AE0-F586-879C-4BF0598672CF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7446092" y="2484848"/>
            <a:ext cx="554908" cy="21645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3D2388A-B357-DF45-8D53-FDB0E332D3CD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6848590" y="2857990"/>
            <a:ext cx="1152410" cy="0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glow rad="25400">
              <a:schemeClr val="tx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73F9CE6-CFA3-B91C-A692-48F4B0BF873C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7696200" y="3152314"/>
            <a:ext cx="304800" cy="7500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555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4FE6D1AD-5A8A-A7F3-41F8-C03604A1AA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08"/>
          <a:stretch/>
        </p:blipFill>
        <p:spPr>
          <a:xfrm>
            <a:off x="0" y="1"/>
            <a:ext cx="9144000" cy="52387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BINTANG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41104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Bintang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selain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matahari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63A8C0B-B5EA-1405-7900-1D027C260E00}"/>
              </a:ext>
            </a:extLst>
          </p:cNvPr>
          <p:cNvSpPr/>
          <p:nvPr/>
        </p:nvSpPr>
        <p:spPr>
          <a:xfrm>
            <a:off x="457200" y="1385992"/>
            <a:ext cx="8305800" cy="2557358"/>
          </a:xfrm>
          <a:prstGeom prst="roundRect">
            <a:avLst/>
          </a:prstGeom>
          <a:solidFill>
            <a:schemeClr val="lt1">
              <a:alpha val="53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Bintang yang paling </a:t>
            </a:r>
            <a:r>
              <a:rPr lang="en-US" altLang="id-ID" kern="0" dirty="0" err="1">
                <a:solidFill>
                  <a:schemeClr val="tx1"/>
                </a:solidFill>
              </a:rPr>
              <a:t>dekat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dengan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setelah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adalah</a:t>
            </a:r>
            <a:r>
              <a:rPr lang="en-US" altLang="id-ID" kern="0" dirty="0">
                <a:solidFill>
                  <a:schemeClr val="tx1"/>
                </a:solidFill>
              </a:rPr>
              <a:t> Alpha Centauri. </a:t>
            </a:r>
            <a:r>
              <a:rPr lang="en-US" altLang="id-ID" kern="0" dirty="0" err="1">
                <a:solidFill>
                  <a:schemeClr val="tx1"/>
                </a:solidFill>
              </a:rPr>
              <a:t>Jaraknya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sekitar</a:t>
            </a:r>
            <a:r>
              <a:rPr lang="en-US" altLang="id-ID" kern="0" dirty="0">
                <a:solidFill>
                  <a:schemeClr val="tx1"/>
                </a:solidFill>
              </a:rPr>
              <a:t> 4,3 </a:t>
            </a:r>
            <a:r>
              <a:rPr lang="en-US" altLang="id-ID" kern="0" dirty="0" err="1">
                <a:solidFill>
                  <a:schemeClr val="tx1"/>
                </a:solidFill>
              </a:rPr>
              <a:t>tahun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cahaya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Cahaya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bintang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ada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bermacam-macam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yaitu</a:t>
            </a:r>
            <a:r>
              <a:rPr lang="en-US" altLang="id-ID" kern="0" dirty="0">
                <a:solidFill>
                  <a:schemeClr val="tx1"/>
                </a:solidFill>
              </a:rPr>
              <a:t>: </a:t>
            </a:r>
            <a:r>
              <a:rPr lang="en-US" altLang="id-ID" kern="0" dirty="0" err="1">
                <a:solidFill>
                  <a:schemeClr val="tx1"/>
                </a:solidFill>
              </a:rPr>
              <a:t>putih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merah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biru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muda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hijau</a:t>
            </a:r>
            <a:r>
              <a:rPr lang="en-US" altLang="id-ID" kern="0" dirty="0">
                <a:solidFill>
                  <a:schemeClr val="tx1"/>
                </a:solidFill>
              </a:rPr>
              <a:t>, dan </a:t>
            </a:r>
            <a:r>
              <a:rPr lang="en-US" altLang="id-ID" kern="0" dirty="0" err="1">
                <a:solidFill>
                  <a:schemeClr val="tx1"/>
                </a:solidFill>
              </a:rPr>
              <a:t>ungu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Bintang yang </a:t>
            </a:r>
            <a:r>
              <a:rPr lang="en-US" altLang="id-ID" kern="0" dirty="0" err="1">
                <a:solidFill>
                  <a:schemeClr val="tx1"/>
                </a:solidFill>
              </a:rPr>
              <a:t>cahayanya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berwarna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merah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memiliki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suhu</a:t>
            </a:r>
            <a:r>
              <a:rPr lang="en-US" altLang="id-ID" kern="0" dirty="0">
                <a:solidFill>
                  <a:schemeClr val="tx1"/>
                </a:solidFill>
              </a:rPr>
              <a:t> paling </a:t>
            </a:r>
            <a:r>
              <a:rPr lang="en-US" altLang="id-ID" kern="0" dirty="0" err="1">
                <a:solidFill>
                  <a:schemeClr val="tx1"/>
                </a:solidFill>
              </a:rPr>
              <a:t>rendah</a:t>
            </a:r>
            <a:r>
              <a:rPr lang="en-US" altLang="id-ID" kern="0" dirty="0">
                <a:solidFill>
                  <a:schemeClr val="tx1"/>
                </a:solidFill>
              </a:rPr>
              <a:t>, dan </a:t>
            </a:r>
            <a:r>
              <a:rPr lang="en-US" altLang="id-ID" kern="0" dirty="0" err="1">
                <a:solidFill>
                  <a:schemeClr val="tx1"/>
                </a:solidFill>
              </a:rPr>
              <a:t>bintang</a:t>
            </a:r>
            <a:r>
              <a:rPr lang="en-US" altLang="id-ID" kern="0" dirty="0">
                <a:solidFill>
                  <a:schemeClr val="tx1"/>
                </a:solidFill>
              </a:rPr>
              <a:t>  yang </a:t>
            </a:r>
            <a:r>
              <a:rPr lang="en-US" altLang="id-ID" kern="0" dirty="0" err="1">
                <a:solidFill>
                  <a:schemeClr val="tx1"/>
                </a:solidFill>
              </a:rPr>
              <a:t>memancarkan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cahaya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berwarna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ungu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memiliki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suhu</a:t>
            </a:r>
            <a:r>
              <a:rPr lang="en-US" altLang="id-ID" kern="0" dirty="0">
                <a:solidFill>
                  <a:schemeClr val="tx1"/>
                </a:solidFill>
              </a:rPr>
              <a:t> paling </a:t>
            </a:r>
            <a:r>
              <a:rPr lang="en-US" altLang="id-ID" kern="0" dirty="0" err="1">
                <a:solidFill>
                  <a:schemeClr val="tx1"/>
                </a:solidFill>
              </a:rPr>
              <a:t>tinggi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Bintang yang </a:t>
            </a:r>
            <a:r>
              <a:rPr lang="en-US" altLang="id-ID" kern="0" dirty="0" err="1">
                <a:solidFill>
                  <a:schemeClr val="tx1"/>
                </a:solidFill>
              </a:rPr>
              <a:t>teramati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tampak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berkedip-kedip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karena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kerapatan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atmosfer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 yang </a:t>
            </a:r>
            <a:r>
              <a:rPr lang="en-US" altLang="id-ID" kern="0" dirty="0" err="1">
                <a:solidFill>
                  <a:schemeClr val="tx1"/>
                </a:solidFill>
              </a:rPr>
              <a:t>selalu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berubah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serta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jarak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bintang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ke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 sangat </a:t>
            </a:r>
            <a:r>
              <a:rPr lang="en-US" altLang="id-ID" kern="0" dirty="0" err="1">
                <a:solidFill>
                  <a:schemeClr val="tx1"/>
                </a:solidFill>
              </a:rPr>
              <a:t>jauh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>
              <a:defRPr/>
            </a:pPr>
            <a:endParaRPr lang="en-US" altLang="id-ID" kern="0" dirty="0">
              <a:solidFill>
                <a:schemeClr val="tx1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3E7822E-62F6-1B5E-5B2F-86FC3D9FB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841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ROTASI DAN REVOLUSI BUMI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1"/>
            <a:ext cx="8153404" cy="3211409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numCol="2" rtlCol="0" anchor="t" anchorCtr="0"/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Gerak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semu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harian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61938"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seolah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terbit</a:t>
            </a:r>
            <a:r>
              <a:rPr lang="en-US" altLang="id-ID" kern="0" dirty="0">
                <a:solidFill>
                  <a:schemeClr val="tx1"/>
                </a:solidFill>
              </a:rPr>
              <a:t> di </a:t>
            </a:r>
            <a:r>
              <a:rPr lang="en-US" altLang="id-ID" kern="0" dirty="0" err="1">
                <a:solidFill>
                  <a:schemeClr val="tx1"/>
                </a:solidFill>
              </a:rPr>
              <a:t>timur</a:t>
            </a:r>
            <a:r>
              <a:rPr lang="en-US" altLang="id-ID" kern="0" dirty="0">
                <a:solidFill>
                  <a:schemeClr val="tx1"/>
                </a:solidFill>
              </a:rPr>
              <a:t>, dan </a:t>
            </a:r>
            <a:r>
              <a:rPr lang="en-US" altLang="id-ID" kern="0" dirty="0" err="1">
                <a:solidFill>
                  <a:schemeClr val="tx1"/>
                </a:solidFill>
              </a:rPr>
              <a:t>terbenam</a:t>
            </a:r>
            <a:r>
              <a:rPr lang="en-US" altLang="id-ID" kern="0" dirty="0">
                <a:solidFill>
                  <a:schemeClr val="tx1"/>
                </a:solidFill>
              </a:rPr>
              <a:t> di barat pada sore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Pembagian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daerah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waktu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Perubahan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arah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angin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35425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Dampak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rotasi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16C385-71F8-C2F7-B570-1FE612F3D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1962150"/>
            <a:ext cx="2514600" cy="244223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96FB15E-2F72-0B7B-6D80-323F2FA1F9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5801" y="2937062"/>
            <a:ext cx="38100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84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ROTASI DAN REVOLUSI BUMI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1"/>
            <a:ext cx="8153404" cy="2956291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numCol="2" rtlCol="0" anchor="t" anchorCtr="0"/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Gerak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semu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tahunan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Pergantian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musim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39085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Dampak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revolusi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4D4377-4778-8C49-87EC-2F08930F95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981200"/>
            <a:ext cx="2876162" cy="21571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AEF80D8-A892-C6DF-C238-FA4269894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1" y="1965778"/>
            <a:ext cx="3378200" cy="215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56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1"/>
            <a:ext cx="4800600" cy="2633559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Cahaya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berasal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pantulan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cahaya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Jarak rata-rata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ke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sekitar</a:t>
            </a:r>
            <a:r>
              <a:rPr lang="en-US" altLang="id-ID" kern="0" dirty="0">
                <a:solidFill>
                  <a:schemeClr val="tx1"/>
                </a:solidFill>
              </a:rPr>
              <a:t> 384.405 kilometer.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Diameter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sekitar</a:t>
            </a:r>
            <a:r>
              <a:rPr lang="en-US" altLang="id-ID" kern="0" dirty="0">
                <a:solidFill>
                  <a:schemeClr val="tx1"/>
                </a:solidFill>
              </a:rPr>
              <a:t> 3.476 kilometer.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Volume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sekitar</a:t>
            </a:r>
            <a:r>
              <a:rPr lang="en-US" altLang="id-ID" kern="0" dirty="0">
                <a:solidFill>
                  <a:schemeClr val="tx1"/>
                </a:solidFill>
              </a:rPr>
              <a:t> 1/50 volume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Massa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sekitar</a:t>
            </a:r>
            <a:r>
              <a:rPr lang="en-US" altLang="id-ID" kern="0" dirty="0">
                <a:solidFill>
                  <a:schemeClr val="tx1"/>
                </a:solidFill>
              </a:rPr>
              <a:t> 1/100 </a:t>
            </a:r>
            <a:r>
              <a:rPr lang="en-US" altLang="id-ID" kern="0" dirty="0" err="1">
                <a:solidFill>
                  <a:schemeClr val="tx1"/>
                </a:solidFill>
              </a:rPr>
              <a:t>massa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Gravitasi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sekitar</a:t>
            </a:r>
            <a:r>
              <a:rPr lang="en-US" altLang="id-ID" kern="0" dirty="0">
                <a:solidFill>
                  <a:schemeClr val="tx1"/>
                </a:solidFill>
              </a:rPr>
              <a:t> 1/6 </a:t>
            </a:r>
            <a:r>
              <a:rPr lang="en-US" altLang="id-ID" kern="0" dirty="0" err="1">
                <a:solidFill>
                  <a:schemeClr val="tx1"/>
                </a:solidFill>
              </a:rPr>
              <a:t>gravitasi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29342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Peredaran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82B152-6A2F-6F74-C58A-2139B5E2D0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928" y="971550"/>
            <a:ext cx="35623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98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1"/>
            <a:ext cx="4800600" cy="312506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Gravitasi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menyebabkan</a:t>
            </a:r>
            <a:r>
              <a:rPr lang="en-US" altLang="id-ID" kern="0" dirty="0">
                <a:solidFill>
                  <a:schemeClr val="tx1"/>
                </a:solidFill>
              </a:rPr>
              <a:t> pasang naik, dan pasang </a:t>
            </a:r>
            <a:r>
              <a:rPr lang="en-US" altLang="id-ID" kern="0" dirty="0" err="1">
                <a:solidFill>
                  <a:schemeClr val="tx1"/>
                </a:solidFill>
              </a:rPr>
              <a:t>surut</a:t>
            </a:r>
            <a:r>
              <a:rPr lang="en-US" altLang="id-ID" kern="0" dirty="0">
                <a:solidFill>
                  <a:schemeClr val="tx1"/>
                </a:solidFill>
              </a:rPr>
              <a:t> air </a:t>
            </a:r>
            <a:r>
              <a:rPr lang="en-US" altLang="id-ID" kern="0" dirty="0" err="1">
                <a:solidFill>
                  <a:schemeClr val="tx1"/>
                </a:solidFill>
              </a:rPr>
              <a:t>laut</a:t>
            </a:r>
            <a:r>
              <a:rPr lang="en-US" altLang="id-ID" kern="0" dirty="0">
                <a:solidFill>
                  <a:schemeClr val="tx1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Kala </a:t>
            </a:r>
            <a:r>
              <a:rPr lang="en-US" altLang="id-ID" kern="0" dirty="0" err="1">
                <a:solidFill>
                  <a:schemeClr val="tx1"/>
                </a:solidFill>
              </a:rPr>
              <a:t>revolusi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(</a:t>
            </a:r>
            <a:r>
              <a:rPr lang="en-US" altLang="id-ID" kern="0" dirty="0" err="1">
                <a:solidFill>
                  <a:schemeClr val="tx1"/>
                </a:solidFill>
              </a:rPr>
              <a:t>waktu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sekali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mengelilingi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) </a:t>
            </a:r>
            <a:r>
              <a:rPr lang="en-US" altLang="id-ID" kern="0" dirty="0" err="1">
                <a:solidFill>
                  <a:schemeClr val="tx1"/>
                </a:solidFill>
              </a:rPr>
              <a:t>adalah</a:t>
            </a:r>
            <a:r>
              <a:rPr lang="en-US" altLang="id-ID" kern="0" dirty="0">
                <a:solidFill>
                  <a:schemeClr val="tx1"/>
                </a:solidFill>
              </a:rPr>
              <a:t> 27,3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. Sisi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yang </a:t>
            </a:r>
            <a:r>
              <a:rPr lang="en-US" altLang="id-ID" kern="0" dirty="0" err="1">
                <a:solidFill>
                  <a:schemeClr val="tx1"/>
                </a:solidFill>
              </a:rPr>
              <a:t>menghadap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ke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selalu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sama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karena</a:t>
            </a:r>
            <a:r>
              <a:rPr lang="en-US" altLang="id-ID" kern="0" dirty="0">
                <a:solidFill>
                  <a:schemeClr val="tx1"/>
                </a:solidFill>
              </a:rPr>
              <a:t> kala </a:t>
            </a:r>
            <a:r>
              <a:rPr lang="en-US" altLang="id-ID" kern="0" dirty="0" err="1">
                <a:solidFill>
                  <a:schemeClr val="tx1"/>
                </a:solidFill>
              </a:rPr>
              <a:t>rotasi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sama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dengan</a:t>
            </a:r>
            <a:r>
              <a:rPr lang="en-US" altLang="id-ID" kern="0" dirty="0">
                <a:solidFill>
                  <a:schemeClr val="tx1"/>
                </a:solidFill>
              </a:rPr>
              <a:t> kala </a:t>
            </a:r>
            <a:r>
              <a:rPr lang="en-US" altLang="id-ID" kern="0" dirty="0" err="1">
                <a:solidFill>
                  <a:schemeClr val="tx1"/>
                </a:solidFill>
              </a:rPr>
              <a:t>revolusinya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Pada </a:t>
            </a:r>
            <a:r>
              <a:rPr lang="en-US" altLang="id-ID" kern="0" dirty="0" err="1">
                <a:solidFill>
                  <a:schemeClr val="tx1"/>
                </a:solidFill>
              </a:rPr>
              <a:t>saat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diamati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bentuk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mengalami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perubahan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bentuk</a:t>
            </a:r>
            <a:r>
              <a:rPr lang="en-US" altLang="id-ID" kern="0" dirty="0">
                <a:solidFill>
                  <a:schemeClr val="tx1"/>
                </a:solidFill>
              </a:rPr>
              <a:t>, yang </a:t>
            </a:r>
            <a:r>
              <a:rPr lang="en-US" altLang="id-ID" kern="0" dirty="0" err="1">
                <a:solidFill>
                  <a:schemeClr val="tx1"/>
                </a:solidFill>
              </a:rPr>
              <a:t>disebut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dengan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fase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29342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Peredaran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D506C4-6F20-EC48-2AB0-7CE5C5C50D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8"/>
          <a:stretch/>
        </p:blipFill>
        <p:spPr>
          <a:xfrm>
            <a:off x="6624286" y="3087380"/>
            <a:ext cx="2098609" cy="14236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E2C52B-035C-3454-9161-74D510A2AC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8"/>
          <a:stretch/>
        </p:blipFill>
        <p:spPr>
          <a:xfrm>
            <a:off x="5486400" y="1504950"/>
            <a:ext cx="2098609" cy="142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836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>
            <a:extLst>
              <a:ext uri="{FF2B5EF4-FFF2-40B4-BE49-F238E27FC236}">
                <a16:creationId xmlns:a16="http://schemas.microsoft.com/office/drawing/2014/main" id="{E436CD60-C434-DF71-2ACD-F53FDEC61E1A}"/>
              </a:ext>
            </a:extLst>
          </p:cNvPr>
          <p:cNvSpPr/>
          <p:nvPr/>
        </p:nvSpPr>
        <p:spPr>
          <a:xfrm rot="5400000">
            <a:off x="5822397" y="3439782"/>
            <a:ext cx="838200" cy="646331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1"/>
            <a:ext cx="4800600" cy="2703771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id-ID" dirty="0"/>
              <a:t>Pasang naik dan pasang </a:t>
            </a:r>
            <a:r>
              <a:rPr lang="en-US" altLang="id-ID" dirty="0" err="1"/>
              <a:t>surut</a:t>
            </a:r>
            <a:r>
              <a:rPr lang="en-US" altLang="id-ID" dirty="0"/>
              <a:t> air </a:t>
            </a:r>
            <a:r>
              <a:rPr lang="en-US" altLang="id-ID" dirty="0" err="1"/>
              <a:t>laut</a:t>
            </a:r>
            <a:r>
              <a:rPr lang="en-US" altLang="id-ID" dirty="0"/>
              <a:t> </a:t>
            </a:r>
            <a:r>
              <a:rPr lang="en-US" altLang="id-ID" dirty="0" err="1"/>
              <a:t>disebabkan</a:t>
            </a:r>
            <a:r>
              <a:rPr lang="en-US" altLang="id-ID" dirty="0"/>
              <a:t> oleh </a:t>
            </a:r>
            <a:r>
              <a:rPr lang="en-US" altLang="id-ID" dirty="0" err="1"/>
              <a:t>gravitasi</a:t>
            </a:r>
            <a:r>
              <a:rPr lang="en-US" altLang="id-ID" dirty="0"/>
              <a:t> </a:t>
            </a:r>
            <a:r>
              <a:rPr lang="en-US" altLang="id-ID" dirty="0" err="1"/>
              <a:t>Bulan</a:t>
            </a:r>
            <a:r>
              <a:rPr lang="en-US" altLang="id-ID" dirty="0"/>
              <a:t>, dan </a:t>
            </a:r>
            <a:r>
              <a:rPr lang="en-US" altLang="id-ID" dirty="0" err="1"/>
              <a:t>gravitasi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.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id-ID" dirty="0"/>
              <a:t>Pasang naik </a:t>
            </a:r>
            <a:r>
              <a:rPr lang="en-US" altLang="id-ID" dirty="0" err="1"/>
              <a:t>tertinggi</a:t>
            </a:r>
            <a:r>
              <a:rPr lang="en-US" altLang="id-ID" dirty="0"/>
              <a:t> </a:t>
            </a:r>
            <a:r>
              <a:rPr lang="en-US" altLang="id-ID" dirty="0" err="1"/>
              <a:t>terjadi</a:t>
            </a:r>
            <a:r>
              <a:rPr lang="en-US" altLang="id-ID" dirty="0"/>
              <a:t> </a:t>
            </a:r>
            <a:r>
              <a:rPr lang="en-US" altLang="id-ID" dirty="0" err="1"/>
              <a:t>jika</a:t>
            </a:r>
            <a:r>
              <a:rPr lang="en-US" altLang="id-ID" dirty="0"/>
              <a:t> </a:t>
            </a:r>
            <a:r>
              <a:rPr lang="en-US" altLang="id-ID" dirty="0" err="1"/>
              <a:t>Matahari</a:t>
            </a:r>
            <a:r>
              <a:rPr lang="en-US" altLang="id-ID" dirty="0"/>
              <a:t>, </a:t>
            </a:r>
            <a:r>
              <a:rPr lang="en-US" altLang="id-ID" dirty="0" err="1"/>
              <a:t>Bumi</a:t>
            </a:r>
            <a:r>
              <a:rPr lang="en-US" altLang="id-ID" dirty="0"/>
              <a:t>, dan </a:t>
            </a:r>
            <a:r>
              <a:rPr lang="en-US" altLang="id-ID" dirty="0" err="1"/>
              <a:t>Bulan</a:t>
            </a:r>
            <a:r>
              <a:rPr lang="en-US" altLang="id-ID" dirty="0"/>
              <a:t> </a:t>
            </a:r>
            <a:r>
              <a:rPr lang="en-US" altLang="id-ID" dirty="0" err="1"/>
              <a:t>membentuk</a:t>
            </a:r>
            <a:r>
              <a:rPr lang="en-US" altLang="id-ID" dirty="0"/>
              <a:t> garis </a:t>
            </a:r>
            <a:r>
              <a:rPr lang="en-US" altLang="id-ID" dirty="0" err="1"/>
              <a:t>lurus</a:t>
            </a:r>
            <a:r>
              <a:rPr lang="en-ID" altLang="en-US" dirty="0"/>
              <a:t>. Pasang </a:t>
            </a:r>
            <a:r>
              <a:rPr lang="en-ID" altLang="en-US" dirty="0" err="1"/>
              <a:t>ini</a:t>
            </a:r>
            <a:r>
              <a:rPr lang="en-ID" altLang="en-US" dirty="0"/>
              <a:t> </a:t>
            </a:r>
            <a:r>
              <a:rPr lang="en-ID" altLang="en-US" dirty="0" err="1"/>
              <a:t>disebut</a:t>
            </a:r>
            <a:r>
              <a:rPr lang="en-ID" altLang="en-US" dirty="0"/>
              <a:t> pasang </a:t>
            </a:r>
            <a:r>
              <a:rPr lang="en-ID" altLang="en-US" dirty="0" err="1"/>
              <a:t>purnama</a:t>
            </a:r>
            <a:r>
              <a:rPr lang="en-ID" altLang="en-US" dirty="0"/>
              <a:t>.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altLang="en-US" dirty="0"/>
              <a:t>Pasang naik </a:t>
            </a:r>
            <a:r>
              <a:rPr lang="en-ID" altLang="en-US" dirty="0" err="1"/>
              <a:t>terendah</a:t>
            </a:r>
            <a:r>
              <a:rPr lang="en-ID" altLang="en-US" dirty="0"/>
              <a:t> </a:t>
            </a:r>
            <a:r>
              <a:rPr lang="en-ID" altLang="en-US" dirty="0" err="1"/>
              <a:t>terjadi</a:t>
            </a:r>
            <a:r>
              <a:rPr lang="en-ID" altLang="en-US" dirty="0"/>
              <a:t> </a:t>
            </a:r>
            <a:r>
              <a:rPr lang="en-ID" altLang="en-US" dirty="0" err="1"/>
              <a:t>jika</a:t>
            </a:r>
            <a:r>
              <a:rPr lang="en-ID" altLang="en-US" dirty="0"/>
              <a:t> </a:t>
            </a:r>
            <a:r>
              <a:rPr lang="en-ID" altLang="en-US" dirty="0" err="1"/>
              <a:t>Matahari</a:t>
            </a:r>
            <a:r>
              <a:rPr lang="en-ID" altLang="en-US" dirty="0"/>
              <a:t>, </a:t>
            </a:r>
            <a:r>
              <a:rPr lang="en-ID" altLang="en-US" dirty="0" err="1"/>
              <a:t>Bumi</a:t>
            </a:r>
            <a:r>
              <a:rPr lang="en-ID" altLang="en-US" dirty="0"/>
              <a:t>, dan </a:t>
            </a:r>
            <a:r>
              <a:rPr lang="en-ID" altLang="en-US" dirty="0" err="1"/>
              <a:t>Bulan</a:t>
            </a:r>
            <a:r>
              <a:rPr lang="en-ID" altLang="en-US" dirty="0"/>
              <a:t> </a:t>
            </a:r>
            <a:r>
              <a:rPr lang="en-ID" altLang="en-US" dirty="0" err="1"/>
              <a:t>membentuk</a:t>
            </a:r>
            <a:r>
              <a:rPr lang="en-ID" altLang="en-US" dirty="0"/>
              <a:t> </a:t>
            </a:r>
            <a:r>
              <a:rPr lang="en-ID" altLang="en-US" dirty="0" err="1"/>
              <a:t>sudut</a:t>
            </a:r>
            <a:r>
              <a:rPr lang="en-ID" altLang="en-US" dirty="0"/>
              <a:t> siku-siku. Pasang </a:t>
            </a:r>
            <a:r>
              <a:rPr lang="en-ID" altLang="en-US" dirty="0" err="1"/>
              <a:t>ini</a:t>
            </a:r>
            <a:r>
              <a:rPr lang="en-ID" altLang="en-US" dirty="0"/>
              <a:t> </a:t>
            </a:r>
            <a:r>
              <a:rPr lang="en-ID" altLang="en-US" dirty="0" err="1"/>
              <a:t>disebut</a:t>
            </a:r>
            <a:r>
              <a:rPr lang="en-ID" altLang="en-US" dirty="0"/>
              <a:t> pasang </a:t>
            </a:r>
            <a:r>
              <a:rPr lang="en-ID" altLang="en-US" dirty="0" err="1"/>
              <a:t>perbani</a:t>
            </a:r>
            <a:r>
              <a:rPr lang="en-ID" altLang="en-US" dirty="0"/>
              <a:t>.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id-ID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358540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Pasang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surut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air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laut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EC467C4-C0C9-FE60-4FE7-1327342AB320}"/>
              </a:ext>
            </a:extLst>
          </p:cNvPr>
          <p:cNvSpPr/>
          <p:nvPr/>
        </p:nvSpPr>
        <p:spPr>
          <a:xfrm>
            <a:off x="5876143" y="1662547"/>
            <a:ext cx="838200" cy="646331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AAB9862-1DE4-C4CB-0D18-79D3690EB29F}"/>
              </a:ext>
            </a:extLst>
          </p:cNvPr>
          <p:cNvSpPr/>
          <p:nvPr/>
        </p:nvSpPr>
        <p:spPr>
          <a:xfrm>
            <a:off x="6912235" y="1891147"/>
            <a:ext cx="242788" cy="2427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Sun 11">
            <a:extLst>
              <a:ext uri="{FF2B5EF4-FFF2-40B4-BE49-F238E27FC236}">
                <a16:creationId xmlns:a16="http://schemas.microsoft.com/office/drawing/2014/main" id="{A0334984-4650-65A0-C10E-87C8FBE30D2C}"/>
              </a:ext>
            </a:extLst>
          </p:cNvPr>
          <p:cNvSpPr/>
          <p:nvPr/>
        </p:nvSpPr>
        <p:spPr>
          <a:xfrm>
            <a:off x="7848600" y="1555341"/>
            <a:ext cx="914400" cy="914400"/>
          </a:xfrm>
          <a:prstGeom prst="sun">
            <a:avLst>
              <a:gd name="adj" fmla="val 22396"/>
            </a:avLst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D16C63F-48AA-1CD4-A830-973672CA867B}"/>
              </a:ext>
            </a:extLst>
          </p:cNvPr>
          <p:cNvSpPr/>
          <p:nvPr/>
        </p:nvSpPr>
        <p:spPr>
          <a:xfrm>
            <a:off x="5441689" y="1895810"/>
            <a:ext cx="242788" cy="2427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D1404C0-04D8-A7FA-B07D-832D68A193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429" y="1658898"/>
            <a:ext cx="653628" cy="653628"/>
          </a:xfrm>
          <a:prstGeom prst="ellipse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EE3B9CF-52B0-3353-3206-D51E02398D36}"/>
              </a:ext>
            </a:extLst>
          </p:cNvPr>
          <p:cNvSpPr/>
          <p:nvPr/>
        </p:nvSpPr>
        <p:spPr>
          <a:xfrm>
            <a:off x="5822397" y="3443431"/>
            <a:ext cx="838200" cy="646331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Sun 19">
            <a:extLst>
              <a:ext uri="{FF2B5EF4-FFF2-40B4-BE49-F238E27FC236}">
                <a16:creationId xmlns:a16="http://schemas.microsoft.com/office/drawing/2014/main" id="{3B7A6259-5D18-F53B-1166-33FEA9C00DAA}"/>
              </a:ext>
            </a:extLst>
          </p:cNvPr>
          <p:cNvSpPr/>
          <p:nvPr/>
        </p:nvSpPr>
        <p:spPr>
          <a:xfrm>
            <a:off x="7794854" y="3336225"/>
            <a:ext cx="914400" cy="914400"/>
          </a:xfrm>
          <a:prstGeom prst="sun">
            <a:avLst>
              <a:gd name="adj" fmla="val 22396"/>
            </a:avLst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F9CD9EF-7E1C-5644-CEB9-66D64D98052E}"/>
              </a:ext>
            </a:extLst>
          </p:cNvPr>
          <p:cNvSpPr/>
          <p:nvPr/>
        </p:nvSpPr>
        <p:spPr>
          <a:xfrm rot="5400000">
            <a:off x="6125548" y="4344906"/>
            <a:ext cx="242788" cy="2427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A7A74BA-02EB-8808-EDB2-FC20E180BA3B}"/>
              </a:ext>
            </a:extLst>
          </p:cNvPr>
          <p:cNvSpPr/>
          <p:nvPr/>
        </p:nvSpPr>
        <p:spPr>
          <a:xfrm rot="5400000">
            <a:off x="6120885" y="2959118"/>
            <a:ext cx="242788" cy="2427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B57E58D-AE2F-54F2-7AEB-9C0BF9C1EA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683" y="3439782"/>
            <a:ext cx="653628" cy="653628"/>
          </a:xfrm>
          <a:prstGeom prst="ellipse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A0865F5-47F3-E714-82D5-00C1879C4208}"/>
              </a:ext>
            </a:extLst>
          </p:cNvPr>
          <p:cNvSpPr txBox="1"/>
          <p:nvPr/>
        </p:nvSpPr>
        <p:spPr>
          <a:xfrm>
            <a:off x="5968429" y="1299705"/>
            <a:ext cx="2356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Pasang </a:t>
            </a:r>
            <a:r>
              <a:rPr lang="en-US" dirty="0" err="1">
                <a:solidFill>
                  <a:schemeClr val="bg1"/>
                </a:solidFill>
              </a:rPr>
              <a:t>purnama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10FCC0-EBF2-40A5-23CE-106FF551BFE7}"/>
              </a:ext>
            </a:extLst>
          </p:cNvPr>
          <p:cNvSpPr txBox="1"/>
          <p:nvPr/>
        </p:nvSpPr>
        <p:spPr>
          <a:xfrm>
            <a:off x="5976837" y="3024307"/>
            <a:ext cx="2356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Pasang </a:t>
            </a:r>
            <a:r>
              <a:rPr lang="en-US" dirty="0" err="1">
                <a:solidFill>
                  <a:schemeClr val="bg1"/>
                </a:solidFill>
              </a:rPr>
              <a:t>perbani</a:t>
            </a:r>
            <a:endParaRPr lang="en-ID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334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CAPAIAN DAN TUJUAN PEMBELAJARAN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0" y="1385992"/>
            <a:ext cx="8153404" cy="56276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Peserta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didik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mengelaborasikan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pemahamannya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tentang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posisi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relatif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bumi-bulan-matahari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sistem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tata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memahami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lapisan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menjelaskan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fenomena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alam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terjadi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rangka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mitigasi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bencana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39192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Capaian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pembelajaran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428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52EA2A-9B28-3F9B-A2E1-C0141EAA5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214" y="971550"/>
            <a:ext cx="4280466" cy="3543195"/>
          </a:xfrm>
          <a:prstGeom prst="round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35686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Kenampakkan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E6D701A-4A31-E63A-2747-85437B8FA324}"/>
              </a:ext>
            </a:extLst>
          </p:cNvPr>
          <p:cNvSpPr/>
          <p:nvPr/>
        </p:nvSpPr>
        <p:spPr>
          <a:xfrm>
            <a:off x="457200" y="1385991"/>
            <a:ext cx="3352800" cy="1338159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memiliki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kenampakkan</a:t>
            </a:r>
            <a:r>
              <a:rPr lang="en-US" altLang="id-ID" kern="0" dirty="0">
                <a:solidFill>
                  <a:schemeClr val="tx1"/>
                </a:solidFill>
              </a:rPr>
              <a:t> yang </a:t>
            </a:r>
            <a:r>
              <a:rPr lang="en-US" altLang="id-ID" kern="0" dirty="0" err="1">
                <a:solidFill>
                  <a:schemeClr val="tx1"/>
                </a:solidFill>
              </a:rPr>
              <a:t>berbeda-beda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sesuai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dengan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posisinya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terhadap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 dan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endParaRPr lang="en-US" altLang="id-ID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63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352205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Sistem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penanggalan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E6D701A-4A31-E63A-2747-85437B8FA324}"/>
              </a:ext>
            </a:extLst>
          </p:cNvPr>
          <p:cNvSpPr/>
          <p:nvPr/>
        </p:nvSpPr>
        <p:spPr>
          <a:xfrm>
            <a:off x="457200" y="1385991"/>
            <a:ext cx="8305800" cy="3243159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Tahun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Masehi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dibuat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berdasarkan</a:t>
            </a:r>
            <a:r>
              <a:rPr lang="en-US" altLang="id-ID" kern="0" dirty="0">
                <a:solidFill>
                  <a:schemeClr val="tx1"/>
                </a:solidFill>
              </a:rPr>
              <a:t> kala </a:t>
            </a:r>
            <a:r>
              <a:rPr lang="en-US" altLang="id-ID" kern="0" dirty="0" err="1">
                <a:solidFill>
                  <a:schemeClr val="tx1"/>
                </a:solidFill>
              </a:rPr>
              <a:t>revolusi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65113" indent="-265113"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	</a:t>
            </a:r>
            <a:r>
              <a:rPr lang="en-US" altLang="id-ID" kern="0" dirty="0" err="1">
                <a:solidFill>
                  <a:schemeClr val="tx1"/>
                </a:solidFill>
              </a:rPr>
              <a:t>Setiap</a:t>
            </a:r>
            <a:r>
              <a:rPr lang="en-US" altLang="id-ID" kern="0" dirty="0">
                <a:solidFill>
                  <a:schemeClr val="tx1"/>
                </a:solidFill>
              </a:rPr>
              <a:t> 4 </a:t>
            </a:r>
            <a:r>
              <a:rPr lang="en-US" altLang="id-ID" kern="0" dirty="0" err="1">
                <a:solidFill>
                  <a:schemeClr val="tx1"/>
                </a:solidFill>
              </a:rPr>
              <a:t>tahun</a:t>
            </a:r>
            <a:r>
              <a:rPr lang="en-US" altLang="id-ID" kern="0" dirty="0">
                <a:solidFill>
                  <a:schemeClr val="tx1"/>
                </a:solidFill>
              </a:rPr>
              <a:t>, kala </a:t>
            </a:r>
            <a:r>
              <a:rPr lang="en-US" altLang="id-ID" kern="0" dirty="0" err="1">
                <a:solidFill>
                  <a:schemeClr val="tx1"/>
                </a:solidFill>
              </a:rPr>
              <a:t>revolusi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 = 365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 + (4 x 6 jam).</a:t>
            </a:r>
          </a:p>
          <a:p>
            <a:pPr marL="265113" indent="-265113"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	= 365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 + 24 jam = 365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 + 1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 = 366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65113" indent="-265113"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	</a:t>
            </a:r>
            <a:r>
              <a:rPr lang="en-US" altLang="id-ID" kern="0" dirty="0" err="1">
                <a:solidFill>
                  <a:schemeClr val="tx1"/>
                </a:solidFill>
              </a:rPr>
              <a:t>Tahun</a:t>
            </a:r>
            <a:r>
              <a:rPr lang="en-US" altLang="id-ID" kern="0" dirty="0">
                <a:solidFill>
                  <a:schemeClr val="tx1"/>
                </a:solidFill>
              </a:rPr>
              <a:t> yang </a:t>
            </a:r>
            <a:r>
              <a:rPr lang="en-US" altLang="id-ID" kern="0" dirty="0" err="1">
                <a:solidFill>
                  <a:schemeClr val="tx1"/>
                </a:solidFill>
              </a:rPr>
              <a:t>jumlah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harinya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sebanyak</a:t>
            </a:r>
            <a:r>
              <a:rPr lang="en-US" altLang="id-ID" kern="0" dirty="0">
                <a:solidFill>
                  <a:schemeClr val="tx1"/>
                </a:solidFill>
              </a:rPr>
              <a:t> 366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disebut</a:t>
            </a:r>
            <a:r>
              <a:rPr lang="en-US" altLang="id-ID" kern="0" dirty="0">
                <a:solidFill>
                  <a:schemeClr val="tx1"/>
                </a:solidFill>
              </a:rPr>
              <a:t> “</a:t>
            </a:r>
            <a:r>
              <a:rPr lang="en-US" altLang="id-ID" kern="0" dirty="0" err="1">
                <a:solidFill>
                  <a:schemeClr val="tx1"/>
                </a:solidFill>
              </a:rPr>
              <a:t>Tahun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Kabisat</a:t>
            </a:r>
            <a:r>
              <a:rPr lang="en-US" altLang="id-ID" kern="0" dirty="0">
                <a:solidFill>
                  <a:schemeClr val="tx1"/>
                </a:solidFill>
              </a:rPr>
              <a:t>.”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Tahun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Hijriyah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dibuat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berdasarkan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fase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atau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waktu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peredaran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Sinodis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65113"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Waktu </a:t>
            </a:r>
            <a:r>
              <a:rPr lang="en-US" altLang="id-ID" kern="0" dirty="0" err="1">
                <a:solidFill>
                  <a:schemeClr val="tx1"/>
                </a:solidFill>
              </a:rPr>
              <a:t>peredaran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Sinodis</a:t>
            </a:r>
            <a:r>
              <a:rPr lang="en-US" altLang="id-ID" kern="0" dirty="0">
                <a:solidFill>
                  <a:schemeClr val="tx1"/>
                </a:solidFill>
              </a:rPr>
              <a:t>= 29,5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endParaRPr lang="en-US" altLang="id-ID" kern="0" dirty="0">
              <a:solidFill>
                <a:schemeClr val="tx1"/>
              </a:solidFill>
            </a:endParaRPr>
          </a:p>
          <a:p>
            <a:pPr marL="265113"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Jumlah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dalam</a:t>
            </a:r>
            <a:r>
              <a:rPr lang="en-US" altLang="id-ID" kern="0" dirty="0">
                <a:solidFill>
                  <a:schemeClr val="tx1"/>
                </a:solidFill>
              </a:rPr>
              <a:t> 1 </a:t>
            </a:r>
            <a:r>
              <a:rPr lang="en-US" altLang="id-ID" kern="0" dirty="0" err="1">
                <a:solidFill>
                  <a:schemeClr val="tx1"/>
                </a:solidFill>
              </a:rPr>
              <a:t>tahun</a:t>
            </a:r>
            <a:r>
              <a:rPr lang="en-US" altLang="id-ID" kern="0" dirty="0">
                <a:solidFill>
                  <a:schemeClr val="tx1"/>
                </a:solidFill>
              </a:rPr>
              <a:t> = 12 x 29,5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 = 354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. </a:t>
            </a:r>
          </a:p>
          <a:p>
            <a:pPr marL="265113"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Dalam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rangka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mempermudah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pembuatan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kalender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Hijriyah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jumlah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dalam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satu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tahun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diselang-seling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antara</a:t>
            </a:r>
            <a:r>
              <a:rPr lang="en-US" altLang="id-ID" kern="0" dirty="0">
                <a:solidFill>
                  <a:schemeClr val="tx1"/>
                </a:solidFill>
              </a:rPr>
              <a:t> 29 dan 30 </a:t>
            </a:r>
            <a:r>
              <a:rPr lang="en-US" altLang="id-ID" kern="0" dirty="0" err="1">
                <a:solidFill>
                  <a:schemeClr val="tx1"/>
                </a:solidFill>
              </a:rPr>
              <a:t>hari</a:t>
            </a:r>
            <a:r>
              <a:rPr lang="en-US" altLang="id-ID" kern="0" dirty="0">
                <a:solidFill>
                  <a:schemeClr val="tx1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707630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GERHANA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2"/>
            <a:ext cx="8382000" cy="1355091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ID" dirty="0" err="1"/>
              <a:t>Saat</a:t>
            </a:r>
            <a:r>
              <a:rPr lang="en-ID" dirty="0"/>
              <a:t> </a:t>
            </a:r>
            <a:r>
              <a:rPr lang="en-ID" dirty="0" err="1"/>
              <a:t>memotong</a:t>
            </a:r>
            <a:r>
              <a:rPr lang="en-ID" dirty="0"/>
              <a:t> </a:t>
            </a:r>
            <a:r>
              <a:rPr lang="en-ID" dirty="0" err="1"/>
              <a:t>bidang</a:t>
            </a:r>
            <a:r>
              <a:rPr lang="en-ID" dirty="0"/>
              <a:t> </a:t>
            </a:r>
            <a:r>
              <a:rPr lang="en-ID" dirty="0" err="1"/>
              <a:t>ekliptika</a:t>
            </a:r>
            <a:r>
              <a:rPr lang="en-ID" dirty="0"/>
              <a:t>, </a:t>
            </a:r>
            <a:r>
              <a:rPr lang="en-ID" dirty="0" err="1"/>
              <a:t>posisi</a:t>
            </a:r>
            <a:r>
              <a:rPr lang="en-ID" dirty="0"/>
              <a:t> </a:t>
            </a:r>
            <a:r>
              <a:rPr lang="en-ID" dirty="0" err="1"/>
              <a:t>Bulan</a:t>
            </a:r>
            <a:r>
              <a:rPr lang="en-ID" dirty="0"/>
              <a:t>, </a:t>
            </a:r>
            <a:r>
              <a:rPr lang="en-ID" dirty="0" err="1"/>
              <a:t>Bumi</a:t>
            </a:r>
            <a:r>
              <a:rPr lang="en-ID" dirty="0"/>
              <a:t>, dan </a:t>
            </a:r>
            <a:r>
              <a:rPr lang="en-ID" dirty="0" err="1"/>
              <a:t>Matahari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satu</a:t>
            </a:r>
            <a:r>
              <a:rPr lang="en-ID" dirty="0"/>
              <a:t> garis </a:t>
            </a:r>
            <a:r>
              <a:rPr lang="en-ID" dirty="0" err="1"/>
              <a:t>lurus</a:t>
            </a:r>
            <a:r>
              <a:rPr lang="en-ID" dirty="0"/>
              <a:t> dan </a:t>
            </a:r>
            <a:r>
              <a:rPr lang="en-ID" dirty="0" err="1"/>
              <a:t>terjadi</a:t>
            </a:r>
            <a:r>
              <a:rPr lang="en-ID" dirty="0"/>
              <a:t> pada </a:t>
            </a:r>
            <a:r>
              <a:rPr lang="en-ID" dirty="0" err="1"/>
              <a:t>bulan</a:t>
            </a:r>
            <a:r>
              <a:rPr lang="en-ID" dirty="0"/>
              <a:t> </a:t>
            </a:r>
            <a:r>
              <a:rPr lang="en-ID" dirty="0" err="1"/>
              <a:t>purnama</a:t>
            </a:r>
            <a:r>
              <a:rPr lang="en-ID" dirty="0"/>
              <a:t>, </a:t>
            </a:r>
            <a:r>
              <a:rPr lang="en-ID" dirty="0" err="1"/>
              <a:t>maka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terjadi</a:t>
            </a:r>
            <a:r>
              <a:rPr lang="en-ID" dirty="0"/>
              <a:t> </a:t>
            </a:r>
            <a:r>
              <a:rPr lang="en-ID" dirty="0" err="1"/>
              <a:t>gerhana</a:t>
            </a:r>
            <a:r>
              <a:rPr lang="en-ID" dirty="0"/>
              <a:t> </a:t>
            </a:r>
            <a:r>
              <a:rPr lang="en-ID" dirty="0" err="1"/>
              <a:t>Bulan</a:t>
            </a:r>
            <a:r>
              <a:rPr lang="en-ID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ID" dirty="0" err="1"/>
              <a:t>Gerhana</a:t>
            </a:r>
            <a:r>
              <a:rPr lang="en-ID" dirty="0"/>
              <a:t> </a:t>
            </a:r>
            <a:r>
              <a:rPr lang="en-ID" dirty="0" err="1"/>
              <a:t>bulan</a:t>
            </a:r>
            <a:r>
              <a:rPr lang="en-ID" dirty="0"/>
              <a:t> </a:t>
            </a:r>
            <a:r>
              <a:rPr lang="en-ID" dirty="0" err="1"/>
              <a:t>membuat</a:t>
            </a:r>
            <a:r>
              <a:rPr lang="en-ID" dirty="0"/>
              <a:t> </a:t>
            </a:r>
            <a:r>
              <a:rPr lang="en-ID" dirty="0" err="1"/>
              <a:t>bulan</a:t>
            </a:r>
            <a:r>
              <a:rPr lang="en-ID" dirty="0"/>
              <a:t>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berwarna</a:t>
            </a:r>
            <a:r>
              <a:rPr lang="en-ID" dirty="0"/>
              <a:t> </a:t>
            </a:r>
            <a:r>
              <a:rPr lang="en-ID" dirty="0" err="1"/>
              <a:t>kemerahan</a:t>
            </a:r>
            <a:r>
              <a:rPr lang="en-ID" dirty="0"/>
              <a:t> </a:t>
            </a:r>
            <a:r>
              <a:rPr lang="en-ID" dirty="0" err="1"/>
              <a:t>karena</a:t>
            </a:r>
            <a:r>
              <a:rPr lang="en-ID" dirty="0"/>
              <a:t> </a:t>
            </a:r>
            <a:r>
              <a:rPr lang="en-ID" dirty="0" err="1"/>
              <a:t>pembiasan</a:t>
            </a:r>
            <a:r>
              <a:rPr lang="en-ID" dirty="0"/>
              <a:t> </a:t>
            </a:r>
            <a:r>
              <a:rPr lang="en-ID" dirty="0" err="1"/>
              <a:t>cayaha</a:t>
            </a:r>
            <a:r>
              <a:rPr lang="en-ID" dirty="0"/>
              <a:t> </a:t>
            </a:r>
            <a:r>
              <a:rPr lang="en-ID" dirty="0" err="1"/>
              <a:t>matahari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bagian</a:t>
            </a:r>
            <a:r>
              <a:rPr lang="en-ID" dirty="0"/>
              <a:t> </a:t>
            </a:r>
            <a:r>
              <a:rPr lang="en-ID" dirty="0" err="1"/>
              <a:t>permukaan</a:t>
            </a:r>
            <a:r>
              <a:rPr lang="en-ID" dirty="0"/>
              <a:t> </a:t>
            </a:r>
            <a:r>
              <a:rPr lang="en-ID" dirty="0" err="1"/>
              <a:t>bumi</a:t>
            </a:r>
            <a:r>
              <a:rPr lang="en-ID" dirty="0"/>
              <a:t> </a:t>
            </a:r>
            <a:r>
              <a:rPr lang="en-ID" dirty="0" err="1"/>
              <a:t>saat</a:t>
            </a:r>
            <a:r>
              <a:rPr lang="en-ID" dirty="0"/>
              <a:t> </a:t>
            </a:r>
            <a:r>
              <a:rPr lang="en-ID" dirty="0" err="1"/>
              <a:t>terbit</a:t>
            </a:r>
            <a:r>
              <a:rPr lang="en-ID" dirty="0"/>
              <a:t> dan </a:t>
            </a:r>
            <a:r>
              <a:rPr lang="en-ID" dirty="0" err="1"/>
              <a:t>terbenam</a:t>
            </a:r>
            <a:r>
              <a:rPr lang="en-ID" dirty="0"/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265810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Gerhana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FC69CD-B51B-8B16-B2B9-DD52D075F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808232"/>
            <a:ext cx="3276600" cy="1820333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1DEC7E-9AC9-B724-AED6-61EA0D9693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836" y="2741083"/>
            <a:ext cx="1973927" cy="194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358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B1D0A93-7595-1E82-9256-BC3BA60AD0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1" t="7037" r="17529" b="18889"/>
          <a:stretch/>
        </p:blipFill>
        <p:spPr>
          <a:xfrm>
            <a:off x="7022592" y="2758608"/>
            <a:ext cx="2121408" cy="18288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GERHANA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2"/>
            <a:ext cx="8382000" cy="1534394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Gerhana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terjadi</a:t>
            </a:r>
            <a:r>
              <a:rPr lang="en-US" altLang="id-ID" kern="0" dirty="0">
                <a:solidFill>
                  <a:schemeClr val="tx1"/>
                </a:solidFill>
              </a:rPr>
              <a:t> pada </a:t>
            </a:r>
            <a:r>
              <a:rPr lang="en-US" altLang="id-ID" kern="0" dirty="0" err="1">
                <a:solidFill>
                  <a:schemeClr val="tx1"/>
                </a:solidFill>
              </a:rPr>
              <a:t>saat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baru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dengan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posisi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Matahari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, dan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dalam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satu</a:t>
            </a:r>
            <a:r>
              <a:rPr lang="en-US" altLang="id-ID" kern="0" dirty="0">
                <a:solidFill>
                  <a:schemeClr val="tx1"/>
                </a:solidFill>
              </a:rPr>
              <a:t> garis </a:t>
            </a:r>
            <a:r>
              <a:rPr lang="en-US" altLang="id-ID" kern="0" dirty="0" err="1">
                <a:solidFill>
                  <a:schemeClr val="tx1"/>
                </a:solidFill>
              </a:rPr>
              <a:t>lurus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kern="0" dirty="0" err="1">
                <a:solidFill>
                  <a:schemeClr val="tx1"/>
                </a:solidFill>
              </a:rPr>
              <a:t>Gerhana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Matahari</a:t>
            </a:r>
            <a:r>
              <a:rPr lang="en-US" kern="0" dirty="0">
                <a:solidFill>
                  <a:schemeClr val="tx1"/>
                </a:solidFill>
              </a:rPr>
              <a:t> total </a:t>
            </a:r>
            <a:r>
              <a:rPr lang="en-US" kern="0" dirty="0" err="1">
                <a:solidFill>
                  <a:schemeClr val="tx1"/>
                </a:solidFill>
              </a:rPr>
              <a:t>berlangsung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maksimal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selama</a:t>
            </a:r>
            <a:r>
              <a:rPr lang="en-US" kern="0" dirty="0">
                <a:solidFill>
                  <a:schemeClr val="tx1"/>
                </a:solidFill>
              </a:rPr>
              <a:t> 7 </a:t>
            </a:r>
            <a:r>
              <a:rPr lang="en-US" kern="0" dirty="0" err="1">
                <a:solidFill>
                  <a:schemeClr val="tx1"/>
                </a:solidFill>
              </a:rPr>
              <a:t>menit</a:t>
            </a:r>
            <a:r>
              <a:rPr lang="en-US" kern="0" dirty="0">
                <a:solidFill>
                  <a:schemeClr val="tx1"/>
                </a:solidFill>
              </a:rPr>
              <a:t> 31 </a:t>
            </a:r>
            <a:r>
              <a:rPr lang="en-US" kern="0" dirty="0" err="1">
                <a:solidFill>
                  <a:schemeClr val="tx1"/>
                </a:solidFill>
              </a:rPr>
              <a:t>sekon</a:t>
            </a:r>
            <a:r>
              <a:rPr lang="en-US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kern="0" dirty="0" err="1">
                <a:solidFill>
                  <a:schemeClr val="tx1"/>
                </a:solidFill>
              </a:rPr>
              <a:t>Gerhana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Matahari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cincin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terjadi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jika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Bulan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berada</a:t>
            </a:r>
            <a:r>
              <a:rPr lang="en-US" kern="0" dirty="0">
                <a:solidFill>
                  <a:schemeClr val="tx1"/>
                </a:solidFill>
              </a:rPr>
              <a:t> di </a:t>
            </a:r>
            <a:r>
              <a:rPr lang="en-US" kern="0" dirty="0" err="1">
                <a:solidFill>
                  <a:schemeClr val="tx1"/>
                </a:solidFill>
              </a:rPr>
              <a:t>titik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terjauh</a:t>
            </a:r>
            <a:r>
              <a:rPr lang="en-US" kern="0" dirty="0">
                <a:solidFill>
                  <a:schemeClr val="tx1"/>
                </a:solidFill>
              </a:rPr>
              <a:t>, </a:t>
            </a:r>
            <a:r>
              <a:rPr lang="en-US" kern="0" dirty="0" err="1">
                <a:solidFill>
                  <a:schemeClr val="tx1"/>
                </a:solidFill>
              </a:rPr>
              <a:t>sedangkan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Bumi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berada</a:t>
            </a:r>
            <a:r>
              <a:rPr lang="en-US" kern="0" dirty="0">
                <a:solidFill>
                  <a:schemeClr val="tx1"/>
                </a:solidFill>
              </a:rPr>
              <a:t> di </a:t>
            </a:r>
            <a:r>
              <a:rPr lang="en-US" kern="0" dirty="0" err="1">
                <a:solidFill>
                  <a:schemeClr val="tx1"/>
                </a:solidFill>
              </a:rPr>
              <a:t>titik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terdekat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dari</a:t>
            </a:r>
            <a:r>
              <a:rPr lang="en-US" kern="0" dirty="0">
                <a:solidFill>
                  <a:schemeClr val="tx1"/>
                </a:solidFill>
              </a:rPr>
              <a:t> </a:t>
            </a:r>
            <a:r>
              <a:rPr lang="en-US" kern="0" dirty="0" err="1">
                <a:solidFill>
                  <a:schemeClr val="tx1"/>
                </a:solidFill>
              </a:rPr>
              <a:t>Matahari</a:t>
            </a:r>
            <a:r>
              <a:rPr lang="en-US" kern="0" dirty="0">
                <a:solidFill>
                  <a:schemeClr val="tx1"/>
                </a:solidFill>
              </a:rPr>
              <a:t>.</a:t>
            </a:r>
            <a:endParaRPr lang="en-ID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altLang="id-ID" kern="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323601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Gerhana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Matahari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07EAA9-2AC8-ED2E-4095-754388C28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368" y="3053014"/>
            <a:ext cx="3990975" cy="1534394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870334-4526-7341-4559-39FEF93C99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005" y="3053014"/>
            <a:ext cx="1605266" cy="1274021"/>
          </a:xfrm>
          <a:prstGeom prst="ellipse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333728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PENERBANGAN ANGKASA LUAR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0"/>
            <a:ext cx="4114800" cy="309076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Penerbangan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angkasa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luar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bertujuan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melakukan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penyelidikan</a:t>
            </a:r>
            <a:r>
              <a:rPr lang="en-US" altLang="id-ID" kern="0" dirty="0">
                <a:solidFill>
                  <a:schemeClr val="tx1"/>
                </a:solidFill>
              </a:rPr>
              <a:t> di planet-planet lain, </a:t>
            </a:r>
            <a:r>
              <a:rPr lang="en-US" altLang="id-ID" kern="0" dirty="0" err="1">
                <a:solidFill>
                  <a:schemeClr val="tx1"/>
                </a:solidFill>
              </a:rPr>
              <a:t>permukaan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Bulan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peristiwa</a:t>
            </a:r>
            <a:r>
              <a:rPr lang="en-US" altLang="id-ID" kern="0" dirty="0">
                <a:solidFill>
                  <a:schemeClr val="tx1"/>
                </a:solidFill>
              </a:rPr>
              <a:t> yang </a:t>
            </a:r>
            <a:r>
              <a:rPr lang="en-US" altLang="id-ID" kern="0" dirty="0" err="1">
                <a:solidFill>
                  <a:schemeClr val="tx1"/>
                </a:solidFill>
              </a:rPr>
              <a:t>terjadi</a:t>
            </a:r>
            <a:r>
              <a:rPr lang="en-US" altLang="id-ID" kern="0" dirty="0">
                <a:solidFill>
                  <a:schemeClr val="tx1"/>
                </a:solidFill>
              </a:rPr>
              <a:t> di </a:t>
            </a:r>
            <a:r>
              <a:rPr lang="en-US" altLang="id-ID" kern="0" dirty="0" err="1">
                <a:solidFill>
                  <a:schemeClr val="tx1"/>
                </a:solidFill>
              </a:rPr>
              <a:t>atmosfer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, dan </a:t>
            </a:r>
            <a:r>
              <a:rPr lang="en-US" altLang="id-ID" kern="0" dirty="0" err="1">
                <a:solidFill>
                  <a:schemeClr val="tx1"/>
                </a:solidFill>
              </a:rPr>
              <a:t>pemotretan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benda-banda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angkasa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Pesawat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khusus</a:t>
            </a:r>
            <a:r>
              <a:rPr lang="en-US" altLang="id-ID" kern="0" dirty="0">
                <a:solidFill>
                  <a:schemeClr val="tx1"/>
                </a:solidFill>
              </a:rPr>
              <a:t> yang </a:t>
            </a:r>
            <a:r>
              <a:rPr lang="en-US" altLang="id-ID" kern="0" dirty="0" err="1">
                <a:solidFill>
                  <a:schemeClr val="tx1"/>
                </a:solidFill>
              </a:rPr>
              <a:t>digunakan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penerbangan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angkasa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luar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disebut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pesawat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ulang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alik</a:t>
            </a:r>
            <a:r>
              <a:rPr lang="en-US" altLang="id-ID" kern="0" dirty="0">
                <a:solidFill>
                  <a:schemeClr val="tx1"/>
                </a:solidFill>
              </a:rPr>
              <a:t>, yang </a:t>
            </a:r>
            <a:r>
              <a:rPr lang="en-US" altLang="id-ID" kern="0" dirty="0" err="1">
                <a:solidFill>
                  <a:schemeClr val="tx1"/>
                </a:solidFill>
              </a:rPr>
              <a:t>diluncurkan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menggunakan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roket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324300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Pesawat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ulang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alik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8A9AAB-B5AC-0EF8-949E-036FDDB316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552" y="895350"/>
            <a:ext cx="2400965" cy="375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088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AD1A1C-EE1C-83A3-8F69-2740CBD3D08F}"/>
              </a:ext>
            </a:extLst>
          </p:cNvPr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PENERBANGAN ANGKASA LUAR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F31F3FE-B878-B2EE-44E7-55CBF9B005BA}"/>
              </a:ext>
            </a:extLst>
          </p:cNvPr>
          <p:cNvSpPr/>
          <p:nvPr/>
        </p:nvSpPr>
        <p:spPr>
          <a:xfrm>
            <a:off x="457200" y="1385992"/>
            <a:ext cx="4495800" cy="30907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Roket</a:t>
            </a:r>
            <a:r>
              <a:rPr lang="en-US" altLang="id-ID" kern="0" dirty="0">
                <a:solidFill>
                  <a:schemeClr val="tx1"/>
                </a:solidFill>
              </a:rPr>
              <a:t> juga </a:t>
            </a:r>
            <a:r>
              <a:rPr lang="en-US" altLang="id-ID" kern="0" dirty="0" err="1">
                <a:solidFill>
                  <a:schemeClr val="tx1"/>
                </a:solidFill>
              </a:rPr>
              <a:t>digunakan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meluncurkan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satelit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buatan</a:t>
            </a:r>
            <a:r>
              <a:rPr lang="en-US" altLang="id-ID" kern="0" dirty="0">
                <a:solidFill>
                  <a:schemeClr val="tx1"/>
                </a:solidFill>
              </a:rPr>
              <a:t> yang </a:t>
            </a:r>
            <a:r>
              <a:rPr lang="en-US" altLang="id-ID" kern="0" dirty="0" err="1">
                <a:solidFill>
                  <a:schemeClr val="tx1"/>
                </a:solidFill>
              </a:rPr>
              <a:t>mengorbit</a:t>
            </a:r>
            <a:r>
              <a:rPr lang="en-US" altLang="id-ID" kern="0" dirty="0">
                <a:solidFill>
                  <a:schemeClr val="tx1"/>
                </a:solidFill>
              </a:rPr>
              <a:t> planet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 err="1">
                <a:solidFill>
                  <a:schemeClr val="tx1"/>
                </a:solidFill>
              </a:rPr>
              <a:t>Satelit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buatan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digunakan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berbagai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keperluan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misalnya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pemotretan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benda-benda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angkasa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pemetaan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Bumi</a:t>
            </a:r>
            <a:r>
              <a:rPr lang="en-US" altLang="id-ID" kern="0" dirty="0">
                <a:solidFill>
                  <a:schemeClr val="tx1"/>
                </a:solidFill>
              </a:rPr>
              <a:t>, </a:t>
            </a:r>
            <a:r>
              <a:rPr lang="en-US" altLang="id-ID" kern="0" dirty="0" err="1">
                <a:solidFill>
                  <a:schemeClr val="tx1"/>
                </a:solidFill>
              </a:rPr>
              <a:t>serta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komunikasi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id-ID" kern="0" dirty="0">
                <a:solidFill>
                  <a:schemeClr val="tx1"/>
                </a:solidFill>
              </a:rPr>
              <a:t>Indonesia </a:t>
            </a:r>
            <a:r>
              <a:rPr lang="en-US" altLang="id-ID" kern="0" dirty="0" err="1">
                <a:solidFill>
                  <a:schemeClr val="tx1"/>
                </a:solidFill>
              </a:rPr>
              <a:t>memiliki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satelit</a:t>
            </a:r>
            <a:r>
              <a:rPr lang="en-US" altLang="id-ID" kern="0" dirty="0">
                <a:solidFill>
                  <a:schemeClr val="tx1"/>
                </a:solidFill>
              </a:rPr>
              <a:t> palapa yang </a:t>
            </a:r>
            <a:r>
              <a:rPr lang="en-US" altLang="id-ID" kern="0" dirty="0" err="1">
                <a:solidFill>
                  <a:schemeClr val="tx1"/>
                </a:solidFill>
              </a:rPr>
              <a:t>digunakan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untuk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komunikasi</a:t>
            </a:r>
            <a:r>
              <a:rPr lang="en-US" altLang="id-ID" kern="0" dirty="0">
                <a:solidFill>
                  <a:schemeClr val="tx1"/>
                </a:solidFill>
              </a:rPr>
              <a:t> </a:t>
            </a:r>
            <a:r>
              <a:rPr lang="en-US" altLang="id-ID" kern="0" dirty="0" err="1">
                <a:solidFill>
                  <a:schemeClr val="tx1"/>
                </a:solidFill>
              </a:rPr>
              <a:t>telepon</a:t>
            </a:r>
            <a:r>
              <a:rPr lang="en-US" altLang="id-ID" kern="0" dirty="0">
                <a:solidFill>
                  <a:schemeClr val="tx1"/>
                </a:solidFill>
              </a:rPr>
              <a:t>, radio, dan </a:t>
            </a:r>
            <a:r>
              <a:rPr lang="en-US" altLang="id-ID" kern="0" dirty="0" err="1">
                <a:solidFill>
                  <a:schemeClr val="tx1"/>
                </a:solidFill>
              </a:rPr>
              <a:t>televisi</a:t>
            </a:r>
            <a:r>
              <a:rPr lang="en-US" altLang="id-ID" kern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altLang="id-ID" kern="0" dirty="0" err="1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91F7A2-89EF-F052-D8D9-7BEBD5A26308}"/>
              </a:ext>
            </a:extLst>
          </p:cNvPr>
          <p:cNvSpPr/>
          <p:nvPr/>
        </p:nvSpPr>
        <p:spPr>
          <a:xfrm>
            <a:off x="554699" y="801217"/>
            <a:ext cx="249683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Satelit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buatan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990E80-346A-8AAA-06D0-1F81B7C5BC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164" y="1362749"/>
            <a:ext cx="2239674" cy="14585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1A749D-2826-60DA-C3AB-7A2672582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1" y="2931371"/>
            <a:ext cx="1981200" cy="162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057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CAPAIAN DAN TUJUAN PEMBELAJARAN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0" y="1385992"/>
            <a:ext cx="8153404" cy="56276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Menjelaskan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karakteristik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anggota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tata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Membandingkan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massa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jari-jari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dan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jarak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rata-rata planet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Matahari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berdasarkan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tabel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Menganalisis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Matahari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pengaruhnya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terhadap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kehidupan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Menganalisis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rotasi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revolusi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dan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dampaknya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bagi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kehidupan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Menganalisis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revolusi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Bulan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dampaknya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bagi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kehidupan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Menyajikan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karya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tentang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dampak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rotasi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revolusi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bagi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kehidupan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berdasarkan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hasil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penelusuran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berbagai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informasi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36998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Tujuan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pembelajaran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272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PROFIL BELAJAR PANCASILA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BFB1BE6-1613-6ADD-8C5B-1ECB0EF3A5A3}"/>
              </a:ext>
            </a:extLst>
          </p:cNvPr>
          <p:cNvGraphicFramePr/>
          <p:nvPr/>
        </p:nvGraphicFramePr>
        <p:xfrm>
          <a:off x="1524000" y="1123950"/>
          <a:ext cx="6096000" cy="325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8954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ANGGOTA TATA SURYA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0" y="1385992"/>
            <a:ext cx="3352800" cy="19477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Tata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adalah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sekumpulan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benda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langit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terdiri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atas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satu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bintang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planet, dan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benda-benda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langit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bergerak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mengelilingi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bintang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sebagai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pusatnya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186762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Tata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surya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A80335-F81F-9E22-7342-BE00C685ED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276350"/>
            <a:ext cx="4868293" cy="328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93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ANGGOTA TATA SURYA</a:t>
            </a:r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18930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Merkurius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3A29B6-E90D-1F04-6F92-C91A6C5A6F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062" y="1200150"/>
            <a:ext cx="2957538" cy="3204000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672E94C-2A8C-EF7F-F4EC-E019DCB77B1D}"/>
              </a:ext>
            </a:extLst>
          </p:cNvPr>
          <p:cNvSpPr/>
          <p:nvPr/>
        </p:nvSpPr>
        <p:spPr>
          <a:xfrm>
            <a:off x="457200" y="1385991"/>
            <a:ext cx="3810001" cy="2371517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Jarak </a:t>
            </a:r>
            <a:r>
              <a:rPr lang="en-US" altLang="en-US" dirty="0" err="1"/>
              <a:t>ke</a:t>
            </a:r>
            <a:r>
              <a:rPr lang="en-US" altLang="en-US" dirty="0"/>
              <a:t> </a:t>
            </a:r>
            <a:r>
              <a:rPr lang="en-US" altLang="en-US" dirty="0" err="1"/>
              <a:t>Matahari</a:t>
            </a:r>
            <a:r>
              <a:rPr lang="en-US" altLang="en-US" dirty="0"/>
              <a:t>	: 0,39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Satelit</a:t>
            </a:r>
            <a:r>
              <a:rPr lang="en-US" altLang="en-US" dirty="0"/>
              <a:t> </a:t>
            </a:r>
            <a:r>
              <a:rPr lang="en-US" altLang="en-US" dirty="0" err="1"/>
              <a:t>alami</a:t>
            </a:r>
            <a:r>
              <a:rPr lang="en-US" altLang="en-US" dirty="0"/>
              <a:t>	: 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rotasi</a:t>
            </a:r>
            <a:r>
              <a:rPr lang="en-US" altLang="en-US" dirty="0"/>
              <a:t>	: 59 </a:t>
            </a:r>
            <a:r>
              <a:rPr lang="en-US" altLang="en-US" dirty="0" err="1"/>
              <a:t>hari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revolusi</a:t>
            </a:r>
            <a:r>
              <a:rPr lang="en-US" altLang="en-US" dirty="0"/>
              <a:t>	: 88 </a:t>
            </a:r>
            <a:r>
              <a:rPr lang="en-US" altLang="en-US" dirty="0" err="1"/>
              <a:t>hari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Gravitasi</a:t>
            </a:r>
            <a:r>
              <a:rPr lang="en-US" altLang="en-US" dirty="0"/>
              <a:t>		: 0,37 </a:t>
            </a:r>
            <a:r>
              <a:rPr lang="en-US" altLang="en-US" dirty="0" err="1"/>
              <a:t>Bumi</a:t>
            </a:r>
            <a:r>
              <a:rPr lang="en-US" altLang="en-US" dirty="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Suhu</a:t>
            </a:r>
            <a:r>
              <a:rPr lang="en-US" altLang="en-US" dirty="0"/>
              <a:t> </a:t>
            </a:r>
            <a:r>
              <a:rPr lang="en-US" altLang="en-US" dirty="0" err="1"/>
              <a:t>tertinggi</a:t>
            </a:r>
            <a:r>
              <a:rPr lang="en-US" altLang="en-US" dirty="0"/>
              <a:t>	:  350</a:t>
            </a:r>
            <a:r>
              <a:rPr lang="en-ID" altLang="en-US" baseline="30000" dirty="0" err="1"/>
              <a:t>o</a:t>
            </a:r>
            <a:r>
              <a:rPr lang="en-ID" altLang="en-US" dirty="0" err="1"/>
              <a:t>C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Suhu</a:t>
            </a:r>
            <a:r>
              <a:rPr lang="en-US" altLang="en-US" dirty="0"/>
              <a:t> </a:t>
            </a:r>
            <a:r>
              <a:rPr lang="en-US" altLang="en-US" dirty="0" err="1"/>
              <a:t>terendah</a:t>
            </a:r>
            <a:r>
              <a:rPr lang="en-US" altLang="en-US" dirty="0"/>
              <a:t>	:  - 170</a:t>
            </a:r>
            <a:r>
              <a:rPr lang="en-ID" altLang="en-US" baseline="30000" dirty="0" err="1"/>
              <a:t>o</a:t>
            </a:r>
            <a:r>
              <a:rPr lang="en-ID" altLang="en-US" dirty="0" err="1"/>
              <a:t>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2628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ANGGOTA TATA SURYA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0" y="1385992"/>
            <a:ext cx="3810001" cy="24811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Jarak </a:t>
            </a:r>
            <a:r>
              <a:rPr lang="en-US" altLang="en-US" dirty="0" err="1"/>
              <a:t>ke</a:t>
            </a:r>
            <a:r>
              <a:rPr lang="en-US" altLang="en-US" dirty="0"/>
              <a:t> </a:t>
            </a:r>
            <a:r>
              <a:rPr lang="en-US" altLang="en-US" dirty="0" err="1"/>
              <a:t>Matahari</a:t>
            </a:r>
            <a:r>
              <a:rPr lang="en-US" altLang="en-US" dirty="0"/>
              <a:t>	: 0,72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Satelit</a:t>
            </a:r>
            <a:r>
              <a:rPr lang="en-US" altLang="en-US" dirty="0"/>
              <a:t> </a:t>
            </a:r>
            <a:r>
              <a:rPr lang="en-US" altLang="en-US" dirty="0" err="1"/>
              <a:t>alami</a:t>
            </a:r>
            <a:r>
              <a:rPr lang="en-US" altLang="en-US" dirty="0"/>
              <a:t>	: 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rotasi</a:t>
            </a:r>
            <a:r>
              <a:rPr lang="en-US" altLang="en-US" dirty="0"/>
              <a:t>	: 243 </a:t>
            </a:r>
            <a:r>
              <a:rPr lang="en-US" altLang="en-US" dirty="0" err="1"/>
              <a:t>hari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revolusi</a:t>
            </a:r>
            <a:r>
              <a:rPr lang="en-US" altLang="en-US" dirty="0"/>
              <a:t>	: 225 </a:t>
            </a:r>
            <a:r>
              <a:rPr lang="en-US" altLang="en-US" dirty="0" err="1"/>
              <a:t>hari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Suhu</a:t>
            </a:r>
            <a:r>
              <a:rPr lang="en-US" altLang="en-US" dirty="0"/>
              <a:t> di </a:t>
            </a:r>
            <a:r>
              <a:rPr lang="en-US" altLang="en-US" dirty="0" err="1"/>
              <a:t>permukaan</a:t>
            </a:r>
            <a:r>
              <a:rPr lang="en-US" altLang="en-US" dirty="0"/>
              <a:t>	: 480</a:t>
            </a:r>
            <a:r>
              <a:rPr lang="en-ID" altLang="en-US" baseline="30000" dirty="0" err="1"/>
              <a:t>o</a:t>
            </a:r>
            <a:r>
              <a:rPr lang="en-ID" altLang="en-US" dirty="0" err="1"/>
              <a:t>C</a:t>
            </a:r>
            <a:endParaRPr lang="en-ID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ID" altLang="en-US" dirty="0"/>
              <a:t>Nama lain	: Bintang </a:t>
            </a:r>
            <a:r>
              <a:rPr lang="en-ID" altLang="en-US" dirty="0" err="1"/>
              <a:t>timur</a:t>
            </a:r>
            <a:r>
              <a:rPr lang="en-ID" altLang="en-US" dirty="0"/>
              <a:t>, 		  </a:t>
            </a:r>
            <a:r>
              <a:rPr lang="en-ID" altLang="en-US" dirty="0" err="1"/>
              <a:t>bintang</a:t>
            </a:r>
            <a:r>
              <a:rPr lang="en-ID" altLang="en-US" dirty="0"/>
              <a:t> </a:t>
            </a:r>
            <a:r>
              <a:rPr lang="en-ID" altLang="en-US" dirty="0" err="1"/>
              <a:t>pagi</a:t>
            </a:r>
            <a:r>
              <a:rPr lang="en-ID" altLang="en-US" dirty="0"/>
              <a:t>, 		  </a:t>
            </a:r>
            <a:r>
              <a:rPr lang="en-ID" altLang="en-US" dirty="0" err="1"/>
              <a:t>bintang</a:t>
            </a:r>
            <a:r>
              <a:rPr lang="en-ID" altLang="en-US" dirty="0"/>
              <a:t> </a:t>
            </a:r>
            <a:r>
              <a:rPr lang="en-ID" altLang="en-US" dirty="0" err="1"/>
              <a:t>senja</a:t>
            </a:r>
            <a:endParaRPr lang="en-US" altLang="en-US" dirty="0"/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11933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Venus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3BB54F-57F4-8EBE-336B-D7A1AF3B25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00150"/>
            <a:ext cx="3204000" cy="32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06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F786AB4-9C39-484B-97F9-420022719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00150"/>
            <a:ext cx="3204000" cy="3204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ANGGOTA TATA SURYA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457200" y="1385992"/>
            <a:ext cx="4038601" cy="2252558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Jarak </a:t>
            </a:r>
            <a:r>
              <a:rPr lang="en-US" altLang="en-US" dirty="0" err="1"/>
              <a:t>ke</a:t>
            </a:r>
            <a:r>
              <a:rPr lang="en-US" altLang="en-US" dirty="0"/>
              <a:t> </a:t>
            </a:r>
            <a:r>
              <a:rPr lang="en-US" altLang="en-US" dirty="0" err="1"/>
              <a:t>Matahari</a:t>
            </a:r>
            <a:r>
              <a:rPr lang="en-US" altLang="en-US" dirty="0"/>
              <a:t>	: 1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Satelit</a:t>
            </a:r>
            <a:r>
              <a:rPr lang="en-US" altLang="en-US" dirty="0"/>
              <a:t> </a:t>
            </a:r>
            <a:r>
              <a:rPr lang="en-US" altLang="en-US" dirty="0" err="1"/>
              <a:t>alami</a:t>
            </a:r>
            <a:r>
              <a:rPr lang="en-US" altLang="en-US" dirty="0"/>
              <a:t>	: </a:t>
            </a:r>
            <a:r>
              <a:rPr lang="en-US" altLang="en-US" dirty="0" err="1"/>
              <a:t>Bulan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rotasi</a:t>
            </a:r>
            <a:r>
              <a:rPr lang="en-US" altLang="en-US" dirty="0"/>
              <a:t>	: 23 jam 56 </a:t>
            </a:r>
            <a:r>
              <a:rPr lang="en-US" altLang="en-US" dirty="0" err="1"/>
              <a:t>menit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Kala </a:t>
            </a:r>
            <a:r>
              <a:rPr lang="en-US" altLang="en-US" dirty="0" err="1"/>
              <a:t>revolusi</a:t>
            </a:r>
            <a:r>
              <a:rPr lang="en-US" altLang="en-US" dirty="0"/>
              <a:t>	: 365,25 </a:t>
            </a:r>
            <a:r>
              <a:rPr lang="en-US" altLang="en-US" dirty="0" err="1"/>
              <a:t>hari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 err="1"/>
              <a:t>Suhu</a:t>
            </a:r>
            <a:r>
              <a:rPr lang="en-US" altLang="en-US" dirty="0"/>
              <a:t> </a:t>
            </a:r>
            <a:r>
              <a:rPr lang="en-US" altLang="en-US" dirty="0" err="1"/>
              <a:t>permukaan</a:t>
            </a:r>
            <a:r>
              <a:rPr lang="en-US" altLang="en-US" dirty="0"/>
              <a:t>	:  22</a:t>
            </a:r>
            <a:r>
              <a:rPr lang="en-ID" altLang="en-US" baseline="30000" dirty="0" err="1"/>
              <a:t>o</a:t>
            </a:r>
            <a:r>
              <a:rPr lang="en-ID" altLang="en-US" dirty="0" err="1"/>
              <a:t>C</a:t>
            </a:r>
            <a:endParaRPr lang="en-US" alt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Bagian </a:t>
            </a:r>
            <a:r>
              <a:rPr lang="en-US" altLang="en-US" dirty="0" err="1"/>
              <a:t>darat</a:t>
            </a:r>
            <a:r>
              <a:rPr lang="en-US" altLang="en-US" dirty="0"/>
              <a:t>	:  30%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/>
              <a:t>Bagian </a:t>
            </a:r>
            <a:r>
              <a:rPr lang="en-US" altLang="en-US" dirty="0" err="1"/>
              <a:t>laut</a:t>
            </a:r>
            <a:r>
              <a:rPr lang="en-US" altLang="en-US" dirty="0"/>
              <a:t>	:  70%</a:t>
            </a:r>
          </a:p>
        </p:txBody>
      </p:sp>
      <p:sp>
        <p:nvSpPr>
          <p:cNvPr id="5" name="Rectangle 4"/>
          <p:cNvSpPr/>
          <p:nvPr/>
        </p:nvSpPr>
        <p:spPr>
          <a:xfrm>
            <a:off x="554699" y="801217"/>
            <a:ext cx="10470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endParaRPr 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9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</TotalTime>
  <Words>1887</Words>
  <Application>Microsoft Office PowerPoint</Application>
  <PresentationFormat>On-screen Show (16:9)</PresentationFormat>
  <Paragraphs>248</Paragraphs>
  <Slides>35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Rukiah Lubis</cp:lastModifiedBy>
  <cp:revision>83</cp:revision>
  <dcterms:created xsi:type="dcterms:W3CDTF">2022-01-17T01:37:52Z</dcterms:created>
  <dcterms:modified xsi:type="dcterms:W3CDTF">2022-07-15T15:55:57Z</dcterms:modified>
</cp:coreProperties>
</file>