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47"/>
  </p:notesMasterIdLst>
  <p:sldIdLst>
    <p:sldId id="296" r:id="rId3"/>
    <p:sldId id="297" r:id="rId4"/>
    <p:sldId id="298" r:id="rId5"/>
    <p:sldId id="299" r:id="rId6"/>
    <p:sldId id="309" r:id="rId7"/>
    <p:sldId id="310" r:id="rId8"/>
    <p:sldId id="311" r:id="rId9"/>
    <p:sldId id="312" r:id="rId10"/>
    <p:sldId id="313" r:id="rId11"/>
    <p:sldId id="314" r:id="rId12"/>
    <p:sldId id="315" r:id="rId13"/>
    <p:sldId id="316" r:id="rId14"/>
    <p:sldId id="317" r:id="rId15"/>
    <p:sldId id="318" r:id="rId16"/>
    <p:sldId id="320" r:id="rId17"/>
    <p:sldId id="319" r:id="rId18"/>
    <p:sldId id="321" r:id="rId19"/>
    <p:sldId id="34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2" r:id="rId40"/>
    <p:sldId id="343" r:id="rId41"/>
    <p:sldId id="344" r:id="rId42"/>
    <p:sldId id="345" r:id="rId43"/>
    <p:sldId id="346" r:id="rId44"/>
    <p:sldId id="347" r:id="rId45"/>
    <p:sldId id="348" r:id="rId4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ABFF"/>
    <a:srgbClr val="FFA3FF"/>
    <a:srgbClr val="000E76"/>
    <a:srgbClr val="B27A16"/>
    <a:srgbClr val="2A58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76" autoAdjust="0"/>
    <p:restoredTop sz="94249" autoAdjust="0"/>
  </p:normalViewPr>
  <p:slideViewPr>
    <p:cSldViewPr>
      <p:cViewPr>
        <p:scale>
          <a:sx n="125" d="100"/>
          <a:sy n="125" d="100"/>
        </p:scale>
        <p:origin x="840" y="2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011D59-31C0-4DD9-A4B8-1D921F94094D}" type="datetimeFigureOut">
              <a:rPr lang="en-ID" smtClean="0"/>
              <a:t>01/08/2022</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019966-6C9F-4E09-8A2E-05102D1F7D0D}" type="slidenum">
              <a:rPr lang="en-ID" smtClean="0"/>
              <a:t>‹#›</a:t>
            </a:fld>
            <a:endParaRPr lang="en-ID"/>
          </a:p>
        </p:txBody>
      </p:sp>
    </p:spTree>
    <p:extLst>
      <p:ext uri="{BB962C8B-B14F-4D97-AF65-F5344CB8AC3E}">
        <p14:creationId xmlns:p14="http://schemas.microsoft.com/office/powerpoint/2010/main" val="1573026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B40CC750-8923-4686-8E05-AD58ABD14C37}" type="slidenum">
              <a:rPr lang="en-US" smtClean="0"/>
              <a:t>1</a:t>
            </a:fld>
            <a:endParaRPr lang="en-US"/>
          </a:p>
        </p:txBody>
      </p:sp>
    </p:spTree>
    <p:extLst>
      <p:ext uri="{BB962C8B-B14F-4D97-AF65-F5344CB8AC3E}">
        <p14:creationId xmlns:p14="http://schemas.microsoft.com/office/powerpoint/2010/main" val="4110654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19</a:t>
            </a:fld>
            <a:endParaRPr lang="en-ID"/>
          </a:p>
        </p:txBody>
      </p:sp>
    </p:spTree>
    <p:extLst>
      <p:ext uri="{BB962C8B-B14F-4D97-AF65-F5344CB8AC3E}">
        <p14:creationId xmlns:p14="http://schemas.microsoft.com/office/powerpoint/2010/main" val="4066378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20</a:t>
            </a:fld>
            <a:endParaRPr lang="en-ID"/>
          </a:p>
        </p:txBody>
      </p:sp>
    </p:spTree>
    <p:extLst>
      <p:ext uri="{BB962C8B-B14F-4D97-AF65-F5344CB8AC3E}">
        <p14:creationId xmlns:p14="http://schemas.microsoft.com/office/powerpoint/2010/main" val="896474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21</a:t>
            </a:fld>
            <a:endParaRPr lang="en-ID"/>
          </a:p>
        </p:txBody>
      </p:sp>
    </p:spTree>
    <p:extLst>
      <p:ext uri="{BB962C8B-B14F-4D97-AF65-F5344CB8AC3E}">
        <p14:creationId xmlns:p14="http://schemas.microsoft.com/office/powerpoint/2010/main" val="767367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25</a:t>
            </a:fld>
            <a:endParaRPr lang="en-ID"/>
          </a:p>
        </p:txBody>
      </p:sp>
    </p:spTree>
    <p:extLst>
      <p:ext uri="{BB962C8B-B14F-4D97-AF65-F5344CB8AC3E}">
        <p14:creationId xmlns:p14="http://schemas.microsoft.com/office/powerpoint/2010/main" val="550248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26</a:t>
            </a:fld>
            <a:endParaRPr lang="en-ID"/>
          </a:p>
        </p:txBody>
      </p:sp>
    </p:spTree>
    <p:extLst>
      <p:ext uri="{BB962C8B-B14F-4D97-AF65-F5344CB8AC3E}">
        <p14:creationId xmlns:p14="http://schemas.microsoft.com/office/powerpoint/2010/main" val="470253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30</a:t>
            </a:fld>
            <a:endParaRPr lang="en-ID"/>
          </a:p>
        </p:txBody>
      </p:sp>
    </p:spTree>
    <p:extLst>
      <p:ext uri="{BB962C8B-B14F-4D97-AF65-F5344CB8AC3E}">
        <p14:creationId xmlns:p14="http://schemas.microsoft.com/office/powerpoint/2010/main" val="1896395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31</a:t>
            </a:fld>
            <a:endParaRPr lang="en-ID"/>
          </a:p>
        </p:txBody>
      </p:sp>
    </p:spTree>
    <p:extLst>
      <p:ext uri="{BB962C8B-B14F-4D97-AF65-F5344CB8AC3E}">
        <p14:creationId xmlns:p14="http://schemas.microsoft.com/office/powerpoint/2010/main" val="3365823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32</a:t>
            </a:fld>
            <a:endParaRPr lang="en-ID"/>
          </a:p>
        </p:txBody>
      </p:sp>
    </p:spTree>
    <p:extLst>
      <p:ext uri="{BB962C8B-B14F-4D97-AF65-F5344CB8AC3E}">
        <p14:creationId xmlns:p14="http://schemas.microsoft.com/office/powerpoint/2010/main" val="4241386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33</a:t>
            </a:fld>
            <a:endParaRPr lang="en-ID"/>
          </a:p>
        </p:txBody>
      </p:sp>
    </p:spTree>
    <p:extLst>
      <p:ext uri="{BB962C8B-B14F-4D97-AF65-F5344CB8AC3E}">
        <p14:creationId xmlns:p14="http://schemas.microsoft.com/office/powerpoint/2010/main" val="1663657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34</a:t>
            </a:fld>
            <a:endParaRPr lang="en-ID"/>
          </a:p>
        </p:txBody>
      </p:sp>
    </p:spTree>
    <p:extLst>
      <p:ext uri="{BB962C8B-B14F-4D97-AF65-F5344CB8AC3E}">
        <p14:creationId xmlns:p14="http://schemas.microsoft.com/office/powerpoint/2010/main" val="149404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15780B43-5FE6-4DC0-8C74-826F2D629225}" type="slidenum">
              <a:rPr lang="en-ID" smtClean="0"/>
              <a:t>2</a:t>
            </a:fld>
            <a:endParaRPr lang="en-ID"/>
          </a:p>
        </p:txBody>
      </p:sp>
    </p:spTree>
    <p:extLst>
      <p:ext uri="{BB962C8B-B14F-4D97-AF65-F5344CB8AC3E}">
        <p14:creationId xmlns:p14="http://schemas.microsoft.com/office/powerpoint/2010/main" val="9817760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35</a:t>
            </a:fld>
            <a:endParaRPr lang="en-ID"/>
          </a:p>
        </p:txBody>
      </p:sp>
    </p:spTree>
    <p:extLst>
      <p:ext uri="{BB962C8B-B14F-4D97-AF65-F5344CB8AC3E}">
        <p14:creationId xmlns:p14="http://schemas.microsoft.com/office/powerpoint/2010/main" val="1530511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36</a:t>
            </a:fld>
            <a:endParaRPr lang="en-ID"/>
          </a:p>
        </p:txBody>
      </p:sp>
    </p:spTree>
    <p:extLst>
      <p:ext uri="{BB962C8B-B14F-4D97-AF65-F5344CB8AC3E}">
        <p14:creationId xmlns:p14="http://schemas.microsoft.com/office/powerpoint/2010/main" val="727795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37</a:t>
            </a:fld>
            <a:endParaRPr lang="en-ID"/>
          </a:p>
        </p:txBody>
      </p:sp>
    </p:spTree>
    <p:extLst>
      <p:ext uri="{BB962C8B-B14F-4D97-AF65-F5344CB8AC3E}">
        <p14:creationId xmlns:p14="http://schemas.microsoft.com/office/powerpoint/2010/main" val="1298006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a:t>
            </a:fld>
            <a:endParaRPr lang="en-ID"/>
          </a:p>
        </p:txBody>
      </p:sp>
    </p:spTree>
    <p:extLst>
      <p:ext uri="{BB962C8B-B14F-4D97-AF65-F5344CB8AC3E}">
        <p14:creationId xmlns:p14="http://schemas.microsoft.com/office/powerpoint/2010/main" val="4283760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10</a:t>
            </a:fld>
            <a:endParaRPr lang="en-ID"/>
          </a:p>
        </p:txBody>
      </p:sp>
    </p:spTree>
    <p:extLst>
      <p:ext uri="{BB962C8B-B14F-4D97-AF65-F5344CB8AC3E}">
        <p14:creationId xmlns:p14="http://schemas.microsoft.com/office/powerpoint/2010/main" val="3983031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12</a:t>
            </a:fld>
            <a:endParaRPr lang="en-ID"/>
          </a:p>
        </p:txBody>
      </p:sp>
    </p:spTree>
    <p:extLst>
      <p:ext uri="{BB962C8B-B14F-4D97-AF65-F5344CB8AC3E}">
        <p14:creationId xmlns:p14="http://schemas.microsoft.com/office/powerpoint/2010/main" val="1062588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14</a:t>
            </a:fld>
            <a:endParaRPr lang="en-ID"/>
          </a:p>
        </p:txBody>
      </p:sp>
    </p:spTree>
    <p:extLst>
      <p:ext uri="{BB962C8B-B14F-4D97-AF65-F5344CB8AC3E}">
        <p14:creationId xmlns:p14="http://schemas.microsoft.com/office/powerpoint/2010/main" val="2228601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15</a:t>
            </a:fld>
            <a:endParaRPr lang="en-ID"/>
          </a:p>
        </p:txBody>
      </p:sp>
    </p:spTree>
    <p:extLst>
      <p:ext uri="{BB962C8B-B14F-4D97-AF65-F5344CB8AC3E}">
        <p14:creationId xmlns:p14="http://schemas.microsoft.com/office/powerpoint/2010/main" val="4268351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17</a:t>
            </a:fld>
            <a:endParaRPr lang="en-ID"/>
          </a:p>
        </p:txBody>
      </p:sp>
    </p:spTree>
    <p:extLst>
      <p:ext uri="{BB962C8B-B14F-4D97-AF65-F5344CB8AC3E}">
        <p14:creationId xmlns:p14="http://schemas.microsoft.com/office/powerpoint/2010/main" val="2164799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18</a:t>
            </a:fld>
            <a:endParaRPr lang="en-ID"/>
          </a:p>
        </p:txBody>
      </p:sp>
    </p:spTree>
    <p:extLst>
      <p:ext uri="{BB962C8B-B14F-4D97-AF65-F5344CB8AC3E}">
        <p14:creationId xmlns:p14="http://schemas.microsoft.com/office/powerpoint/2010/main" val="3672219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042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C36DD-76A7-8E1E-E25E-0443DA72EEBA}"/>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endParaRPr lang="id-ID"/>
          </a:p>
        </p:txBody>
      </p:sp>
      <p:sp>
        <p:nvSpPr>
          <p:cNvPr id="3" name="Content Placeholder 2">
            <a:extLst>
              <a:ext uri="{FF2B5EF4-FFF2-40B4-BE49-F238E27FC236}">
                <a16:creationId xmlns:a16="http://schemas.microsoft.com/office/drawing/2014/main" id="{85129B62-FA28-7EEB-2058-AF97EE6528F8}"/>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a:extLst>
              <a:ext uri="{FF2B5EF4-FFF2-40B4-BE49-F238E27FC236}">
                <a16:creationId xmlns:a16="http://schemas.microsoft.com/office/drawing/2014/main" id="{13392E28-1F6D-224D-927C-115EAB84269A}"/>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2A3F5B-3653-9E31-47B9-A425EF30A524}"/>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6" name="Footer Placeholder 5">
            <a:extLst>
              <a:ext uri="{FF2B5EF4-FFF2-40B4-BE49-F238E27FC236}">
                <a16:creationId xmlns:a16="http://schemas.microsoft.com/office/drawing/2014/main" id="{D59B6294-D10A-8114-6CF6-47FE84A5F7B8}"/>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3C0C9D51-E864-1B5A-1480-F6DDC3394D53}"/>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2367372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BEBBC-8906-1A51-1507-28307E8599DF}"/>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endParaRPr lang="id-ID"/>
          </a:p>
        </p:txBody>
      </p:sp>
      <p:sp>
        <p:nvSpPr>
          <p:cNvPr id="3" name="Picture Placeholder 2">
            <a:extLst>
              <a:ext uri="{FF2B5EF4-FFF2-40B4-BE49-F238E27FC236}">
                <a16:creationId xmlns:a16="http://schemas.microsoft.com/office/drawing/2014/main" id="{98A1246D-C1D0-FD1E-B864-0D68F0C6D6D8}"/>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a:extLst>
              <a:ext uri="{FF2B5EF4-FFF2-40B4-BE49-F238E27FC236}">
                <a16:creationId xmlns:a16="http://schemas.microsoft.com/office/drawing/2014/main" id="{901E0E51-956C-3497-8007-E5256C9173FF}"/>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D2D524-B7F3-A684-9119-B433DCE220A8}"/>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6" name="Footer Placeholder 5">
            <a:extLst>
              <a:ext uri="{FF2B5EF4-FFF2-40B4-BE49-F238E27FC236}">
                <a16:creationId xmlns:a16="http://schemas.microsoft.com/office/drawing/2014/main" id="{43B48EB0-6DE4-3861-EA41-2792D1558597}"/>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3A82BC89-4D2A-4B82-1B55-E09A41F70161}"/>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41986970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EADD2-C660-41BE-348E-528606E647BF}"/>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C5DD3ACD-63CD-6D71-CCE8-E15E1F95B300}"/>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F658C9DA-C781-FCFA-60C5-5CC171F43896}"/>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5" name="Footer Placeholder 4">
            <a:extLst>
              <a:ext uri="{FF2B5EF4-FFF2-40B4-BE49-F238E27FC236}">
                <a16:creationId xmlns:a16="http://schemas.microsoft.com/office/drawing/2014/main" id="{FE61020E-FF81-501D-FEC0-A18F2E080AC8}"/>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954F71EC-79B9-092A-08A2-2F7CEDDD02FA}"/>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22162415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2E2385-4BE2-EA28-3ABC-00731D938AEF}"/>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4C5A7E53-F130-30F4-DAD9-C6AEF75DA0C3}"/>
              </a:ext>
            </a:extLst>
          </p:cNvPr>
          <p:cNvSpPr>
            <a:spLocks noGrp="1"/>
          </p:cNvSpPr>
          <p:nvPr>
            <p:ph type="body" orient="vert" idx="1"/>
          </p:nvPr>
        </p:nvSpPr>
        <p:spPr>
          <a:xfrm>
            <a:off x="628650" y="274638"/>
            <a:ext cx="5762625" cy="435768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2DEE0CB9-CE4D-41DD-E09C-1E9053947D9C}"/>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5" name="Footer Placeholder 4">
            <a:extLst>
              <a:ext uri="{FF2B5EF4-FFF2-40B4-BE49-F238E27FC236}">
                <a16:creationId xmlns:a16="http://schemas.microsoft.com/office/drawing/2014/main" id="{A1BC73AB-3796-031C-8760-8749810D584C}"/>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7C99F2C6-AFEF-1BAD-44C5-947E7FEDF46C}"/>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1099085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696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8197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8738B-F006-3261-0CBA-6C69E035C562}"/>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7AB4CB7C-2928-5912-5DA6-A19CE63D2E91}"/>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C32C62C4-7095-41C6-EF94-D38834A8B94D}"/>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5" name="Footer Placeholder 4">
            <a:extLst>
              <a:ext uri="{FF2B5EF4-FFF2-40B4-BE49-F238E27FC236}">
                <a16:creationId xmlns:a16="http://schemas.microsoft.com/office/drawing/2014/main" id="{C3C7D255-B152-4681-3288-4D1C2420F199}"/>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148B0741-9F72-106A-98BB-90439C5C9076}"/>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3813677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4B3E5-7E40-43A2-EA29-64FF6FE8B1AF}"/>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CA13ABB5-67E9-FF6F-CC18-2398BAE3444C}"/>
              </a:ext>
            </a:extLst>
          </p:cNvPr>
          <p:cNvSpPr>
            <a:spLocks noGrp="1"/>
          </p:cNvSpPr>
          <p:nvPr>
            <p:ph idx="1"/>
          </p:nvPr>
        </p:nvSpPr>
        <p:spPr>
          <a:xfrm>
            <a:off x="628650" y="1370013"/>
            <a:ext cx="788670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C65B9C42-7D11-6767-C15E-77ADBD784D1A}"/>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5" name="Footer Placeholder 4">
            <a:extLst>
              <a:ext uri="{FF2B5EF4-FFF2-40B4-BE49-F238E27FC236}">
                <a16:creationId xmlns:a16="http://schemas.microsoft.com/office/drawing/2014/main" id="{BAB6CCAA-606C-59BE-5ED5-456401B425D2}"/>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BE59203F-948C-E24C-2C6E-752EA5EC159C}"/>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950123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BFEE1-0360-B43D-7439-82BF7D242151}"/>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48DA4FD1-85A7-0276-F9FB-F263FB12F02D}"/>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D9D864E-08EF-B63E-79FD-41A8ED6B0319}"/>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5" name="Footer Placeholder 4">
            <a:extLst>
              <a:ext uri="{FF2B5EF4-FFF2-40B4-BE49-F238E27FC236}">
                <a16:creationId xmlns:a16="http://schemas.microsoft.com/office/drawing/2014/main" id="{89A72763-0081-D9D1-DFAD-25618A24447B}"/>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182C310A-6AEA-E2FC-ECF2-E052606DCD9C}"/>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3545167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5B2F1-EBE8-9B24-7773-34BF25164539}"/>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66403C2B-F88A-7D7F-DA1D-A225CECBB0A0}"/>
              </a:ext>
            </a:extLst>
          </p:cNvPr>
          <p:cNvSpPr>
            <a:spLocks noGrp="1"/>
          </p:cNvSpPr>
          <p:nvPr>
            <p:ph sz="half" idx="1"/>
          </p:nvPr>
        </p:nvSpPr>
        <p:spPr>
          <a:xfrm>
            <a:off x="628650" y="1370013"/>
            <a:ext cx="386715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55805D4A-F3F5-93D0-B575-979788D2B4F8}"/>
              </a:ext>
            </a:extLst>
          </p:cNvPr>
          <p:cNvSpPr>
            <a:spLocks noGrp="1"/>
          </p:cNvSpPr>
          <p:nvPr>
            <p:ph sz="half" idx="2"/>
          </p:nvPr>
        </p:nvSpPr>
        <p:spPr>
          <a:xfrm>
            <a:off x="4648200" y="1370013"/>
            <a:ext cx="386715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9396850A-5C6C-57FE-ADAA-E76AC25118BF}"/>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6" name="Footer Placeholder 5">
            <a:extLst>
              <a:ext uri="{FF2B5EF4-FFF2-40B4-BE49-F238E27FC236}">
                <a16:creationId xmlns:a16="http://schemas.microsoft.com/office/drawing/2014/main" id="{46A013F4-E753-3CF6-AAB7-E1A006C499E9}"/>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DFE60F2D-9D44-C0E6-ADAF-27C3141D6472}"/>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1615155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6B2D2-0156-3C39-5D56-77494D3EF066}"/>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EE322F19-ACB8-8246-7F8F-A1848C7271EC}"/>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356353-2F9E-F1B1-B3C9-45ED2F909760}"/>
              </a:ext>
            </a:extLst>
          </p:cNvPr>
          <p:cNvSpPr>
            <a:spLocks noGrp="1"/>
          </p:cNvSpPr>
          <p:nvPr>
            <p:ph sz="half" idx="2"/>
          </p:nvPr>
        </p:nvSpPr>
        <p:spPr>
          <a:xfrm>
            <a:off x="630238" y="1879600"/>
            <a:ext cx="3868737" cy="2762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2A85B359-B8EC-0CD0-66DB-39756288005A}"/>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34846E-EE62-2BF1-4EF9-D49F3F953A26}"/>
              </a:ext>
            </a:extLst>
          </p:cNvPr>
          <p:cNvSpPr>
            <a:spLocks noGrp="1"/>
          </p:cNvSpPr>
          <p:nvPr>
            <p:ph sz="quarter" idx="4"/>
          </p:nvPr>
        </p:nvSpPr>
        <p:spPr>
          <a:xfrm>
            <a:off x="4629150" y="1879600"/>
            <a:ext cx="3887788" cy="2762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5E3D9A52-2E84-0022-E5C3-8A2696C39CF5}"/>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8" name="Footer Placeholder 7">
            <a:extLst>
              <a:ext uri="{FF2B5EF4-FFF2-40B4-BE49-F238E27FC236}">
                <a16:creationId xmlns:a16="http://schemas.microsoft.com/office/drawing/2014/main" id="{68DE2279-EBD9-06C0-86DC-4586D9AA4BAF}"/>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9" name="Slide Number Placeholder 8">
            <a:extLst>
              <a:ext uri="{FF2B5EF4-FFF2-40B4-BE49-F238E27FC236}">
                <a16:creationId xmlns:a16="http://schemas.microsoft.com/office/drawing/2014/main" id="{E706BB2B-27A5-CC29-CE68-D9A8F999CA25}"/>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4111602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15316-EF03-0CA3-A9A7-210E5454DA5B}"/>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CA75A21D-6F70-CFAF-F70E-073BEE388643}"/>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4" name="Footer Placeholder 3">
            <a:extLst>
              <a:ext uri="{FF2B5EF4-FFF2-40B4-BE49-F238E27FC236}">
                <a16:creationId xmlns:a16="http://schemas.microsoft.com/office/drawing/2014/main" id="{6E6C5008-9E86-8920-9021-3D1328A14BD4}"/>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5" name="Slide Number Placeholder 4">
            <a:extLst>
              <a:ext uri="{FF2B5EF4-FFF2-40B4-BE49-F238E27FC236}">
                <a16:creationId xmlns:a16="http://schemas.microsoft.com/office/drawing/2014/main" id="{ECFD17E1-4FB1-3057-CF75-8F1729C704F6}"/>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2623549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676B4A-0B6F-6E6B-2BE2-B3BBF4388D72}"/>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01/08/2022</a:t>
            </a:fld>
            <a:endParaRPr lang="id-ID"/>
          </a:p>
        </p:txBody>
      </p:sp>
      <p:sp>
        <p:nvSpPr>
          <p:cNvPr id="3" name="Footer Placeholder 2">
            <a:extLst>
              <a:ext uri="{FF2B5EF4-FFF2-40B4-BE49-F238E27FC236}">
                <a16:creationId xmlns:a16="http://schemas.microsoft.com/office/drawing/2014/main" id="{FDAC556F-2397-C4CF-3C5A-A676B7C16FEF}"/>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4" name="Slide Number Placeholder 3">
            <a:extLst>
              <a:ext uri="{FF2B5EF4-FFF2-40B4-BE49-F238E27FC236}">
                <a16:creationId xmlns:a16="http://schemas.microsoft.com/office/drawing/2014/main" id="{1D8BE573-D93A-6E22-1E5D-F32A4A1E6D4A}"/>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27368927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1.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7B56C1-4EE4-0F70-C782-0F2BCF57939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68012"/>
            <a:ext cx="9144000" cy="475488"/>
          </a:xfrm>
          <a:prstGeom prst="rect">
            <a:avLst/>
          </a:prstGeom>
        </p:spPr>
      </p:pic>
    </p:spTree>
    <p:extLst>
      <p:ext uri="{BB962C8B-B14F-4D97-AF65-F5344CB8AC3E}">
        <p14:creationId xmlns:p14="http://schemas.microsoft.com/office/powerpoint/2010/main" val="203271212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4">
            <a:extLst>
              <a:ext uri="{FF2B5EF4-FFF2-40B4-BE49-F238E27FC236}">
                <a16:creationId xmlns:a16="http://schemas.microsoft.com/office/drawing/2014/main" id="{82D11FE2-AC56-ED69-04FD-6C5121BD601E}"/>
              </a:ext>
            </a:extLst>
          </p:cNvPr>
          <p:cNvPicPr>
            <a:picLocks noChangeAspect="1" noChangeArrowheads="1"/>
          </p:cNvPicPr>
          <p:nvPr userDrawn="1"/>
        </p:nvPicPr>
        <p:blipFill rotWithShape="1">
          <a:blip r:embed="rId14">
            <a:extLst>
              <a:ext uri="{28A0092B-C50C-407E-A947-70E740481C1C}">
                <a14:useLocalDpi xmlns:a14="http://schemas.microsoft.com/office/drawing/2010/main" val="0"/>
              </a:ext>
            </a:extLst>
          </a:blip>
          <a:srcRect b="15625"/>
          <a:stretch/>
        </p:blipFill>
        <p:spPr bwMode="auto">
          <a:xfrm>
            <a:off x="1" y="-1"/>
            <a:ext cx="9143999" cy="51435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74F8C03-7E49-982B-D4D7-61B04B686682}"/>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4668012"/>
            <a:ext cx="9144000" cy="475488"/>
          </a:xfrm>
          <a:prstGeom prst="rect">
            <a:avLst/>
          </a:prstGeom>
        </p:spPr>
      </p:pic>
    </p:spTree>
    <p:extLst>
      <p:ext uri="{BB962C8B-B14F-4D97-AF65-F5344CB8AC3E}">
        <p14:creationId xmlns:p14="http://schemas.microsoft.com/office/powerpoint/2010/main" val="3776738419"/>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T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t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ti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28.ti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tif"/></Relationships>
</file>

<file path=ppt/slides/_rels/slide33.xml.rels><?xml version="1.0" encoding="UTF-8" standalone="yes"?>
<Relationships xmlns="http://schemas.openxmlformats.org/package/2006/relationships"><Relationship Id="rId3" Type="http://schemas.openxmlformats.org/officeDocument/2006/relationships/image" Target="../media/image30.t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1.tif"/></Relationships>
</file>

<file path=ppt/slides/_rels/slide34.xml.rels><?xml version="1.0" encoding="UTF-8" standalone="yes"?>
<Relationships xmlns="http://schemas.openxmlformats.org/package/2006/relationships"><Relationship Id="rId3" Type="http://schemas.openxmlformats.org/officeDocument/2006/relationships/image" Target="../media/image32.ti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3.tif"/></Relationships>
</file>

<file path=ppt/slides/_rels/slide35.xml.rels><?xml version="1.0" encoding="UTF-8" standalone="yes"?>
<Relationships xmlns="http://schemas.openxmlformats.org/package/2006/relationships"><Relationship Id="rId3" Type="http://schemas.openxmlformats.org/officeDocument/2006/relationships/image" Target="../media/image34.t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t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tif"/><Relationship Id="rId2" Type="http://schemas.openxmlformats.org/officeDocument/2006/relationships/image" Target="../media/image6.tif"/><Relationship Id="rId1" Type="http://schemas.openxmlformats.org/officeDocument/2006/relationships/slideLayout" Target="../slideLayouts/slideLayout2.xml"/><Relationship Id="rId4" Type="http://schemas.openxmlformats.org/officeDocument/2006/relationships/image" Target="../media/image8.tif"/></Relationships>
</file>

<file path=ppt/slides/_rels/slide9.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image" Target="../media/image9.tif"/><Relationship Id="rId1" Type="http://schemas.openxmlformats.org/officeDocument/2006/relationships/slideLayout" Target="../slideLayouts/slideLayout2.xml"/><Relationship Id="rId4" Type="http://schemas.openxmlformats.org/officeDocument/2006/relationships/image" Target="../media/image11.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11">
            <a:extLst>
              <a:ext uri="{FF2B5EF4-FFF2-40B4-BE49-F238E27FC236}">
                <a16:creationId xmlns:a16="http://schemas.microsoft.com/office/drawing/2014/main" id="{497943C9-641F-C46C-C13C-5E42615F6A87}"/>
              </a:ext>
            </a:extLst>
          </p:cNvPr>
          <p:cNvSpPr txBox="1">
            <a:spLocks/>
          </p:cNvSpPr>
          <p:nvPr/>
        </p:nvSpPr>
        <p:spPr>
          <a:xfrm>
            <a:off x="3429000" y="1657350"/>
            <a:ext cx="5406342" cy="826830"/>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accent4"/>
                </a:solidFill>
                <a:cs typeface="Arial" pitchFamily="34" charset="0"/>
              </a:rPr>
              <a:t>INFORMATIKA</a:t>
            </a:r>
          </a:p>
        </p:txBody>
      </p:sp>
      <p:cxnSp>
        <p:nvCxnSpPr>
          <p:cNvPr id="12" name="直線コネクタ 9">
            <a:extLst>
              <a:ext uri="{FF2B5EF4-FFF2-40B4-BE49-F238E27FC236}">
                <a16:creationId xmlns:a16="http://schemas.microsoft.com/office/drawing/2014/main" id="{D6D2A83A-16BC-E658-6120-0D10F55F74D5}"/>
              </a:ext>
            </a:extLst>
          </p:cNvPr>
          <p:cNvCxnSpPr/>
          <p:nvPr/>
        </p:nvCxnSpPr>
        <p:spPr>
          <a:xfrm>
            <a:off x="3844201" y="2343150"/>
            <a:ext cx="4670534" cy="0"/>
          </a:xfrm>
          <a:prstGeom prst="line">
            <a:avLst/>
          </a:prstGeom>
          <a:noFill/>
          <a:ln w="12700" cap="flat" cmpd="sng" algn="ctr">
            <a:solidFill>
              <a:schemeClr val="accent6"/>
            </a:solidFill>
            <a:prstDash val="solid"/>
          </a:ln>
          <a:effectLst/>
        </p:spPr>
      </p:cxnSp>
      <p:sp>
        <p:nvSpPr>
          <p:cNvPr id="13" name="タイトル 1">
            <a:extLst>
              <a:ext uri="{FF2B5EF4-FFF2-40B4-BE49-F238E27FC236}">
                <a16:creationId xmlns:a16="http://schemas.microsoft.com/office/drawing/2014/main" id="{51491249-B0AA-46E2-F429-D2DC87617C90}"/>
              </a:ext>
            </a:extLst>
          </p:cNvPr>
          <p:cNvSpPr txBox="1">
            <a:spLocks/>
          </p:cNvSpPr>
          <p:nvPr/>
        </p:nvSpPr>
        <p:spPr>
          <a:xfrm>
            <a:off x="3505200" y="908357"/>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600" spc="0" dirty="0">
                <a:solidFill>
                  <a:schemeClr val="tx1">
                    <a:lumMod val="65000"/>
                    <a:lumOff val="35000"/>
                  </a:schemeClr>
                </a:solidFill>
                <a:latin typeface="Arial" pitchFamily="34" charset="0"/>
                <a:cs typeface="Arial" pitchFamily="34" charset="0"/>
              </a:rPr>
              <a:t>MEDIA MENGAJAR</a:t>
            </a:r>
            <a:endParaRPr kumimoji="1" lang="ja-JP" altLang="en-US" sz="3600" spc="0" dirty="0">
              <a:solidFill>
                <a:schemeClr val="tx1">
                  <a:lumMod val="65000"/>
                  <a:lumOff val="35000"/>
                </a:schemeClr>
              </a:solidFill>
              <a:latin typeface="Arial" pitchFamily="34" charset="0"/>
              <a:cs typeface="Arial" pitchFamily="34" charset="0"/>
            </a:endParaRPr>
          </a:p>
        </p:txBody>
      </p:sp>
      <p:sp>
        <p:nvSpPr>
          <p:cNvPr id="14" name="Rectangle 13">
            <a:extLst>
              <a:ext uri="{FF2B5EF4-FFF2-40B4-BE49-F238E27FC236}">
                <a16:creationId xmlns:a16="http://schemas.microsoft.com/office/drawing/2014/main" id="{7B0BF0E9-75C3-C945-9051-573CFB6CB11B}"/>
              </a:ext>
            </a:extLst>
          </p:cNvPr>
          <p:cNvSpPr/>
          <p:nvPr/>
        </p:nvSpPr>
        <p:spPr>
          <a:xfrm>
            <a:off x="4896594" y="2408679"/>
            <a:ext cx="2516010" cy="315471"/>
          </a:xfrm>
          <a:prstGeom prst="rect">
            <a:avLst/>
          </a:prstGeom>
        </p:spPr>
        <p:txBody>
          <a:bodyPr wrap="none" lIns="68580" tIns="34290" rIns="68580" bIns="34290">
            <a:spAutoFit/>
          </a:bodyPr>
          <a:lstStyle/>
          <a:p>
            <a:pPr algn="ctr"/>
            <a:r>
              <a:rPr lang="en-US" sz="1600" b="1" dirty="0">
                <a:solidFill>
                  <a:schemeClr val="bg1">
                    <a:lumMod val="50000"/>
                  </a:schemeClr>
                </a:solidFill>
              </a:rPr>
              <a:t>UNTUK SMP/MTs </a:t>
            </a:r>
            <a:r>
              <a:rPr lang="en-US" sz="1600" b="1">
                <a:solidFill>
                  <a:schemeClr val="bg1">
                    <a:lumMod val="50000"/>
                  </a:schemeClr>
                </a:solidFill>
              </a:rPr>
              <a:t>KELAS VII</a:t>
            </a:r>
            <a:endParaRPr lang="id-ID" sz="1600" b="1" dirty="0">
              <a:solidFill>
                <a:schemeClr val="bg1">
                  <a:lumMod val="50000"/>
                </a:schemeClr>
              </a:solidFill>
            </a:endParaRPr>
          </a:p>
        </p:txBody>
      </p:sp>
      <p:sp>
        <p:nvSpPr>
          <p:cNvPr id="15" name="Cube 14">
            <a:extLst>
              <a:ext uri="{FF2B5EF4-FFF2-40B4-BE49-F238E27FC236}">
                <a16:creationId xmlns:a16="http://schemas.microsoft.com/office/drawing/2014/main" id="{A8E7B113-00B1-D32C-4380-9D4D69D75EDD}"/>
              </a:ext>
            </a:extLst>
          </p:cNvPr>
          <p:cNvSpPr/>
          <p:nvPr/>
        </p:nvSpPr>
        <p:spPr>
          <a:xfrm>
            <a:off x="698555" y="538425"/>
            <a:ext cx="2501845" cy="3549767"/>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graphicFrame>
        <p:nvGraphicFramePr>
          <p:cNvPr id="16" name="Object 15">
            <a:extLst>
              <a:ext uri="{FF2B5EF4-FFF2-40B4-BE49-F238E27FC236}">
                <a16:creationId xmlns:a16="http://schemas.microsoft.com/office/drawing/2014/main" id="{6BC8A6D7-FB54-8B9A-5474-4F58A24AE712}"/>
              </a:ext>
            </a:extLst>
          </p:cNvPr>
          <p:cNvGraphicFramePr>
            <a:graphicFrameLocks noChangeAspect="1"/>
          </p:cNvGraphicFramePr>
          <p:nvPr>
            <p:extLst>
              <p:ext uri="{D42A27DB-BD31-4B8C-83A1-F6EECF244321}">
                <p14:modId xmlns:p14="http://schemas.microsoft.com/office/powerpoint/2010/main" val="84713602"/>
              </p:ext>
            </p:extLst>
          </p:nvPr>
        </p:nvGraphicFramePr>
        <p:xfrm>
          <a:off x="702101" y="627321"/>
          <a:ext cx="2421258" cy="3460871"/>
        </p:xfrm>
        <a:graphic>
          <a:graphicData uri="http://schemas.openxmlformats.org/presentationml/2006/ole">
            <mc:AlternateContent xmlns:mc="http://schemas.openxmlformats.org/markup-compatibility/2006">
              <mc:Choice xmlns:v="urn:schemas-microsoft-com:vml" Requires="v">
                <p:oleObj name="Acrobat Document" r:id="rId3" imgW="4724046" imgH="6753176" progId="Acrobat.Document.DC">
                  <p:embed/>
                </p:oleObj>
              </mc:Choice>
              <mc:Fallback>
                <p:oleObj name="Acrobat Document" r:id="rId3" imgW="4724046" imgH="6753176" progId="Acrobat.Document.DC">
                  <p:embed/>
                  <p:pic>
                    <p:nvPicPr>
                      <p:cNvPr id="8" name="Object 7">
                        <a:extLst>
                          <a:ext uri="{FF2B5EF4-FFF2-40B4-BE49-F238E27FC236}">
                            <a16:creationId xmlns:a16="http://schemas.microsoft.com/office/drawing/2014/main" id="{8CF08C9C-FCCC-8DB0-31D2-53AD62AEFC91}"/>
                          </a:ext>
                        </a:extLst>
                      </p:cNvPr>
                      <p:cNvPicPr/>
                      <p:nvPr/>
                    </p:nvPicPr>
                    <p:blipFill>
                      <a:blip r:embed="rId4"/>
                      <a:stretch>
                        <a:fillRect/>
                      </a:stretch>
                    </p:blipFill>
                    <p:spPr>
                      <a:xfrm>
                        <a:off x="702101" y="627321"/>
                        <a:ext cx="2421258" cy="3460871"/>
                      </a:xfrm>
                      <a:prstGeom prst="rect">
                        <a:avLst/>
                      </a:prstGeom>
                    </p:spPr>
                  </p:pic>
                </p:oleObj>
              </mc:Fallback>
            </mc:AlternateContent>
          </a:graphicData>
        </a:graphic>
      </p:graphicFrame>
    </p:spTree>
    <p:extLst>
      <p:ext uri="{BB962C8B-B14F-4D97-AF65-F5344CB8AC3E}">
        <p14:creationId xmlns:p14="http://schemas.microsoft.com/office/powerpoint/2010/main" val="85717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outVertical)">
                                      <p:cBhvr>
                                        <p:cTn id="16" dur="1000"/>
                                        <p:tgtEl>
                                          <p:spTgt spid="12"/>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581704" y="181749"/>
            <a:ext cx="6595007" cy="461665"/>
            <a:chOff x="228600" y="1086758"/>
            <a:chExt cx="5421166"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5397082" cy="461665"/>
            </a:xfrm>
            <a:prstGeom prst="rect">
              <a:avLst/>
            </a:prstGeom>
          </p:spPr>
          <p:txBody>
            <a:bodyPr wrap="none">
              <a:spAutoFit/>
            </a:bodyPr>
            <a:lstStyle/>
            <a:p>
              <a:r>
                <a:rPr lang="id-ID" sz="2400" b="1" dirty="0">
                  <a:solidFill>
                    <a:srgbClr val="FF0000"/>
                  </a:solidFill>
                  <a:latin typeface="Calibri" panose="020F0502020204030204" pitchFamily="34" charset="0"/>
                </a:rPr>
                <a:t>2</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Memformat Data dengan Tipe Data yang Sesuai</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5421166"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533400" y="643414"/>
            <a:ext cx="8077200" cy="923330"/>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Data yang diinput di lembar kerja dapat terdiri atas berbagai tipe, seperti berupa teks, bilangan sains, uang, waktu, tanggal, dan sebagainya. Masing-masing tipe data ditampilkan dengan format tertentu.</a:t>
            </a:r>
            <a:endParaRPr lang="en-US" dirty="0">
              <a:latin typeface="Calibri" panose="020F0502020204030204" pitchFamily="34" charset="0"/>
            </a:endParaRPr>
          </a:p>
        </p:txBody>
      </p:sp>
      <p:sp>
        <p:nvSpPr>
          <p:cNvPr id="13" name="TextBox 12">
            <a:extLst>
              <a:ext uri="{FF2B5EF4-FFF2-40B4-BE49-F238E27FC236}">
                <a16:creationId xmlns:a16="http://schemas.microsoft.com/office/drawing/2014/main" id="{33C820BC-A187-402F-A616-E53600ABD61B}"/>
              </a:ext>
            </a:extLst>
          </p:cNvPr>
          <p:cNvSpPr txBox="1"/>
          <p:nvPr/>
        </p:nvSpPr>
        <p:spPr>
          <a:xfrm>
            <a:off x="626006" y="1566744"/>
            <a:ext cx="5546194" cy="646331"/>
          </a:xfrm>
          <a:prstGeom prst="rect">
            <a:avLst/>
          </a:prstGeom>
          <a:noFill/>
        </p:spPr>
        <p:txBody>
          <a:bodyPr wrap="square" rtlCol="0">
            <a:spAutoFit/>
          </a:bodyPr>
          <a:lstStyle/>
          <a:p>
            <a:r>
              <a:rPr lang="id-ID" b="1" dirty="0">
                <a:latin typeface="Calibri" panose="020F0502020204030204" pitchFamily="34" charset="0"/>
              </a:rPr>
              <a:t>Pengaturan format </a:t>
            </a:r>
            <a:r>
              <a:rPr lang="id-ID" b="1" i="1" dirty="0">
                <a:latin typeface="Calibri" panose="020F0502020204030204" pitchFamily="34" charset="0"/>
              </a:rPr>
              <a:t>cell </a:t>
            </a:r>
            <a:r>
              <a:rPr lang="id-ID" b="1" dirty="0">
                <a:latin typeface="Calibri" panose="020F0502020204030204" pitchFamily="34" charset="0"/>
              </a:rPr>
              <a:t> agar sesuai dengan tipe datanya dapat dilakukan dengan langkah-langkah berikut</a:t>
            </a:r>
            <a:r>
              <a:rPr lang="en-US" b="1" dirty="0">
                <a:latin typeface="Calibri" panose="020F0502020204030204" pitchFamily="34" charset="0"/>
              </a:rPr>
              <a:t>.</a:t>
            </a:r>
            <a:endParaRPr lang="id-ID" b="1" dirty="0">
              <a:latin typeface="Calibri" panose="020F0502020204030204" pitchFamily="34" charset="0"/>
            </a:endParaRPr>
          </a:p>
        </p:txBody>
      </p:sp>
      <p:sp>
        <p:nvSpPr>
          <p:cNvPr id="14" name="Rectangle 13">
            <a:extLst>
              <a:ext uri="{FF2B5EF4-FFF2-40B4-BE49-F238E27FC236}">
                <a16:creationId xmlns:a16="http://schemas.microsoft.com/office/drawing/2014/main" id="{2E43E664-7235-4043-BFFE-7D498ACD219B}"/>
              </a:ext>
            </a:extLst>
          </p:cNvPr>
          <p:cNvSpPr/>
          <p:nvPr/>
        </p:nvSpPr>
        <p:spPr>
          <a:xfrm>
            <a:off x="626006" y="2213075"/>
            <a:ext cx="5317594" cy="2308324"/>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Pilihlah </a:t>
            </a:r>
            <a:r>
              <a:rPr lang="id-ID" i="1" dirty="0">
                <a:latin typeface="Calibri" panose="020F0502020204030204" pitchFamily="34" charset="0"/>
              </a:rPr>
              <a:t>cell </a:t>
            </a:r>
            <a:r>
              <a:rPr lang="id-ID" dirty="0">
                <a:latin typeface="Calibri" panose="020F0502020204030204" pitchFamily="34" charset="0"/>
              </a:rPr>
              <a:t>yang terdapat data yang akan diformat.</a:t>
            </a:r>
          </a:p>
          <a:p>
            <a:pPr marL="342900" indent="-342900">
              <a:buFont typeface="+mj-lt"/>
              <a:buAutoNum type="arabicParenR"/>
            </a:pPr>
            <a:r>
              <a:rPr lang="id-ID" dirty="0">
                <a:latin typeface="Calibri" panose="020F0502020204030204" pitchFamily="34" charset="0"/>
              </a:rPr>
              <a:t>Klik </a:t>
            </a:r>
            <a:r>
              <a:rPr lang="id-ID" i="1" dirty="0">
                <a:latin typeface="Calibri" panose="020F0502020204030204" pitchFamily="34" charset="0"/>
              </a:rPr>
              <a:t>tab </a:t>
            </a:r>
            <a:r>
              <a:rPr lang="id-ID" dirty="0">
                <a:latin typeface="Calibri" panose="020F0502020204030204" pitchFamily="34" charset="0"/>
              </a:rPr>
              <a:t>Home.</a:t>
            </a:r>
          </a:p>
          <a:p>
            <a:pPr marL="342900" indent="-342900">
              <a:buFont typeface="+mj-lt"/>
              <a:buAutoNum type="arabicParenR"/>
            </a:pPr>
            <a:r>
              <a:rPr lang="id-ID" dirty="0">
                <a:latin typeface="Calibri" panose="020F0502020204030204" pitchFamily="34" charset="0"/>
              </a:rPr>
              <a:t>Di grup Cells, klik </a:t>
            </a:r>
            <a:r>
              <a:rPr lang="id-ID" i="1" dirty="0">
                <a:latin typeface="Calibri" panose="020F0502020204030204" pitchFamily="34" charset="0"/>
              </a:rPr>
              <a:t>tab </a:t>
            </a:r>
            <a:r>
              <a:rPr lang="id-ID" dirty="0">
                <a:latin typeface="Calibri" panose="020F0502020204030204" pitchFamily="34" charset="0"/>
              </a:rPr>
              <a:t>Format. Pada menu yang ditampilkan, pilih Format Cells. Kotak dialog Format Cells akan ditampilkan.</a:t>
            </a:r>
          </a:p>
          <a:p>
            <a:pPr marL="342900" indent="-342900">
              <a:buFont typeface="+mj-lt"/>
              <a:buAutoNum type="arabicParenR"/>
            </a:pPr>
            <a:r>
              <a:rPr lang="id-ID" dirty="0">
                <a:latin typeface="Calibri" panose="020F0502020204030204" pitchFamily="34" charset="0"/>
              </a:rPr>
              <a:t>Klik </a:t>
            </a:r>
            <a:r>
              <a:rPr lang="id-ID" i="1" dirty="0">
                <a:latin typeface="Calibri" panose="020F0502020204030204" pitchFamily="34" charset="0"/>
              </a:rPr>
              <a:t>tab</a:t>
            </a:r>
            <a:r>
              <a:rPr lang="id-ID" dirty="0">
                <a:latin typeface="Calibri" panose="020F0502020204030204" pitchFamily="34" charset="0"/>
              </a:rPr>
              <a:t> Number.</a:t>
            </a:r>
          </a:p>
          <a:p>
            <a:pPr marL="342900" indent="-342900">
              <a:buFont typeface="+mj-lt"/>
              <a:buAutoNum type="arabicParenR"/>
            </a:pPr>
            <a:r>
              <a:rPr lang="id-ID" dirty="0">
                <a:latin typeface="Calibri" panose="020F0502020204030204" pitchFamily="34" charset="0"/>
              </a:rPr>
              <a:t>Pada kotak Category, pilihlah tipe data yang sesuai, misalnya Number. </a:t>
            </a:r>
            <a:endParaRPr lang="en-US" i="1" dirty="0">
              <a:latin typeface="Calibri" panose="020F0502020204030204" pitchFamily="34" charset="0"/>
            </a:endParaRPr>
          </a:p>
        </p:txBody>
      </p:sp>
      <p:grpSp>
        <p:nvGrpSpPr>
          <p:cNvPr id="10" name="Group 9">
            <a:extLst>
              <a:ext uri="{FF2B5EF4-FFF2-40B4-BE49-F238E27FC236}">
                <a16:creationId xmlns:a16="http://schemas.microsoft.com/office/drawing/2014/main" id="{E37A6DC5-C449-4AEF-B831-FACC6DDC00E9}"/>
              </a:ext>
            </a:extLst>
          </p:cNvPr>
          <p:cNvGrpSpPr/>
          <p:nvPr/>
        </p:nvGrpSpPr>
        <p:grpSpPr>
          <a:xfrm>
            <a:off x="6172200" y="1500262"/>
            <a:ext cx="2689608" cy="2857415"/>
            <a:chOff x="6172200" y="1420041"/>
            <a:chExt cx="2689608" cy="2857415"/>
          </a:xfrm>
        </p:grpSpPr>
        <p:pic>
          <p:nvPicPr>
            <p:cNvPr id="9" name="Picture 8">
              <a:extLst>
                <a:ext uri="{FF2B5EF4-FFF2-40B4-BE49-F238E27FC236}">
                  <a16:creationId xmlns:a16="http://schemas.microsoft.com/office/drawing/2014/main" id="{1CC3A9C9-6B84-4DC8-903C-27A6F322F5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2908" y="1420041"/>
              <a:ext cx="2628900" cy="2303417"/>
            </a:xfrm>
            <a:prstGeom prst="rect">
              <a:avLst/>
            </a:prstGeom>
          </p:spPr>
        </p:pic>
        <p:sp>
          <p:nvSpPr>
            <p:cNvPr id="17" name="TextBox 16">
              <a:extLst>
                <a:ext uri="{FF2B5EF4-FFF2-40B4-BE49-F238E27FC236}">
                  <a16:creationId xmlns:a16="http://schemas.microsoft.com/office/drawing/2014/main" id="{82B480BB-3CE7-4C10-BF44-3162D766C9FC}"/>
                </a:ext>
              </a:extLst>
            </p:cNvPr>
            <p:cNvSpPr txBox="1"/>
            <p:nvPr/>
          </p:nvSpPr>
          <p:spPr>
            <a:xfrm>
              <a:off x="6273299" y="3723458"/>
              <a:ext cx="2548118" cy="553998"/>
            </a:xfrm>
            <a:prstGeom prst="rect">
              <a:avLst/>
            </a:prstGeom>
            <a:noFill/>
          </p:spPr>
          <p:txBody>
            <a:bodyPr wrap="square" rtlCol="0">
              <a:spAutoFit/>
            </a:bodyPr>
            <a:lstStyle/>
            <a:p>
              <a:pPr algn="ctr"/>
              <a:r>
                <a:rPr lang="id-ID" sz="1500" b="1" dirty="0">
                  <a:latin typeface="Calibri" panose="020F0502020204030204" pitchFamily="34" charset="0"/>
                </a:rPr>
                <a:t>Memilih format </a:t>
              </a:r>
              <a:r>
                <a:rPr lang="id-ID" sz="1500" b="1" i="1" dirty="0">
                  <a:latin typeface="Calibri" panose="020F0502020204030204" pitchFamily="34" charset="0"/>
                </a:rPr>
                <a:t>cell </a:t>
              </a:r>
              <a:r>
                <a:rPr lang="id-ID" sz="1500" b="1" dirty="0">
                  <a:latin typeface="Calibri" panose="020F0502020204030204" pitchFamily="34" charset="0"/>
                </a:rPr>
                <a:t>dengan tipe data yang sesuai</a:t>
              </a:r>
              <a:r>
                <a:rPr lang="en-US" sz="1500" b="1" dirty="0">
                  <a:latin typeface="Calibri" panose="020F0502020204030204" pitchFamily="34" charset="0"/>
                </a:rPr>
                <a:t>.</a:t>
              </a:r>
              <a:endParaRPr lang="en-US" sz="1500" b="1" i="1" dirty="0">
                <a:latin typeface="Calibri" panose="020F0502020204030204" pitchFamily="34" charset="0"/>
              </a:endParaRPr>
            </a:p>
          </p:txBody>
        </p:sp>
        <p:sp>
          <p:nvSpPr>
            <p:cNvPr id="18" name="TextBox 17">
              <a:extLst>
                <a:ext uri="{FF2B5EF4-FFF2-40B4-BE49-F238E27FC236}">
                  <a16:creationId xmlns:a16="http://schemas.microsoft.com/office/drawing/2014/main" id="{BDC4682A-0153-411F-9CF7-C60F7B4CEB9A}"/>
                </a:ext>
              </a:extLst>
            </p:cNvPr>
            <p:cNvSpPr txBox="1"/>
            <p:nvPr/>
          </p:nvSpPr>
          <p:spPr>
            <a:xfrm>
              <a:off x="6172200" y="3477237"/>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260356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ED3F0487-FE91-491C-BF42-CB41B25E769C}"/>
              </a:ext>
            </a:extLst>
          </p:cNvPr>
          <p:cNvSpPr txBox="1"/>
          <p:nvPr/>
        </p:nvSpPr>
        <p:spPr>
          <a:xfrm>
            <a:off x="490870" y="426898"/>
            <a:ext cx="5546194" cy="646331"/>
          </a:xfrm>
          <a:prstGeom prst="rect">
            <a:avLst/>
          </a:prstGeom>
          <a:noFill/>
        </p:spPr>
        <p:txBody>
          <a:bodyPr wrap="square" rtlCol="0">
            <a:spAutoFit/>
          </a:bodyPr>
          <a:lstStyle/>
          <a:p>
            <a:r>
              <a:rPr lang="id-ID" b="1" dirty="0">
                <a:latin typeface="Calibri" panose="020F0502020204030204" pitchFamily="34" charset="0"/>
              </a:rPr>
              <a:t>Pengaturan format </a:t>
            </a:r>
            <a:r>
              <a:rPr lang="id-ID" b="1" i="1" dirty="0">
                <a:latin typeface="Calibri" panose="020F0502020204030204" pitchFamily="34" charset="0"/>
              </a:rPr>
              <a:t>cell </a:t>
            </a:r>
            <a:r>
              <a:rPr lang="id-ID" b="1" dirty="0">
                <a:latin typeface="Calibri" panose="020F0502020204030204" pitchFamily="34" charset="0"/>
              </a:rPr>
              <a:t> agar sesuai dengan tipe datanya dapat dilakukan dengan langkah-langkah berikut</a:t>
            </a:r>
            <a:r>
              <a:rPr lang="en-US" b="1" dirty="0">
                <a:latin typeface="Calibri" panose="020F0502020204030204" pitchFamily="34" charset="0"/>
              </a:rPr>
              <a:t>.</a:t>
            </a:r>
            <a:endParaRPr lang="id-ID" b="1" dirty="0">
              <a:latin typeface="Calibri" panose="020F0502020204030204" pitchFamily="34" charset="0"/>
            </a:endParaRPr>
          </a:p>
        </p:txBody>
      </p:sp>
      <p:sp>
        <p:nvSpPr>
          <p:cNvPr id="16" name="Rectangle 15">
            <a:extLst>
              <a:ext uri="{FF2B5EF4-FFF2-40B4-BE49-F238E27FC236}">
                <a16:creationId xmlns:a16="http://schemas.microsoft.com/office/drawing/2014/main" id="{A6397E4E-F0A0-4A61-BB14-817F18D9EC44}"/>
              </a:ext>
            </a:extLst>
          </p:cNvPr>
          <p:cNvSpPr/>
          <p:nvPr/>
        </p:nvSpPr>
        <p:spPr>
          <a:xfrm>
            <a:off x="490870" y="1140289"/>
            <a:ext cx="4843130" cy="3139321"/>
          </a:xfrm>
          <a:prstGeom prst="rect">
            <a:avLst/>
          </a:prstGeom>
        </p:spPr>
        <p:txBody>
          <a:bodyPr wrap="square">
            <a:spAutoFit/>
          </a:bodyPr>
          <a:lstStyle/>
          <a:p>
            <a:pPr marL="342900" indent="-342900">
              <a:buFont typeface="+mj-lt"/>
              <a:buAutoNum type="arabicParenR" startAt="6"/>
            </a:pPr>
            <a:r>
              <a:rPr lang="id-ID" dirty="0">
                <a:latin typeface="Calibri" panose="020F0502020204030204" pitchFamily="34" charset="0"/>
              </a:rPr>
              <a:t>Pada bagian Decimal places, masukkan jumlah angka dibelakang koma yang diinginkan.</a:t>
            </a:r>
          </a:p>
          <a:p>
            <a:pPr marL="342900" indent="-342900">
              <a:buFont typeface="+mj-lt"/>
              <a:buAutoNum type="arabicParenR" startAt="6"/>
            </a:pPr>
            <a:r>
              <a:rPr lang="id-ID" dirty="0">
                <a:latin typeface="Calibri" panose="020F0502020204030204" pitchFamily="34" charset="0"/>
              </a:rPr>
              <a:t>Beri tanda cek pada kotak cek Use 1000 Separator jika kamu ingin data di </a:t>
            </a:r>
            <a:r>
              <a:rPr lang="id-ID" i="1" dirty="0">
                <a:latin typeface="Calibri" panose="020F0502020204030204" pitchFamily="34" charset="0"/>
              </a:rPr>
              <a:t>cell </a:t>
            </a:r>
            <a:r>
              <a:rPr lang="id-ID" dirty="0">
                <a:latin typeface="Calibri" panose="020F0502020204030204" pitchFamily="34" charset="0"/>
              </a:rPr>
              <a:t>menggunakan tanda pemisah bilangan ribuan. </a:t>
            </a:r>
          </a:p>
          <a:p>
            <a:pPr marL="342900" indent="-342900">
              <a:buFont typeface="+mj-lt"/>
              <a:buAutoNum type="arabicParenR" startAt="6"/>
            </a:pPr>
            <a:r>
              <a:rPr lang="id-ID" dirty="0">
                <a:latin typeface="Calibri" panose="020F0502020204030204" pitchFamily="34" charset="0"/>
              </a:rPr>
              <a:t>Pada kotak daftar Negative numbers, pilihlah bentuk penulisan bilangan negatif yang diinginkan.</a:t>
            </a:r>
          </a:p>
          <a:p>
            <a:pPr marL="342900" indent="-342900">
              <a:buFont typeface="+mj-lt"/>
              <a:buAutoNum type="arabicParenR" startAt="6"/>
            </a:pPr>
            <a:r>
              <a:rPr lang="id-ID" dirty="0">
                <a:latin typeface="Calibri" panose="020F0502020204030204" pitchFamily="34" charset="0"/>
              </a:rPr>
              <a:t>Klik tombol OK. Format data yang akan ditampilkan sesuai dengan pengaturan yang dibuat.   </a:t>
            </a:r>
            <a:endParaRPr lang="en-US" dirty="0">
              <a:latin typeface="Calibri" panose="020F0502020204030204" pitchFamily="34" charset="0"/>
            </a:endParaRPr>
          </a:p>
        </p:txBody>
      </p:sp>
      <p:grpSp>
        <p:nvGrpSpPr>
          <p:cNvPr id="10" name="Group 9">
            <a:extLst>
              <a:ext uri="{FF2B5EF4-FFF2-40B4-BE49-F238E27FC236}">
                <a16:creationId xmlns:a16="http://schemas.microsoft.com/office/drawing/2014/main" id="{7F2439BE-F5CE-4744-AEB2-33A1C15B0292}"/>
              </a:ext>
            </a:extLst>
          </p:cNvPr>
          <p:cNvGrpSpPr/>
          <p:nvPr/>
        </p:nvGrpSpPr>
        <p:grpSpPr>
          <a:xfrm>
            <a:off x="5486400" y="1226390"/>
            <a:ext cx="3352464" cy="2841274"/>
            <a:chOff x="5638800" y="1259476"/>
            <a:chExt cx="3352464" cy="2841274"/>
          </a:xfrm>
        </p:grpSpPr>
        <p:sp>
          <p:nvSpPr>
            <p:cNvPr id="14" name="TextBox 13">
              <a:extLst>
                <a:ext uri="{FF2B5EF4-FFF2-40B4-BE49-F238E27FC236}">
                  <a16:creationId xmlns:a16="http://schemas.microsoft.com/office/drawing/2014/main" id="{4BE55D18-D7A8-468A-82BF-3B9396CF59E3}"/>
                </a:ext>
              </a:extLst>
            </p:cNvPr>
            <p:cNvSpPr txBox="1"/>
            <p:nvPr/>
          </p:nvSpPr>
          <p:spPr>
            <a:xfrm>
              <a:off x="6096000" y="3777585"/>
              <a:ext cx="2497085" cy="323165"/>
            </a:xfrm>
            <a:prstGeom prst="rect">
              <a:avLst/>
            </a:prstGeom>
            <a:noFill/>
          </p:spPr>
          <p:txBody>
            <a:bodyPr wrap="square" rtlCol="0">
              <a:spAutoFit/>
            </a:bodyPr>
            <a:lstStyle/>
            <a:p>
              <a:pPr algn="ctr"/>
              <a:r>
                <a:rPr lang="id-ID" sz="1500" b="1" dirty="0">
                  <a:latin typeface="Calibri" panose="020F0502020204030204" pitchFamily="34" charset="0"/>
                </a:rPr>
                <a:t>Data dengan format Number</a:t>
              </a:r>
              <a:r>
                <a:rPr lang="en-US" sz="1500" b="1" dirty="0">
                  <a:latin typeface="Calibri" panose="020F0502020204030204" pitchFamily="34" charset="0"/>
                </a:rPr>
                <a:t>.</a:t>
              </a:r>
            </a:p>
          </p:txBody>
        </p:sp>
        <p:pic>
          <p:nvPicPr>
            <p:cNvPr id="7" name="Picture 6">
              <a:extLst>
                <a:ext uri="{FF2B5EF4-FFF2-40B4-BE49-F238E27FC236}">
                  <a16:creationId xmlns:a16="http://schemas.microsoft.com/office/drawing/2014/main" id="{FB9BABFB-1969-4604-84BD-6EDAFD1F61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4664" y="1259476"/>
              <a:ext cx="3276600" cy="2413220"/>
            </a:xfrm>
            <a:prstGeom prst="rect">
              <a:avLst/>
            </a:prstGeom>
          </p:spPr>
        </p:pic>
        <p:sp>
          <p:nvSpPr>
            <p:cNvPr id="15" name="TextBox 14">
              <a:extLst>
                <a:ext uri="{FF2B5EF4-FFF2-40B4-BE49-F238E27FC236}">
                  <a16:creationId xmlns:a16="http://schemas.microsoft.com/office/drawing/2014/main" id="{1443C7AE-0943-4790-A5D2-BF16B2B851CC}"/>
                </a:ext>
              </a:extLst>
            </p:cNvPr>
            <p:cNvSpPr txBox="1"/>
            <p:nvPr/>
          </p:nvSpPr>
          <p:spPr>
            <a:xfrm>
              <a:off x="5638800" y="3602997"/>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2386885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533400" y="323685"/>
            <a:ext cx="2606029" cy="461665"/>
            <a:chOff x="228600" y="1086758"/>
            <a:chExt cx="2142184"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2118100" cy="461665"/>
            </a:xfrm>
            <a:prstGeom prst="rect">
              <a:avLst/>
            </a:prstGeom>
          </p:spPr>
          <p:txBody>
            <a:bodyPr wrap="none">
              <a:spAutoFit/>
            </a:bodyPr>
            <a:lstStyle/>
            <a:p>
              <a:r>
                <a:rPr lang="id-ID" sz="2400" b="1" dirty="0">
                  <a:solidFill>
                    <a:srgbClr val="FF0000"/>
                  </a:solidFill>
                  <a:latin typeface="Calibri" panose="020F0502020204030204" pitchFamily="34" charset="0"/>
                </a:rPr>
                <a:t>3</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Memformat </a:t>
              </a:r>
              <a:r>
                <a:rPr lang="id-ID" sz="2400" b="1" i="1" dirty="0">
                  <a:solidFill>
                    <a:srgbClr val="FF0000"/>
                  </a:solidFill>
                  <a:latin typeface="Calibri" panose="020F0502020204030204" pitchFamily="34" charset="0"/>
                </a:rPr>
                <a:t>Cell</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2142184"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533400" y="813260"/>
            <a:ext cx="7999597" cy="3693319"/>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Garis-garis </a:t>
            </a:r>
            <a:r>
              <a:rPr lang="id-ID" i="1" dirty="0">
                <a:latin typeface="Calibri" panose="020F0502020204030204" pitchFamily="34" charset="0"/>
              </a:rPr>
              <a:t>grid </a:t>
            </a:r>
            <a:r>
              <a:rPr lang="id-ID" dirty="0">
                <a:latin typeface="Calibri" panose="020F0502020204030204" pitchFamily="34" charset="0"/>
              </a:rPr>
              <a:t>yang membentuk kolom dan baris pada lembar kerja adalah garis-garis standar yang terkadang tidak sesuai dengan yang dibutuhkan dan tidak diikutkan pada saat lembar kerja dicetak.</a:t>
            </a:r>
          </a:p>
          <a:p>
            <a:pPr marL="285750" indent="-285750">
              <a:buFont typeface="Wingdings" panose="05000000000000000000" pitchFamily="2" charset="2"/>
              <a:buChar char="ü"/>
            </a:pPr>
            <a:r>
              <a:rPr lang="id-ID" dirty="0">
                <a:latin typeface="Calibri" panose="020F0502020204030204" pitchFamily="34" charset="0"/>
              </a:rPr>
              <a:t>Garis batas </a:t>
            </a:r>
            <a:r>
              <a:rPr lang="id-ID" i="1" dirty="0">
                <a:latin typeface="Calibri" panose="020F0502020204030204" pitchFamily="34" charset="0"/>
              </a:rPr>
              <a:t>cell </a:t>
            </a:r>
            <a:r>
              <a:rPr lang="id-ID" dirty="0">
                <a:latin typeface="Calibri" panose="020F0502020204030204" pitchFamily="34" charset="0"/>
              </a:rPr>
              <a:t>ke tabel data dapat ditambahkan sendiri sesuai dengan keinginan dan kebutuhan. </a:t>
            </a:r>
          </a:p>
          <a:p>
            <a:pPr marL="285750" indent="-285750">
              <a:buFont typeface="Wingdings" panose="05000000000000000000" pitchFamily="2" charset="2"/>
              <a:buChar char="ü"/>
            </a:pPr>
            <a:r>
              <a:rPr lang="id-ID" dirty="0">
                <a:latin typeface="Calibri" panose="020F0502020204030204" pitchFamily="34" charset="0"/>
              </a:rPr>
              <a:t>Warna dari </a:t>
            </a:r>
            <a:r>
              <a:rPr lang="id-ID" i="1" dirty="0">
                <a:latin typeface="Calibri" panose="020F0502020204030204" pitchFamily="34" charset="0"/>
              </a:rPr>
              <a:t>cell </a:t>
            </a:r>
            <a:r>
              <a:rPr lang="id-ID" dirty="0">
                <a:latin typeface="Calibri" panose="020F0502020204030204" pitchFamily="34" charset="0"/>
              </a:rPr>
              <a:t>juga dapat ditambahkan sehingga tampilan lembar kerja menjadi semakin baik.</a:t>
            </a:r>
          </a:p>
          <a:p>
            <a:pPr marL="285750" indent="-285750">
              <a:buFont typeface="Wingdings" panose="05000000000000000000" pitchFamily="2" charset="2"/>
              <a:buChar char="ü"/>
            </a:pPr>
            <a:r>
              <a:rPr lang="id-ID" dirty="0">
                <a:latin typeface="Calibri" panose="020F0502020204030204" pitchFamily="34" charset="0"/>
              </a:rPr>
              <a:t>Untuk memberi batas dan mengatur warna </a:t>
            </a:r>
            <a:r>
              <a:rPr lang="id-ID" i="1" dirty="0">
                <a:latin typeface="Calibri" panose="020F0502020204030204" pitchFamily="34" charset="0"/>
              </a:rPr>
              <a:t>cell, </a:t>
            </a:r>
            <a:r>
              <a:rPr lang="id-ID" dirty="0">
                <a:latin typeface="Calibri" panose="020F0502020204030204" pitchFamily="34" charset="0"/>
              </a:rPr>
              <a:t>dapat dilakukan dengan cara memilih</a:t>
            </a:r>
            <a:r>
              <a:rPr lang="id-ID" i="1" dirty="0">
                <a:latin typeface="Calibri" panose="020F0502020204030204" pitchFamily="34" charset="0"/>
              </a:rPr>
              <a:t> cell </a:t>
            </a:r>
            <a:r>
              <a:rPr lang="id-ID" dirty="0">
                <a:latin typeface="Calibri" panose="020F0502020204030204" pitchFamily="34" charset="0"/>
              </a:rPr>
              <a:t>batas, kemudian mengklik ikon Borders di </a:t>
            </a:r>
            <a:r>
              <a:rPr lang="id-ID" i="1" dirty="0">
                <a:latin typeface="Calibri" panose="020F0502020204030204" pitchFamily="34" charset="0"/>
              </a:rPr>
              <a:t>tab</a:t>
            </a:r>
            <a:r>
              <a:rPr lang="id-ID" dirty="0">
                <a:latin typeface="Calibri" panose="020F0502020204030204" pitchFamily="34" charset="0"/>
              </a:rPr>
              <a:t> Home. Pilih jenis batas yang diinginkan, kemudian pilih ikon Fill Color untuk mengatur warna </a:t>
            </a:r>
            <a:r>
              <a:rPr lang="id-ID" i="1" dirty="0">
                <a:latin typeface="Calibri" panose="020F0502020204030204" pitchFamily="34" charset="0"/>
              </a:rPr>
              <a:t>cell. </a:t>
            </a:r>
            <a:r>
              <a:rPr lang="id-ID" dirty="0">
                <a:latin typeface="Calibri" panose="020F0502020204030204" pitchFamily="34" charset="0"/>
              </a:rPr>
              <a:t>Dapat ditambahkan batas dan warna </a:t>
            </a:r>
            <a:r>
              <a:rPr lang="id-ID" i="1" dirty="0">
                <a:latin typeface="Calibri" panose="020F0502020204030204" pitchFamily="34" charset="0"/>
              </a:rPr>
              <a:t>cell </a:t>
            </a:r>
            <a:r>
              <a:rPr lang="id-ID" dirty="0">
                <a:latin typeface="Calibri" panose="020F0502020204030204" pitchFamily="34" charset="0"/>
              </a:rPr>
              <a:t>yang bervariasi diantara </a:t>
            </a:r>
            <a:r>
              <a:rPr lang="id-ID" i="1" dirty="0">
                <a:latin typeface="Calibri" panose="020F0502020204030204" pitchFamily="34" charset="0"/>
              </a:rPr>
              <a:t>cell-cell</a:t>
            </a:r>
            <a:r>
              <a:rPr lang="id-ID" dirty="0">
                <a:latin typeface="Calibri" panose="020F0502020204030204" pitchFamily="34" charset="0"/>
              </a:rPr>
              <a:t> yang ada.</a:t>
            </a:r>
            <a:r>
              <a:rPr lang="id-ID" i="1" dirty="0">
                <a:latin typeface="Calibri" panose="020F0502020204030204" pitchFamily="34" charset="0"/>
              </a:rPr>
              <a:t> </a:t>
            </a:r>
            <a:r>
              <a:rPr lang="id-ID" dirty="0">
                <a:latin typeface="Calibri" panose="020F0502020204030204" pitchFamily="34" charset="0"/>
              </a:rPr>
              <a:t> </a:t>
            </a:r>
          </a:p>
          <a:p>
            <a:pPr marL="285750" indent="-285750">
              <a:buFont typeface="Wingdings" panose="05000000000000000000" pitchFamily="2" charset="2"/>
              <a:buChar char="ü"/>
            </a:pPr>
            <a:endParaRPr lang="en-US" dirty="0">
              <a:latin typeface="Calibri" panose="020F0502020204030204" pitchFamily="34" charset="0"/>
            </a:endParaRPr>
          </a:p>
        </p:txBody>
      </p:sp>
    </p:spTree>
    <p:extLst>
      <p:ext uri="{BB962C8B-B14F-4D97-AF65-F5344CB8AC3E}">
        <p14:creationId xmlns:p14="http://schemas.microsoft.com/office/powerpoint/2010/main" val="426747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ED3F0487-FE91-491C-BF42-CB41B25E769C}"/>
              </a:ext>
            </a:extLst>
          </p:cNvPr>
          <p:cNvSpPr txBox="1"/>
          <p:nvPr/>
        </p:nvSpPr>
        <p:spPr>
          <a:xfrm>
            <a:off x="307704" y="209550"/>
            <a:ext cx="8195930" cy="646331"/>
          </a:xfrm>
          <a:prstGeom prst="rect">
            <a:avLst/>
          </a:prstGeom>
          <a:noFill/>
        </p:spPr>
        <p:txBody>
          <a:bodyPr wrap="square" rtlCol="0">
            <a:spAutoFit/>
          </a:bodyPr>
          <a:lstStyle/>
          <a:p>
            <a:r>
              <a:rPr lang="id-ID" b="1" dirty="0">
                <a:latin typeface="Calibri" panose="020F0502020204030204" pitchFamily="34" charset="0"/>
              </a:rPr>
              <a:t>Seperti pada gambar, terlihat batas </a:t>
            </a:r>
            <a:r>
              <a:rPr lang="id-ID" b="1" i="1" dirty="0">
                <a:latin typeface="Calibri" panose="020F0502020204030204" pitchFamily="34" charset="0"/>
              </a:rPr>
              <a:t>cell </a:t>
            </a:r>
            <a:r>
              <a:rPr lang="id-ID" b="1" dirty="0">
                <a:latin typeface="Calibri" panose="020F0502020204030204" pitchFamily="34" charset="0"/>
              </a:rPr>
              <a:t>antara </a:t>
            </a:r>
            <a:r>
              <a:rPr lang="id-ID" b="1" i="1" dirty="0">
                <a:latin typeface="Calibri" panose="020F0502020204030204" pitchFamily="34" charset="0"/>
              </a:rPr>
              <a:t>cell </a:t>
            </a:r>
            <a:r>
              <a:rPr lang="id-ID" b="1" dirty="0">
                <a:latin typeface="Calibri" panose="020F0502020204030204" pitchFamily="34" charset="0"/>
              </a:rPr>
              <a:t>B3 sampai F3 berbeda dengan </a:t>
            </a:r>
            <a:r>
              <a:rPr lang="id-ID" b="1" i="1" dirty="0">
                <a:latin typeface="Calibri" panose="020F0502020204030204" pitchFamily="34" charset="0"/>
              </a:rPr>
              <a:t>cell-cell </a:t>
            </a:r>
            <a:r>
              <a:rPr lang="id-ID" b="1" dirty="0">
                <a:latin typeface="Calibri" panose="020F0502020204030204" pitchFamily="34" charset="0"/>
              </a:rPr>
              <a:t>yang lain. Langkah-langkah untuk mengubahnya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16" name="Rectangle 15">
            <a:extLst>
              <a:ext uri="{FF2B5EF4-FFF2-40B4-BE49-F238E27FC236}">
                <a16:creationId xmlns:a16="http://schemas.microsoft.com/office/drawing/2014/main" id="{A6397E4E-F0A0-4A61-BB14-817F18D9EC44}"/>
              </a:ext>
            </a:extLst>
          </p:cNvPr>
          <p:cNvSpPr/>
          <p:nvPr/>
        </p:nvSpPr>
        <p:spPr>
          <a:xfrm>
            <a:off x="362000" y="855881"/>
            <a:ext cx="4895800" cy="3693319"/>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Pilihlah seluruh </a:t>
            </a:r>
            <a:r>
              <a:rPr lang="id-ID" i="1" dirty="0">
                <a:latin typeface="Calibri" panose="020F0502020204030204" pitchFamily="34" charset="0"/>
              </a:rPr>
              <a:t>cell, </a:t>
            </a:r>
            <a:r>
              <a:rPr lang="id-ID" dirty="0">
                <a:latin typeface="Calibri" panose="020F0502020204030204" pitchFamily="34" charset="0"/>
              </a:rPr>
              <a:t>dalam hal ini </a:t>
            </a:r>
            <a:r>
              <a:rPr lang="id-ID" i="1" dirty="0">
                <a:latin typeface="Calibri" panose="020F0502020204030204" pitchFamily="34" charset="0"/>
              </a:rPr>
              <a:t>cell</a:t>
            </a:r>
            <a:r>
              <a:rPr lang="id-ID" dirty="0">
                <a:latin typeface="Calibri" panose="020F0502020204030204" pitchFamily="34" charset="0"/>
              </a:rPr>
              <a:t> B3 sampai F15.</a:t>
            </a:r>
          </a:p>
          <a:p>
            <a:pPr marL="342900" indent="-342900">
              <a:buFont typeface="+mj-lt"/>
              <a:buAutoNum type="arabicParenR"/>
            </a:pPr>
            <a:r>
              <a:rPr lang="id-ID" dirty="0">
                <a:latin typeface="Calibri" panose="020F0502020204030204" pitchFamily="34" charset="0"/>
              </a:rPr>
              <a:t>Dari </a:t>
            </a:r>
            <a:r>
              <a:rPr lang="id-ID" i="1" dirty="0">
                <a:latin typeface="Calibri" panose="020F0502020204030204" pitchFamily="34" charset="0"/>
              </a:rPr>
              <a:t>tab</a:t>
            </a:r>
            <a:r>
              <a:rPr lang="id-ID" dirty="0">
                <a:latin typeface="Calibri" panose="020F0502020204030204" pitchFamily="34" charset="0"/>
              </a:rPr>
              <a:t> Home, </a:t>
            </a:r>
            <a:r>
              <a:rPr lang="en-US" dirty="0">
                <a:latin typeface="Calibri" panose="020F0502020204030204" pitchFamily="34" charset="0"/>
              </a:rPr>
              <a:t>k</a:t>
            </a:r>
            <a:r>
              <a:rPr lang="id-ID" dirty="0">
                <a:latin typeface="Calibri" panose="020F0502020204030204" pitchFamily="34" charset="0"/>
              </a:rPr>
              <a:t>lik tombol Borders, kemudian pilihlah batas</a:t>
            </a:r>
            <a:r>
              <a:rPr lang="id-ID" i="1" dirty="0">
                <a:latin typeface="Calibri" panose="020F0502020204030204" pitchFamily="34" charset="0"/>
              </a:rPr>
              <a:t> cell </a:t>
            </a:r>
            <a:r>
              <a:rPr lang="id-ID" dirty="0">
                <a:latin typeface="Calibri" panose="020F0502020204030204" pitchFamily="34" charset="0"/>
              </a:rPr>
              <a:t>All Borders.</a:t>
            </a:r>
          </a:p>
          <a:p>
            <a:pPr marL="342900" indent="-342900">
              <a:buFont typeface="+mj-lt"/>
              <a:buAutoNum type="arabicParenR"/>
            </a:pPr>
            <a:r>
              <a:rPr lang="id-ID" dirty="0">
                <a:latin typeface="Calibri" panose="020F0502020204030204" pitchFamily="34" charset="0"/>
              </a:rPr>
              <a:t>Untuk membedakan garis batas di </a:t>
            </a:r>
            <a:r>
              <a:rPr lang="id-ID" i="1" dirty="0">
                <a:latin typeface="Calibri" panose="020F0502020204030204" pitchFamily="34" charset="0"/>
              </a:rPr>
              <a:t>cell</a:t>
            </a:r>
            <a:r>
              <a:rPr lang="id-ID" dirty="0">
                <a:latin typeface="Calibri" panose="020F0502020204030204" pitchFamily="34" charset="0"/>
              </a:rPr>
              <a:t> B3 sampai F3, pilihlah </a:t>
            </a:r>
            <a:r>
              <a:rPr lang="id-ID" i="1" dirty="0">
                <a:latin typeface="Calibri" panose="020F0502020204030204" pitchFamily="34" charset="0"/>
              </a:rPr>
              <a:t>cell-cell </a:t>
            </a:r>
            <a:r>
              <a:rPr lang="id-ID" dirty="0">
                <a:latin typeface="Calibri" panose="020F0502020204030204" pitchFamily="34" charset="0"/>
              </a:rPr>
              <a:t>tersebut.</a:t>
            </a:r>
          </a:p>
          <a:p>
            <a:pPr marL="342900" indent="-342900">
              <a:buFont typeface="+mj-lt"/>
              <a:buAutoNum type="arabicParenR"/>
            </a:pPr>
            <a:r>
              <a:rPr lang="id-ID" dirty="0">
                <a:latin typeface="Calibri" panose="020F0502020204030204" pitchFamily="34" charset="0"/>
              </a:rPr>
              <a:t>Klik kembali tombol Borders, pilihlah batas </a:t>
            </a:r>
            <a:r>
              <a:rPr lang="id-ID" i="1" dirty="0">
                <a:latin typeface="Calibri" panose="020F0502020204030204" pitchFamily="34" charset="0"/>
              </a:rPr>
              <a:t>cell </a:t>
            </a:r>
            <a:r>
              <a:rPr lang="id-ID" dirty="0">
                <a:latin typeface="Calibri" panose="020F0502020204030204" pitchFamily="34" charset="0"/>
              </a:rPr>
              <a:t>Bottom Double Border. Tabel data di lembar kerja akan tampak seperti yang ditunjukkan pada gambar.</a:t>
            </a:r>
          </a:p>
          <a:p>
            <a:pPr marL="342900" indent="-342900">
              <a:buFont typeface="+mj-lt"/>
              <a:buAutoNum type="arabicParenR"/>
            </a:pPr>
            <a:r>
              <a:rPr lang="id-ID" dirty="0">
                <a:latin typeface="Calibri" panose="020F0502020204030204" pitchFamily="34" charset="0"/>
              </a:rPr>
              <a:t>Pilih </a:t>
            </a:r>
            <a:r>
              <a:rPr lang="id-ID" i="1" dirty="0">
                <a:latin typeface="Calibri" panose="020F0502020204030204" pitchFamily="34" charset="0"/>
              </a:rPr>
              <a:t>cell</a:t>
            </a:r>
            <a:r>
              <a:rPr lang="id-ID" dirty="0">
                <a:latin typeface="Calibri" panose="020F0502020204030204" pitchFamily="34" charset="0"/>
              </a:rPr>
              <a:t> yang ingin diwarnai.</a:t>
            </a:r>
          </a:p>
          <a:p>
            <a:pPr marL="342900" indent="-342900">
              <a:buFont typeface="+mj-lt"/>
              <a:buAutoNum type="arabicParenR"/>
            </a:pPr>
            <a:r>
              <a:rPr lang="id-ID" dirty="0">
                <a:latin typeface="Calibri" panose="020F0502020204030204" pitchFamily="34" charset="0"/>
              </a:rPr>
              <a:t>Dari </a:t>
            </a:r>
            <a:r>
              <a:rPr lang="id-ID" i="1" dirty="0">
                <a:latin typeface="Calibri" panose="020F0502020204030204" pitchFamily="34" charset="0"/>
              </a:rPr>
              <a:t>tab</a:t>
            </a:r>
            <a:r>
              <a:rPr lang="id-ID" dirty="0">
                <a:latin typeface="Calibri" panose="020F0502020204030204" pitchFamily="34" charset="0"/>
              </a:rPr>
              <a:t> Home, klik tombol Fill Color.</a:t>
            </a:r>
          </a:p>
          <a:p>
            <a:pPr marL="342900" indent="-342900">
              <a:buFont typeface="+mj-lt"/>
              <a:buAutoNum type="arabicParenR"/>
            </a:pPr>
            <a:r>
              <a:rPr lang="id-ID" dirty="0">
                <a:latin typeface="Calibri" panose="020F0502020204030204" pitchFamily="34" charset="0"/>
              </a:rPr>
              <a:t>Pilihlah warna yang digunakan.</a:t>
            </a:r>
            <a:endParaRPr lang="en-US" dirty="0">
              <a:latin typeface="Calibri" panose="020F0502020204030204" pitchFamily="34" charset="0"/>
            </a:endParaRPr>
          </a:p>
        </p:txBody>
      </p:sp>
      <p:grpSp>
        <p:nvGrpSpPr>
          <p:cNvPr id="4" name="Group 3">
            <a:extLst>
              <a:ext uri="{FF2B5EF4-FFF2-40B4-BE49-F238E27FC236}">
                <a16:creationId xmlns:a16="http://schemas.microsoft.com/office/drawing/2014/main" id="{AEE51CA7-143A-4BB2-9E9D-98DA092D5110}"/>
              </a:ext>
            </a:extLst>
          </p:cNvPr>
          <p:cNvGrpSpPr/>
          <p:nvPr/>
        </p:nvGrpSpPr>
        <p:grpSpPr>
          <a:xfrm>
            <a:off x="5316858" y="1054865"/>
            <a:ext cx="3833212" cy="2776053"/>
            <a:chOff x="5316858" y="1054865"/>
            <a:chExt cx="3833212" cy="2776053"/>
          </a:xfrm>
        </p:grpSpPr>
        <p:pic>
          <p:nvPicPr>
            <p:cNvPr id="3" name="Picture 2">
              <a:extLst>
                <a:ext uri="{FF2B5EF4-FFF2-40B4-BE49-F238E27FC236}">
                  <a16:creationId xmlns:a16="http://schemas.microsoft.com/office/drawing/2014/main" id="{90418B77-89CD-41F6-ABB5-BF6C4D091C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6858" y="1054865"/>
              <a:ext cx="3465142" cy="2167289"/>
            </a:xfrm>
            <a:prstGeom prst="rect">
              <a:avLst/>
            </a:prstGeom>
          </p:spPr>
        </p:pic>
        <p:grpSp>
          <p:nvGrpSpPr>
            <p:cNvPr id="10" name="Group 9">
              <a:extLst>
                <a:ext uri="{FF2B5EF4-FFF2-40B4-BE49-F238E27FC236}">
                  <a16:creationId xmlns:a16="http://schemas.microsoft.com/office/drawing/2014/main" id="{7F2439BE-F5CE-4744-AEB2-33A1C15B0292}"/>
                </a:ext>
              </a:extLst>
            </p:cNvPr>
            <p:cNvGrpSpPr/>
            <p:nvPr/>
          </p:nvGrpSpPr>
          <p:grpSpPr>
            <a:xfrm>
              <a:off x="5809308" y="3030699"/>
              <a:ext cx="3340762" cy="800219"/>
              <a:chOff x="5591980" y="3440838"/>
              <a:chExt cx="3340762" cy="800219"/>
            </a:xfrm>
          </p:grpSpPr>
          <p:sp>
            <p:nvSpPr>
              <p:cNvPr id="14" name="TextBox 13">
                <a:extLst>
                  <a:ext uri="{FF2B5EF4-FFF2-40B4-BE49-F238E27FC236}">
                    <a16:creationId xmlns:a16="http://schemas.microsoft.com/office/drawing/2014/main" id="{4BE55D18-D7A8-468A-82BF-3B9396CF59E3}"/>
                  </a:ext>
                </a:extLst>
              </p:cNvPr>
              <p:cNvSpPr txBox="1"/>
              <p:nvPr/>
            </p:nvSpPr>
            <p:spPr>
              <a:xfrm>
                <a:off x="5591980" y="3687059"/>
                <a:ext cx="2480242" cy="553998"/>
              </a:xfrm>
              <a:prstGeom prst="rect">
                <a:avLst/>
              </a:prstGeom>
              <a:noFill/>
            </p:spPr>
            <p:txBody>
              <a:bodyPr wrap="square" rtlCol="0">
                <a:spAutoFit/>
              </a:bodyPr>
              <a:lstStyle/>
              <a:p>
                <a:pPr algn="ctr"/>
                <a:r>
                  <a:rPr lang="id-ID" sz="1500" b="1" dirty="0">
                    <a:latin typeface="Calibri" panose="020F0502020204030204" pitchFamily="34" charset="0"/>
                  </a:rPr>
                  <a:t>Mengatur format batas dan warna </a:t>
                </a:r>
                <a:r>
                  <a:rPr lang="id-ID" sz="1500" b="1" i="1" dirty="0">
                    <a:latin typeface="Calibri" panose="020F0502020204030204" pitchFamily="34" charset="0"/>
                  </a:rPr>
                  <a:t>cell</a:t>
                </a:r>
                <a:r>
                  <a:rPr lang="en-US" sz="1500" b="1" i="1" dirty="0">
                    <a:latin typeface="Calibri" panose="020F0502020204030204" pitchFamily="34" charset="0"/>
                  </a:rPr>
                  <a:t>.</a:t>
                </a:r>
              </a:p>
            </p:txBody>
          </p:sp>
          <p:sp>
            <p:nvSpPr>
              <p:cNvPr id="15" name="TextBox 14">
                <a:extLst>
                  <a:ext uri="{FF2B5EF4-FFF2-40B4-BE49-F238E27FC236}">
                    <a16:creationId xmlns:a16="http://schemas.microsoft.com/office/drawing/2014/main" id="{1443C7AE-0943-4790-A5D2-BF16B2B851CC}"/>
                  </a:ext>
                </a:extLst>
              </p:cNvPr>
              <p:cNvSpPr txBox="1"/>
              <p:nvPr/>
            </p:nvSpPr>
            <p:spPr>
              <a:xfrm>
                <a:off x="7001643" y="3440838"/>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spTree>
    <p:extLst>
      <p:ext uri="{BB962C8B-B14F-4D97-AF65-F5344CB8AC3E}">
        <p14:creationId xmlns:p14="http://schemas.microsoft.com/office/powerpoint/2010/main" val="319420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357077" y="226477"/>
            <a:ext cx="5225593" cy="461665"/>
            <a:chOff x="228600" y="1086758"/>
            <a:chExt cx="4295498"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4271414" cy="461665"/>
            </a:xfrm>
            <a:prstGeom prst="rect">
              <a:avLst/>
            </a:prstGeom>
          </p:spPr>
          <p:txBody>
            <a:bodyPr wrap="none">
              <a:spAutoFit/>
            </a:bodyPr>
            <a:lstStyle/>
            <a:p>
              <a:r>
                <a:rPr lang="id-ID" sz="2400" b="1" dirty="0">
                  <a:solidFill>
                    <a:srgbClr val="FF0000"/>
                  </a:solidFill>
                  <a:latin typeface="Calibri" panose="020F0502020204030204" pitchFamily="34" charset="0"/>
                </a:rPr>
                <a:t>4</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Mengatur Tanda Desimal dan Ribuan</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4295498"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A9F50BFD-6A9C-4186-9E7C-3EF8019E22EF}"/>
              </a:ext>
            </a:extLst>
          </p:cNvPr>
          <p:cNvSpPr txBox="1"/>
          <p:nvPr/>
        </p:nvSpPr>
        <p:spPr>
          <a:xfrm>
            <a:off x="342900" y="706306"/>
            <a:ext cx="8318145" cy="369332"/>
          </a:xfrm>
          <a:prstGeom prst="rect">
            <a:avLst/>
          </a:prstGeom>
          <a:noFill/>
        </p:spPr>
        <p:txBody>
          <a:bodyPr wrap="square" rtlCol="0">
            <a:spAutoFit/>
          </a:bodyPr>
          <a:lstStyle/>
          <a:p>
            <a:r>
              <a:rPr lang="id-ID" b="1" dirty="0">
                <a:latin typeface="Calibri" panose="020F0502020204030204" pitchFamily="34" charset="0"/>
              </a:rPr>
              <a:t>Langkah-langkah untuk mengatur tanda desimal dan ribuan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8" name="Rectangle 7">
            <a:extLst>
              <a:ext uri="{FF2B5EF4-FFF2-40B4-BE49-F238E27FC236}">
                <a16:creationId xmlns:a16="http://schemas.microsoft.com/office/drawing/2014/main" id="{98919226-7837-47C2-81AF-6148AED75D0D}"/>
              </a:ext>
            </a:extLst>
          </p:cNvPr>
          <p:cNvSpPr/>
          <p:nvPr/>
        </p:nvSpPr>
        <p:spPr>
          <a:xfrm>
            <a:off x="405869" y="1075638"/>
            <a:ext cx="5537731" cy="3416320"/>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Klik tombol Office atau </a:t>
            </a:r>
            <a:r>
              <a:rPr lang="id-ID" i="1" dirty="0">
                <a:latin typeface="Calibri" panose="020F0502020204030204" pitchFamily="34" charset="0"/>
              </a:rPr>
              <a:t>tab</a:t>
            </a:r>
            <a:r>
              <a:rPr lang="id-ID" dirty="0">
                <a:latin typeface="Calibri" panose="020F0502020204030204" pitchFamily="34" charset="0"/>
              </a:rPr>
              <a:t> File. Pada menu yang ditampilkan, klik tombol Excel Options atau perintah Options. Kotak dialog Excel Options akan ditampilkan. </a:t>
            </a:r>
          </a:p>
          <a:p>
            <a:pPr marL="342900" indent="-342900">
              <a:buFont typeface="+mj-lt"/>
              <a:buAutoNum type="arabicParenR"/>
            </a:pPr>
            <a:r>
              <a:rPr lang="id-ID" dirty="0">
                <a:latin typeface="Calibri" panose="020F0502020204030204" pitchFamily="34" charset="0"/>
              </a:rPr>
              <a:t>Klik Advanced.</a:t>
            </a:r>
          </a:p>
          <a:p>
            <a:pPr marL="342900" indent="-342900">
              <a:buFont typeface="+mj-lt"/>
              <a:buAutoNum type="arabicParenR"/>
            </a:pPr>
            <a:r>
              <a:rPr lang="id-ID" dirty="0">
                <a:latin typeface="Calibri" panose="020F0502020204030204" pitchFamily="34" charset="0"/>
              </a:rPr>
              <a:t>Hilangkan tanda cek pada Use system separators. Jika tidak dihilangkan, Ms Excel akan menggunakan tanda desimal dan ribuan seperti pengaturan Control Panel.</a:t>
            </a:r>
          </a:p>
          <a:p>
            <a:pPr marL="342900" indent="-342900">
              <a:buFont typeface="+mj-lt"/>
              <a:buAutoNum type="arabicParenR"/>
            </a:pPr>
            <a:r>
              <a:rPr lang="id-ID" dirty="0">
                <a:latin typeface="Calibri" panose="020F0502020204030204" pitchFamily="34" charset="0"/>
              </a:rPr>
              <a:t>Di kotak teks Decimal separator, masukkan tanda koma (,).</a:t>
            </a:r>
          </a:p>
          <a:p>
            <a:pPr marL="342900" indent="-342900">
              <a:buFont typeface="+mj-lt"/>
              <a:buAutoNum type="arabicParenR"/>
            </a:pPr>
            <a:r>
              <a:rPr lang="id-ID" dirty="0">
                <a:latin typeface="Calibri" panose="020F0502020204030204" pitchFamily="34" charset="0"/>
              </a:rPr>
              <a:t>Di kotak teks Thousands separator, masukkan tanda titik (.).</a:t>
            </a:r>
          </a:p>
          <a:p>
            <a:pPr marL="342900" indent="-342900">
              <a:buFont typeface="+mj-lt"/>
              <a:buAutoNum type="arabicParenR"/>
            </a:pPr>
            <a:r>
              <a:rPr lang="id-ID" dirty="0">
                <a:latin typeface="Calibri" panose="020F0502020204030204" pitchFamily="34" charset="0"/>
              </a:rPr>
              <a:t>Klik tombol OK.</a:t>
            </a:r>
          </a:p>
        </p:txBody>
      </p:sp>
      <p:grpSp>
        <p:nvGrpSpPr>
          <p:cNvPr id="2" name="Group 1"/>
          <p:cNvGrpSpPr/>
          <p:nvPr/>
        </p:nvGrpSpPr>
        <p:grpSpPr>
          <a:xfrm>
            <a:off x="5943600" y="1093802"/>
            <a:ext cx="3428735" cy="3047997"/>
            <a:chOff x="5943600" y="1093802"/>
            <a:chExt cx="3428735" cy="3047997"/>
          </a:xfrm>
        </p:grpSpPr>
        <p:grpSp>
          <p:nvGrpSpPr>
            <p:cNvPr id="6" name="Group 5">
              <a:extLst>
                <a:ext uri="{FF2B5EF4-FFF2-40B4-BE49-F238E27FC236}">
                  <a16:creationId xmlns:a16="http://schemas.microsoft.com/office/drawing/2014/main" id="{ABA08251-91D2-4A72-B215-0D4346752471}"/>
                </a:ext>
              </a:extLst>
            </p:cNvPr>
            <p:cNvGrpSpPr/>
            <p:nvPr/>
          </p:nvGrpSpPr>
          <p:grpSpPr>
            <a:xfrm>
              <a:off x="5943600" y="1093802"/>
              <a:ext cx="3072374" cy="2521875"/>
              <a:chOff x="5943600" y="1093802"/>
              <a:chExt cx="3072374" cy="2521875"/>
            </a:xfrm>
          </p:grpSpPr>
          <p:pic>
            <p:nvPicPr>
              <p:cNvPr id="4" name="Picture 3">
                <a:extLst>
                  <a:ext uri="{FF2B5EF4-FFF2-40B4-BE49-F238E27FC236}">
                    <a16:creationId xmlns:a16="http://schemas.microsoft.com/office/drawing/2014/main" id="{11F97648-D7AD-4C28-8034-1B5E076523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1093802"/>
                <a:ext cx="3072374" cy="2521875"/>
              </a:xfrm>
              <a:prstGeom prst="rect">
                <a:avLst/>
              </a:prstGeom>
            </p:spPr>
          </p:pic>
          <p:sp>
            <p:nvSpPr>
              <p:cNvPr id="5" name="Oval 4">
                <a:extLst>
                  <a:ext uri="{FF2B5EF4-FFF2-40B4-BE49-F238E27FC236}">
                    <a16:creationId xmlns:a16="http://schemas.microsoft.com/office/drawing/2014/main" id="{5698C457-ABD3-4759-88BA-BE0094576781}"/>
                  </a:ext>
                </a:extLst>
              </p:cNvPr>
              <p:cNvSpPr/>
              <p:nvPr/>
            </p:nvSpPr>
            <p:spPr>
              <a:xfrm>
                <a:off x="6553200" y="2643680"/>
                <a:ext cx="863227" cy="473752"/>
              </a:xfrm>
              <a:prstGeom prst="ellipse">
                <a:avLst/>
              </a:prstGeom>
              <a:noFill/>
              <a:ln>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ID"/>
              </a:p>
            </p:txBody>
          </p:sp>
        </p:grpSp>
        <p:sp>
          <p:nvSpPr>
            <p:cNvPr id="13" name="TextBox 12">
              <a:extLst>
                <a:ext uri="{FF2B5EF4-FFF2-40B4-BE49-F238E27FC236}">
                  <a16:creationId xmlns:a16="http://schemas.microsoft.com/office/drawing/2014/main" id="{F18764AA-DE56-4602-BF6E-6D0C1AD043F9}"/>
                </a:ext>
              </a:extLst>
            </p:cNvPr>
            <p:cNvSpPr txBox="1"/>
            <p:nvPr/>
          </p:nvSpPr>
          <p:spPr>
            <a:xfrm>
              <a:off x="6220675" y="3587801"/>
              <a:ext cx="2480242" cy="553998"/>
            </a:xfrm>
            <a:prstGeom prst="rect">
              <a:avLst/>
            </a:prstGeom>
            <a:noFill/>
          </p:spPr>
          <p:txBody>
            <a:bodyPr wrap="square" rtlCol="0">
              <a:spAutoFit/>
            </a:bodyPr>
            <a:lstStyle/>
            <a:p>
              <a:pPr algn="ctr"/>
              <a:r>
                <a:rPr lang="id-ID" sz="1500" b="1" dirty="0">
                  <a:latin typeface="Calibri" panose="020F0502020204030204" pitchFamily="34" charset="0"/>
                </a:rPr>
                <a:t>Mengatur tanda desimal dan ribuan</a:t>
              </a:r>
              <a:r>
                <a:rPr lang="en-US" sz="1500" b="1" dirty="0">
                  <a:latin typeface="Calibri" panose="020F0502020204030204" pitchFamily="34" charset="0"/>
                </a:rPr>
                <a:t>.</a:t>
              </a:r>
              <a:endParaRPr lang="en-US" sz="1500" b="1" i="1" dirty="0">
                <a:latin typeface="Calibri" panose="020F0502020204030204" pitchFamily="34" charset="0"/>
              </a:endParaRPr>
            </a:p>
          </p:txBody>
        </p:sp>
        <p:sp>
          <p:nvSpPr>
            <p:cNvPr id="14" name="TextBox 13">
              <a:extLst>
                <a:ext uri="{FF2B5EF4-FFF2-40B4-BE49-F238E27FC236}">
                  <a16:creationId xmlns:a16="http://schemas.microsoft.com/office/drawing/2014/main" id="{873C2601-19E7-4990-A280-A1D07E556FC3}"/>
                </a:ext>
              </a:extLst>
            </p:cNvPr>
            <p:cNvSpPr txBox="1"/>
            <p:nvPr/>
          </p:nvSpPr>
          <p:spPr>
            <a:xfrm>
              <a:off x="7441236" y="3260906"/>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2964584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357077" y="133350"/>
            <a:ext cx="5586523" cy="461665"/>
            <a:chOff x="228600" y="1086758"/>
            <a:chExt cx="4592186"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4525780" cy="461665"/>
            </a:xfrm>
            <a:prstGeom prst="rect">
              <a:avLst/>
            </a:prstGeom>
          </p:spPr>
          <p:txBody>
            <a:bodyPr wrap="none">
              <a:spAutoFit/>
            </a:bodyPr>
            <a:lstStyle/>
            <a:p>
              <a:r>
                <a:rPr lang="id-ID" sz="2400" b="1" dirty="0">
                  <a:solidFill>
                    <a:srgbClr val="FF0000"/>
                  </a:solidFill>
                  <a:latin typeface="Calibri" panose="020F0502020204030204" pitchFamily="34" charset="0"/>
                </a:rPr>
                <a:t>5</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Mengatur Lebar Kolom dan Tinggi Baris</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4592186"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Rectangle 14">
            <a:extLst>
              <a:ext uri="{FF2B5EF4-FFF2-40B4-BE49-F238E27FC236}">
                <a16:creationId xmlns:a16="http://schemas.microsoft.com/office/drawing/2014/main" id="{3EAE04A4-1070-4B0A-B63C-36BF2CDA8BD9}"/>
              </a:ext>
            </a:extLst>
          </p:cNvPr>
          <p:cNvSpPr/>
          <p:nvPr/>
        </p:nvSpPr>
        <p:spPr>
          <a:xfrm>
            <a:off x="357077" y="595015"/>
            <a:ext cx="8376624" cy="1477328"/>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Pengaturan lebar kolom dan tinggi baris diperlukan untuk kerapian tampilan lembar kerja serta menyesuaikan dengan panjang dan tinggi teks data yang ada di</a:t>
            </a:r>
            <a:r>
              <a:rPr lang="en-US" dirty="0">
                <a:latin typeface="Calibri" panose="020F0502020204030204" pitchFamily="34" charset="0"/>
              </a:rPr>
              <a:t> </a:t>
            </a:r>
            <a:r>
              <a:rPr lang="id-ID" dirty="0">
                <a:latin typeface="Calibri" panose="020F0502020204030204" pitchFamily="34" charset="0"/>
              </a:rPr>
              <a:t>dalamnya.</a:t>
            </a:r>
          </a:p>
          <a:p>
            <a:pPr marL="285750" indent="-285750">
              <a:buFont typeface="Wingdings" panose="05000000000000000000" pitchFamily="2" charset="2"/>
              <a:buChar char="ü"/>
            </a:pPr>
            <a:r>
              <a:rPr lang="id-ID" dirty="0">
                <a:latin typeface="Calibri" panose="020F0502020204030204" pitchFamily="34" charset="0"/>
              </a:rPr>
              <a:t>Jika lebar kolom terlalu kecil, pada data yang diinput berupa teks akan terpotong oleh batas kolom, sedangkan bila data yang diinput berupa angka akan menampilkan deretan tanda pagar (########). </a:t>
            </a:r>
            <a:endParaRPr lang="en-US" dirty="0">
              <a:latin typeface="Calibri" panose="020F0502020204030204" pitchFamily="34" charset="0"/>
            </a:endParaRPr>
          </a:p>
        </p:txBody>
      </p:sp>
      <p:sp>
        <p:nvSpPr>
          <p:cNvPr id="16" name="TextBox 15">
            <a:extLst>
              <a:ext uri="{FF2B5EF4-FFF2-40B4-BE49-F238E27FC236}">
                <a16:creationId xmlns:a16="http://schemas.microsoft.com/office/drawing/2014/main" id="{5CB6D8E7-20FF-4A43-B200-BE2561B2D024}"/>
              </a:ext>
            </a:extLst>
          </p:cNvPr>
          <p:cNvSpPr txBox="1"/>
          <p:nvPr/>
        </p:nvSpPr>
        <p:spPr>
          <a:xfrm>
            <a:off x="588503" y="2007723"/>
            <a:ext cx="5341829" cy="646331"/>
          </a:xfrm>
          <a:prstGeom prst="rect">
            <a:avLst/>
          </a:prstGeom>
          <a:noFill/>
        </p:spPr>
        <p:txBody>
          <a:bodyPr wrap="square" rtlCol="0">
            <a:spAutoFit/>
          </a:bodyPr>
          <a:lstStyle/>
          <a:p>
            <a:r>
              <a:rPr lang="id-ID" b="1" dirty="0">
                <a:latin typeface="Calibri" panose="020F0502020204030204" pitchFamily="34" charset="0"/>
              </a:rPr>
              <a:t>Pengaturan lebar kolom dapat dilakukan dengan langkah-langkah beriku</a:t>
            </a:r>
            <a:r>
              <a:rPr lang="en-US" b="1" dirty="0">
                <a:latin typeface="Calibri" panose="020F0502020204030204" pitchFamily="34" charset="0"/>
              </a:rPr>
              <a:t>t.</a:t>
            </a:r>
            <a:endParaRPr lang="id-ID" b="1" dirty="0">
              <a:latin typeface="Calibri" panose="020F0502020204030204" pitchFamily="34" charset="0"/>
            </a:endParaRPr>
          </a:p>
        </p:txBody>
      </p:sp>
      <p:sp>
        <p:nvSpPr>
          <p:cNvPr id="17" name="Rectangle 16">
            <a:extLst>
              <a:ext uri="{FF2B5EF4-FFF2-40B4-BE49-F238E27FC236}">
                <a16:creationId xmlns:a16="http://schemas.microsoft.com/office/drawing/2014/main" id="{82B19BE8-5E07-4229-8892-242733DFA569}"/>
              </a:ext>
            </a:extLst>
          </p:cNvPr>
          <p:cNvSpPr/>
          <p:nvPr/>
        </p:nvSpPr>
        <p:spPr>
          <a:xfrm>
            <a:off x="584961" y="2597825"/>
            <a:ext cx="5277854" cy="2031325"/>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Letakkan pointer </a:t>
            </a:r>
            <a:r>
              <a:rPr lang="id-ID" i="1" dirty="0">
                <a:latin typeface="Calibri" panose="020F0502020204030204" pitchFamily="34" charset="0"/>
              </a:rPr>
              <a:t>mouse</a:t>
            </a:r>
            <a:r>
              <a:rPr lang="id-ID" dirty="0">
                <a:latin typeface="Calibri" panose="020F0502020204030204" pitchFamily="34" charset="0"/>
              </a:rPr>
              <a:t> dibatas kanan kolom sampai pointer </a:t>
            </a:r>
            <a:r>
              <a:rPr lang="id-ID" i="1" dirty="0">
                <a:latin typeface="Calibri" panose="020F0502020204030204" pitchFamily="34" charset="0"/>
              </a:rPr>
              <a:t>mouse </a:t>
            </a:r>
            <a:r>
              <a:rPr lang="id-ID" dirty="0">
                <a:latin typeface="Calibri" panose="020F0502020204030204" pitchFamily="34" charset="0"/>
              </a:rPr>
              <a:t>berubah menjadi tanda tambah dengan panah ganda ke kiri dan ke kanan.</a:t>
            </a:r>
          </a:p>
          <a:p>
            <a:pPr marL="342900" indent="-342900">
              <a:buFont typeface="+mj-lt"/>
              <a:buAutoNum type="arabicParenR"/>
            </a:pPr>
            <a:r>
              <a:rPr lang="id-ID" dirty="0">
                <a:latin typeface="Calibri" panose="020F0502020204030204" pitchFamily="34" charset="0"/>
              </a:rPr>
              <a:t>Klik kiri </a:t>
            </a:r>
            <a:r>
              <a:rPr lang="id-ID" i="1" dirty="0">
                <a:latin typeface="Calibri" panose="020F0502020204030204" pitchFamily="34" charset="0"/>
              </a:rPr>
              <a:t>mouse</a:t>
            </a:r>
            <a:r>
              <a:rPr lang="id-ID" dirty="0">
                <a:latin typeface="Calibri" panose="020F0502020204030204" pitchFamily="34" charset="0"/>
              </a:rPr>
              <a:t> dan tahan, tarik ke kanan untuk melebarkan kolom atau ke kiri untuk mengecilkan kolom. Jika lebar kolom yang diinginkan telah dipenuhi, lepaskan </a:t>
            </a:r>
            <a:r>
              <a:rPr lang="id-ID" i="1" dirty="0">
                <a:latin typeface="Calibri" panose="020F0502020204030204" pitchFamily="34" charset="0"/>
              </a:rPr>
              <a:t>mouse</a:t>
            </a:r>
            <a:r>
              <a:rPr lang="id-ID" dirty="0">
                <a:latin typeface="Calibri" panose="020F0502020204030204" pitchFamily="34" charset="0"/>
              </a:rPr>
              <a:t>.  </a:t>
            </a:r>
            <a:endParaRPr lang="en-US" i="1" dirty="0">
              <a:latin typeface="Calibri" panose="020F0502020204030204" pitchFamily="34" charset="0"/>
            </a:endParaRPr>
          </a:p>
        </p:txBody>
      </p:sp>
      <p:grpSp>
        <p:nvGrpSpPr>
          <p:cNvPr id="21" name="Group 20">
            <a:extLst>
              <a:ext uri="{FF2B5EF4-FFF2-40B4-BE49-F238E27FC236}">
                <a16:creationId xmlns:a16="http://schemas.microsoft.com/office/drawing/2014/main" id="{7B7500A0-ADFB-4027-9E30-E622904E89EE}"/>
              </a:ext>
            </a:extLst>
          </p:cNvPr>
          <p:cNvGrpSpPr/>
          <p:nvPr/>
        </p:nvGrpSpPr>
        <p:grpSpPr>
          <a:xfrm>
            <a:off x="5930293" y="1779123"/>
            <a:ext cx="2668412" cy="2794944"/>
            <a:chOff x="5638800" y="285750"/>
            <a:chExt cx="2668412" cy="2794944"/>
          </a:xfrm>
        </p:grpSpPr>
        <p:grpSp>
          <p:nvGrpSpPr>
            <p:cNvPr id="22" name="Group 21">
              <a:extLst>
                <a:ext uri="{FF2B5EF4-FFF2-40B4-BE49-F238E27FC236}">
                  <a16:creationId xmlns:a16="http://schemas.microsoft.com/office/drawing/2014/main" id="{9F86EDED-F445-4FE7-BEAA-A22D97A68E21}"/>
                </a:ext>
              </a:extLst>
            </p:cNvPr>
            <p:cNvGrpSpPr/>
            <p:nvPr/>
          </p:nvGrpSpPr>
          <p:grpSpPr>
            <a:xfrm>
              <a:off x="5638800" y="285750"/>
              <a:ext cx="2668412" cy="2794944"/>
              <a:chOff x="6072818" y="1888317"/>
              <a:chExt cx="2668412" cy="2794944"/>
            </a:xfrm>
          </p:grpSpPr>
          <p:pic>
            <p:nvPicPr>
              <p:cNvPr id="27" name="Picture 26">
                <a:extLst>
                  <a:ext uri="{FF2B5EF4-FFF2-40B4-BE49-F238E27FC236}">
                    <a16:creationId xmlns:a16="http://schemas.microsoft.com/office/drawing/2014/main" id="{192E8FDD-2F4E-4B6C-8138-E6B98B044C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342" y="1888317"/>
                <a:ext cx="2437855" cy="2363416"/>
              </a:xfrm>
              <a:prstGeom prst="rect">
                <a:avLst/>
              </a:prstGeom>
            </p:spPr>
          </p:pic>
          <p:sp>
            <p:nvSpPr>
              <p:cNvPr id="28" name="TextBox 27">
                <a:extLst>
                  <a:ext uri="{FF2B5EF4-FFF2-40B4-BE49-F238E27FC236}">
                    <a16:creationId xmlns:a16="http://schemas.microsoft.com/office/drawing/2014/main" id="{4F632EF2-6BD5-4593-84DD-A24B1C2524DE}"/>
                  </a:ext>
                </a:extLst>
              </p:cNvPr>
              <p:cNvSpPr txBox="1"/>
              <p:nvPr/>
            </p:nvSpPr>
            <p:spPr>
              <a:xfrm>
                <a:off x="6072818" y="4129263"/>
                <a:ext cx="2480242" cy="553998"/>
              </a:xfrm>
              <a:prstGeom prst="rect">
                <a:avLst/>
              </a:prstGeom>
              <a:noFill/>
            </p:spPr>
            <p:txBody>
              <a:bodyPr wrap="square" rtlCol="0">
                <a:spAutoFit/>
              </a:bodyPr>
              <a:lstStyle/>
              <a:p>
                <a:pPr algn="ctr"/>
                <a:r>
                  <a:rPr lang="id-ID" sz="1500" b="1" dirty="0">
                    <a:latin typeface="Calibri" panose="020F0502020204030204" pitchFamily="34" charset="0"/>
                  </a:rPr>
                  <a:t>Mengatur lebar kolom menggunakan </a:t>
                </a:r>
                <a:r>
                  <a:rPr lang="id-ID" sz="1500" b="1" i="1" dirty="0">
                    <a:latin typeface="Calibri" panose="020F0502020204030204" pitchFamily="34" charset="0"/>
                  </a:rPr>
                  <a:t>mouse</a:t>
                </a:r>
                <a:r>
                  <a:rPr lang="en-US" sz="1500" b="1" i="1" dirty="0">
                    <a:latin typeface="Calibri" panose="020F0502020204030204" pitchFamily="34" charset="0"/>
                  </a:rPr>
                  <a:t>.</a:t>
                </a:r>
              </a:p>
            </p:txBody>
          </p:sp>
          <p:sp>
            <p:nvSpPr>
              <p:cNvPr id="29" name="TextBox 28">
                <a:extLst>
                  <a:ext uri="{FF2B5EF4-FFF2-40B4-BE49-F238E27FC236}">
                    <a16:creationId xmlns:a16="http://schemas.microsoft.com/office/drawing/2014/main" id="{8574F96E-D6C8-4412-84D7-1275BE365CAA}"/>
                  </a:ext>
                </a:extLst>
              </p:cNvPr>
              <p:cNvSpPr txBox="1"/>
              <p:nvPr/>
            </p:nvSpPr>
            <p:spPr>
              <a:xfrm rot="16200000">
                <a:off x="7652570" y="3163073"/>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cxnSp>
          <p:nvCxnSpPr>
            <p:cNvPr id="26" name="Straight Arrow Connector 25">
              <a:extLst>
                <a:ext uri="{FF2B5EF4-FFF2-40B4-BE49-F238E27FC236}">
                  <a16:creationId xmlns:a16="http://schemas.microsoft.com/office/drawing/2014/main" id="{66E1F8A8-7601-4C65-9492-7E24D921E8E5}"/>
                </a:ext>
              </a:extLst>
            </p:cNvPr>
            <p:cNvCxnSpPr>
              <a:cxnSpLocks/>
            </p:cNvCxnSpPr>
            <p:nvPr/>
          </p:nvCxnSpPr>
          <p:spPr>
            <a:xfrm>
              <a:off x="7543800" y="285750"/>
              <a:ext cx="228600"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05116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99D5D6-D368-4CE1-B4BC-EB52F9642E56}"/>
              </a:ext>
            </a:extLst>
          </p:cNvPr>
          <p:cNvSpPr txBox="1"/>
          <p:nvPr/>
        </p:nvSpPr>
        <p:spPr>
          <a:xfrm>
            <a:off x="228600" y="314997"/>
            <a:ext cx="8001000" cy="369332"/>
          </a:xfrm>
          <a:prstGeom prst="rect">
            <a:avLst/>
          </a:prstGeom>
          <a:noFill/>
        </p:spPr>
        <p:txBody>
          <a:bodyPr wrap="square" rtlCol="0">
            <a:spAutoFit/>
          </a:bodyPr>
          <a:lstStyle/>
          <a:p>
            <a:r>
              <a:rPr lang="id-ID" b="1" dirty="0">
                <a:latin typeface="Calibri" panose="020F0502020204030204" pitchFamily="34" charset="0"/>
              </a:rPr>
              <a:t>Pengaturan tinggi baris dapat dilakukan dengan langkah-langkah berikut</a:t>
            </a:r>
            <a:r>
              <a:rPr lang="en-US" b="1" dirty="0">
                <a:latin typeface="Calibri" panose="020F0502020204030204" pitchFamily="34" charset="0"/>
              </a:rPr>
              <a:t>.</a:t>
            </a:r>
            <a:endParaRPr lang="id-ID" b="1" dirty="0">
              <a:latin typeface="Calibri" panose="020F0502020204030204" pitchFamily="34" charset="0"/>
            </a:endParaRPr>
          </a:p>
        </p:txBody>
      </p:sp>
      <p:sp>
        <p:nvSpPr>
          <p:cNvPr id="12" name="Rectangle 11">
            <a:extLst>
              <a:ext uri="{FF2B5EF4-FFF2-40B4-BE49-F238E27FC236}">
                <a16:creationId xmlns:a16="http://schemas.microsoft.com/office/drawing/2014/main" id="{0F200BAD-ED14-421D-A82A-F119C639487A}"/>
              </a:ext>
            </a:extLst>
          </p:cNvPr>
          <p:cNvSpPr/>
          <p:nvPr/>
        </p:nvSpPr>
        <p:spPr>
          <a:xfrm>
            <a:off x="228600" y="635570"/>
            <a:ext cx="8458200" cy="1477328"/>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Letakkan pointer </a:t>
            </a:r>
            <a:r>
              <a:rPr lang="id-ID" i="1" dirty="0">
                <a:latin typeface="Calibri" panose="020F0502020204030204" pitchFamily="34" charset="0"/>
              </a:rPr>
              <a:t>mouse</a:t>
            </a:r>
            <a:r>
              <a:rPr lang="id-ID" dirty="0">
                <a:latin typeface="Calibri" panose="020F0502020204030204" pitchFamily="34" charset="0"/>
              </a:rPr>
              <a:t> di batas bawah dari baris yang ingin diatur tingginya sampai pointer </a:t>
            </a:r>
            <a:r>
              <a:rPr lang="id-ID" i="1" dirty="0">
                <a:latin typeface="Calibri" panose="020F0502020204030204" pitchFamily="34" charset="0"/>
              </a:rPr>
              <a:t>mouse </a:t>
            </a:r>
            <a:r>
              <a:rPr lang="id-ID" dirty="0">
                <a:latin typeface="Calibri" panose="020F0502020204030204" pitchFamily="34" charset="0"/>
              </a:rPr>
              <a:t>berubah menjadi tanda tambah dengan panah ganda atas dan bawah.</a:t>
            </a:r>
          </a:p>
          <a:p>
            <a:pPr marL="342900" indent="-342900">
              <a:buFont typeface="+mj-lt"/>
              <a:buAutoNum type="arabicParenR"/>
            </a:pPr>
            <a:r>
              <a:rPr lang="id-ID" dirty="0">
                <a:latin typeface="Calibri" panose="020F0502020204030204" pitchFamily="34" charset="0"/>
              </a:rPr>
              <a:t>Klik kiri </a:t>
            </a:r>
            <a:r>
              <a:rPr lang="id-ID" i="1" dirty="0">
                <a:latin typeface="Calibri" panose="020F0502020204030204" pitchFamily="34" charset="0"/>
              </a:rPr>
              <a:t>mouse</a:t>
            </a:r>
            <a:r>
              <a:rPr lang="id-ID" dirty="0">
                <a:latin typeface="Calibri" panose="020F0502020204030204" pitchFamily="34" charset="0"/>
              </a:rPr>
              <a:t> dan tahan, seret ke atas untuk mengurangi tinggi atau ke bawah untuk menambah tinggi baris. Jika tinggi baris yang diinginkan telah sesuai, lepaskan </a:t>
            </a:r>
            <a:r>
              <a:rPr lang="id-ID" i="1" dirty="0">
                <a:latin typeface="Calibri" panose="020F0502020204030204" pitchFamily="34" charset="0"/>
              </a:rPr>
              <a:t>mouse</a:t>
            </a:r>
            <a:r>
              <a:rPr lang="id-ID" dirty="0">
                <a:latin typeface="Calibri" panose="020F0502020204030204" pitchFamily="34" charset="0"/>
              </a:rPr>
              <a:t>.  </a:t>
            </a:r>
            <a:endParaRPr lang="en-US" i="1" dirty="0">
              <a:latin typeface="Calibri" panose="020F0502020204030204" pitchFamily="34" charset="0"/>
            </a:endParaRPr>
          </a:p>
        </p:txBody>
      </p:sp>
      <p:sp>
        <p:nvSpPr>
          <p:cNvPr id="13" name="TextBox 12">
            <a:extLst>
              <a:ext uri="{FF2B5EF4-FFF2-40B4-BE49-F238E27FC236}">
                <a16:creationId xmlns:a16="http://schemas.microsoft.com/office/drawing/2014/main" id="{1069325A-6C3A-4DD7-98A9-5F007C0C3878}"/>
              </a:ext>
            </a:extLst>
          </p:cNvPr>
          <p:cNvSpPr txBox="1"/>
          <p:nvPr/>
        </p:nvSpPr>
        <p:spPr>
          <a:xfrm>
            <a:off x="228600" y="2064138"/>
            <a:ext cx="8929577" cy="369332"/>
          </a:xfrm>
          <a:prstGeom prst="rect">
            <a:avLst/>
          </a:prstGeom>
          <a:noFill/>
        </p:spPr>
        <p:txBody>
          <a:bodyPr wrap="square" rtlCol="0">
            <a:spAutoFit/>
          </a:bodyPr>
          <a:lstStyle/>
          <a:p>
            <a:r>
              <a:rPr lang="id-ID" b="1" dirty="0">
                <a:latin typeface="Calibri" panose="020F0502020204030204" pitchFamily="34" charset="0"/>
              </a:rPr>
              <a:t>Pengaturan lebar kolom dengan perintah AutoFit dapat dilakukan dengan dua cara berikut</a:t>
            </a:r>
            <a:r>
              <a:rPr lang="en-US" b="1" dirty="0">
                <a:latin typeface="Calibri" panose="020F0502020204030204" pitchFamily="34" charset="0"/>
              </a:rPr>
              <a:t>.</a:t>
            </a:r>
            <a:endParaRPr lang="id-ID" b="1" dirty="0">
              <a:latin typeface="Calibri" panose="020F0502020204030204" pitchFamily="34" charset="0"/>
            </a:endParaRPr>
          </a:p>
        </p:txBody>
      </p:sp>
      <p:sp>
        <p:nvSpPr>
          <p:cNvPr id="14" name="Rectangle 13">
            <a:extLst>
              <a:ext uri="{FF2B5EF4-FFF2-40B4-BE49-F238E27FC236}">
                <a16:creationId xmlns:a16="http://schemas.microsoft.com/office/drawing/2014/main" id="{5FB3AAE7-BC72-4583-BAC4-63A964766649}"/>
              </a:ext>
            </a:extLst>
          </p:cNvPr>
          <p:cNvSpPr/>
          <p:nvPr/>
        </p:nvSpPr>
        <p:spPr>
          <a:xfrm>
            <a:off x="255181" y="2389668"/>
            <a:ext cx="5213598" cy="2308324"/>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Letakkan pointer </a:t>
            </a:r>
            <a:r>
              <a:rPr lang="id-ID" i="1" dirty="0">
                <a:latin typeface="Calibri" panose="020F0502020204030204" pitchFamily="34" charset="0"/>
              </a:rPr>
              <a:t>mouse</a:t>
            </a:r>
            <a:r>
              <a:rPr lang="id-ID" dirty="0">
                <a:latin typeface="Calibri" panose="020F0502020204030204" pitchFamily="34" charset="0"/>
              </a:rPr>
              <a:t> pada batas kanan kolom. Tunggu sampai muncul tanda tambah dengan panah ganda ke kiri dan ke kanan. Klik ganda pada batas kolom tersebut.</a:t>
            </a:r>
          </a:p>
          <a:p>
            <a:pPr marL="342900" indent="-342900">
              <a:buFont typeface="+mj-lt"/>
              <a:buAutoNum type="arabicParenR"/>
            </a:pPr>
            <a:r>
              <a:rPr lang="id-ID" dirty="0">
                <a:latin typeface="Calibri" panose="020F0502020204030204" pitchFamily="34" charset="0"/>
              </a:rPr>
              <a:t>Pilih salah satu </a:t>
            </a:r>
            <a:r>
              <a:rPr lang="id-ID" i="1" dirty="0">
                <a:latin typeface="Calibri" panose="020F0502020204030204" pitchFamily="34" charset="0"/>
              </a:rPr>
              <a:t>cell </a:t>
            </a:r>
            <a:r>
              <a:rPr lang="id-ID" dirty="0">
                <a:latin typeface="Calibri" panose="020F0502020204030204" pitchFamily="34" charset="0"/>
              </a:rPr>
              <a:t>di kolom yang ingin diatur lebarnya, pilih data yang terpanjang. Pada </a:t>
            </a:r>
            <a:r>
              <a:rPr lang="id-ID" i="1" dirty="0">
                <a:latin typeface="Calibri" panose="020F0502020204030204" pitchFamily="34" charset="0"/>
              </a:rPr>
              <a:t>tab </a:t>
            </a:r>
            <a:r>
              <a:rPr lang="id-ID" dirty="0">
                <a:latin typeface="Calibri" panose="020F0502020204030204" pitchFamily="34" charset="0"/>
              </a:rPr>
              <a:t>Home, klik tombol Format, klik perintah AutoFit Column Width.</a:t>
            </a:r>
            <a:endParaRPr lang="en-US" i="1" dirty="0">
              <a:latin typeface="Calibri" panose="020F0502020204030204" pitchFamily="34" charset="0"/>
            </a:endParaRPr>
          </a:p>
        </p:txBody>
      </p:sp>
      <p:grpSp>
        <p:nvGrpSpPr>
          <p:cNvPr id="19" name="Group 18">
            <a:extLst>
              <a:ext uri="{FF2B5EF4-FFF2-40B4-BE49-F238E27FC236}">
                <a16:creationId xmlns:a16="http://schemas.microsoft.com/office/drawing/2014/main" id="{F224305E-EA9F-4388-8722-FF5B4685A434}"/>
              </a:ext>
            </a:extLst>
          </p:cNvPr>
          <p:cNvGrpSpPr/>
          <p:nvPr/>
        </p:nvGrpSpPr>
        <p:grpSpPr>
          <a:xfrm>
            <a:off x="5715000" y="2347072"/>
            <a:ext cx="2797397" cy="2388787"/>
            <a:chOff x="5678424" y="2337161"/>
            <a:chExt cx="2797397" cy="2388787"/>
          </a:xfrm>
        </p:grpSpPr>
        <p:pic>
          <p:nvPicPr>
            <p:cNvPr id="16" name="Picture 15">
              <a:extLst>
                <a:ext uri="{FF2B5EF4-FFF2-40B4-BE49-F238E27FC236}">
                  <a16:creationId xmlns:a16="http://schemas.microsoft.com/office/drawing/2014/main" id="{6C9CE80C-07AC-4F07-A1E0-BBE00314175B}"/>
                </a:ext>
              </a:extLst>
            </p:cNvPr>
            <p:cNvPicPr>
              <a:picLocks noChangeAspect="1"/>
            </p:cNvPicPr>
            <p:nvPr/>
          </p:nvPicPr>
          <p:blipFill rotWithShape="1">
            <a:blip r:embed="rId2">
              <a:extLst>
                <a:ext uri="{28A0092B-C50C-407E-A947-70E740481C1C}">
                  <a14:useLocalDpi xmlns:a14="http://schemas.microsoft.com/office/drawing/2010/main" val="0"/>
                </a:ext>
              </a:extLst>
            </a:blip>
            <a:srcRect t="17245"/>
            <a:stretch/>
          </p:blipFill>
          <p:spPr>
            <a:xfrm>
              <a:off x="5678424" y="2433470"/>
              <a:ext cx="2551176" cy="17723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TextBox 16">
              <a:extLst>
                <a:ext uri="{FF2B5EF4-FFF2-40B4-BE49-F238E27FC236}">
                  <a16:creationId xmlns:a16="http://schemas.microsoft.com/office/drawing/2014/main" id="{63C46339-B682-4703-AE53-9EB1DE268C77}"/>
                </a:ext>
              </a:extLst>
            </p:cNvPr>
            <p:cNvSpPr txBox="1"/>
            <p:nvPr/>
          </p:nvSpPr>
          <p:spPr>
            <a:xfrm>
              <a:off x="5713891" y="4171950"/>
              <a:ext cx="2480242" cy="553998"/>
            </a:xfrm>
            <a:prstGeom prst="rect">
              <a:avLst/>
            </a:prstGeom>
            <a:noFill/>
          </p:spPr>
          <p:txBody>
            <a:bodyPr wrap="square" rtlCol="0">
              <a:spAutoFit/>
            </a:bodyPr>
            <a:lstStyle/>
            <a:p>
              <a:pPr algn="ctr"/>
              <a:r>
                <a:rPr lang="id-ID" sz="1500" b="1" dirty="0">
                  <a:latin typeface="Calibri" panose="020F0502020204030204" pitchFamily="34" charset="0"/>
                </a:rPr>
                <a:t>Mengatur lebar kolom dengan perintah AutoF</a:t>
              </a:r>
              <a:r>
                <a:rPr lang="en-US" sz="1500" b="1" dirty="0" err="1">
                  <a:latin typeface="Calibri" panose="020F0502020204030204" pitchFamily="34" charset="0"/>
                </a:rPr>
                <a:t>i</a:t>
              </a:r>
              <a:r>
                <a:rPr lang="id-ID" sz="1500" b="1" dirty="0">
                  <a:latin typeface="Calibri" panose="020F0502020204030204" pitchFamily="34" charset="0"/>
                </a:rPr>
                <a:t>t</a:t>
              </a:r>
              <a:r>
                <a:rPr lang="en-US" sz="1500" b="1" dirty="0">
                  <a:latin typeface="Calibri" panose="020F0502020204030204" pitchFamily="34" charset="0"/>
                </a:rPr>
                <a:t>.</a:t>
              </a:r>
              <a:endParaRPr lang="en-US" sz="1500" b="1" i="1" dirty="0">
                <a:latin typeface="Calibri" panose="020F0502020204030204" pitchFamily="34" charset="0"/>
              </a:endParaRPr>
            </a:p>
          </p:txBody>
        </p:sp>
        <p:sp>
          <p:nvSpPr>
            <p:cNvPr id="18" name="TextBox 17">
              <a:extLst>
                <a:ext uri="{FF2B5EF4-FFF2-40B4-BE49-F238E27FC236}">
                  <a16:creationId xmlns:a16="http://schemas.microsoft.com/office/drawing/2014/main" id="{95989822-4316-411E-8301-0DFD598808D2}"/>
                </a:ext>
              </a:extLst>
            </p:cNvPr>
            <p:cNvSpPr txBox="1"/>
            <p:nvPr/>
          </p:nvSpPr>
          <p:spPr>
            <a:xfrm rot="16200000">
              <a:off x="7387161" y="3179600"/>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419540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357077" y="133350"/>
            <a:ext cx="4214923" cy="461665"/>
            <a:chOff x="228600" y="1086758"/>
            <a:chExt cx="3464715"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3403427" cy="461665"/>
            </a:xfrm>
            <a:prstGeom prst="rect">
              <a:avLst/>
            </a:prstGeom>
          </p:spPr>
          <p:txBody>
            <a:bodyPr wrap="none">
              <a:spAutoFit/>
            </a:bodyPr>
            <a:lstStyle/>
            <a:p>
              <a:r>
                <a:rPr lang="id-ID" sz="2400" b="1" dirty="0">
                  <a:solidFill>
                    <a:srgbClr val="FF0000"/>
                  </a:solidFill>
                  <a:latin typeface="Calibri" panose="020F0502020204030204" pitchFamily="34" charset="0"/>
                </a:rPr>
                <a:t>6</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Menyimpan Buku Kerja Baru</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3464715"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AE302A48-3D3C-4031-88EE-1C2FFF21B77E}"/>
              </a:ext>
            </a:extLst>
          </p:cNvPr>
          <p:cNvSpPr txBox="1"/>
          <p:nvPr/>
        </p:nvSpPr>
        <p:spPr>
          <a:xfrm>
            <a:off x="357077" y="642760"/>
            <a:ext cx="8318145" cy="369332"/>
          </a:xfrm>
          <a:prstGeom prst="rect">
            <a:avLst/>
          </a:prstGeom>
          <a:noFill/>
        </p:spPr>
        <p:txBody>
          <a:bodyPr wrap="square" rtlCol="0">
            <a:spAutoFit/>
          </a:bodyPr>
          <a:lstStyle/>
          <a:p>
            <a:r>
              <a:rPr lang="id-ID" b="1" dirty="0">
                <a:latin typeface="Calibri" panose="020F0502020204030204" pitchFamily="34" charset="0"/>
              </a:rPr>
              <a:t>Langkah-langkah untuk menyimpan </a:t>
            </a:r>
            <a:r>
              <a:rPr lang="id-ID" b="1" i="1" dirty="0">
                <a:latin typeface="Calibri" panose="020F0502020204030204" pitchFamily="34" charset="0"/>
              </a:rPr>
              <a:t>file </a:t>
            </a:r>
            <a:r>
              <a:rPr lang="id-ID" b="1" dirty="0">
                <a:latin typeface="Calibri" panose="020F0502020204030204" pitchFamily="34" charset="0"/>
              </a:rPr>
              <a:t>buku kerja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19" name="Rectangle 18">
            <a:extLst>
              <a:ext uri="{FF2B5EF4-FFF2-40B4-BE49-F238E27FC236}">
                <a16:creationId xmlns:a16="http://schemas.microsoft.com/office/drawing/2014/main" id="{E0F11EA1-91CB-4AF2-B9CF-DCA60EE9E3AE}"/>
              </a:ext>
            </a:extLst>
          </p:cNvPr>
          <p:cNvSpPr/>
          <p:nvPr/>
        </p:nvSpPr>
        <p:spPr>
          <a:xfrm>
            <a:off x="357077" y="976770"/>
            <a:ext cx="5662723" cy="3970318"/>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Lakukan salah satu cara berikut</a:t>
            </a:r>
            <a:r>
              <a:rPr lang="en-US" dirty="0">
                <a:latin typeface="Calibri" panose="020F0502020204030204" pitchFamily="34" charset="0"/>
              </a:rPr>
              <a:t>.</a:t>
            </a:r>
            <a:endParaRPr lang="id-ID" dirty="0">
              <a:latin typeface="Calibri" panose="020F0502020204030204" pitchFamily="34" charset="0"/>
            </a:endParaRPr>
          </a:p>
          <a:p>
            <a:pPr marL="342900" indent="-342900">
              <a:buFont typeface="Arial" panose="020B0604020202020204" pitchFamily="34" charset="0"/>
              <a:buChar char="•"/>
            </a:pPr>
            <a:r>
              <a:rPr lang="id-ID" dirty="0">
                <a:latin typeface="Calibri" panose="020F0502020204030204" pitchFamily="34" charset="0"/>
              </a:rPr>
              <a:t>Klik tombol Save di Quick Access Toolbar.</a:t>
            </a:r>
          </a:p>
          <a:p>
            <a:pPr marL="342900" indent="-342900">
              <a:buFont typeface="Arial" panose="020B0604020202020204" pitchFamily="34" charset="0"/>
              <a:buChar char="•"/>
            </a:pPr>
            <a:r>
              <a:rPr lang="id-ID" dirty="0">
                <a:latin typeface="Calibri" panose="020F0502020204030204" pitchFamily="34" charset="0"/>
              </a:rPr>
              <a:t>Klik perintah Save atau Save As di tombol Office atau </a:t>
            </a:r>
            <a:r>
              <a:rPr lang="id-ID" i="1" dirty="0">
                <a:latin typeface="Calibri" panose="020F0502020204030204" pitchFamily="34" charset="0"/>
              </a:rPr>
              <a:t>tab </a:t>
            </a:r>
            <a:r>
              <a:rPr lang="id-ID" dirty="0">
                <a:latin typeface="Calibri" panose="020F0502020204030204" pitchFamily="34" charset="0"/>
              </a:rPr>
              <a:t>File. </a:t>
            </a:r>
          </a:p>
          <a:p>
            <a:pPr marL="342900" indent="-342900">
              <a:buFont typeface="Arial" panose="020B0604020202020204" pitchFamily="34" charset="0"/>
              <a:buChar char="•"/>
            </a:pPr>
            <a:r>
              <a:rPr lang="id-ID" dirty="0">
                <a:latin typeface="Calibri" panose="020F0502020204030204" pitchFamily="34" charset="0"/>
              </a:rPr>
              <a:t>Tekan Ctrl + S di </a:t>
            </a:r>
            <a:r>
              <a:rPr lang="id-ID" i="1" dirty="0">
                <a:latin typeface="Calibri" panose="020F0502020204030204" pitchFamily="34" charset="0"/>
              </a:rPr>
              <a:t>keyboard. </a:t>
            </a:r>
            <a:endParaRPr lang="id-ID" dirty="0">
              <a:latin typeface="Calibri" panose="020F0502020204030204" pitchFamily="34" charset="0"/>
            </a:endParaRPr>
          </a:p>
          <a:p>
            <a:r>
              <a:rPr lang="id-ID" dirty="0">
                <a:latin typeface="Calibri" panose="020F0502020204030204" pitchFamily="34" charset="0"/>
              </a:rPr>
              <a:t>Jika salah satu cara tersebut dilakukan, kotak dialog Save As akan ditampilkan. </a:t>
            </a:r>
            <a:r>
              <a:rPr lang="id-ID" i="1" dirty="0">
                <a:latin typeface="Calibri" panose="020F0502020204030204" pitchFamily="34" charset="0"/>
              </a:rPr>
              <a:t> </a:t>
            </a:r>
            <a:endParaRPr lang="id-ID" dirty="0">
              <a:latin typeface="Calibri" panose="020F0502020204030204" pitchFamily="34" charset="0"/>
            </a:endParaRPr>
          </a:p>
          <a:p>
            <a:pPr marL="342900" indent="-342900">
              <a:buFont typeface="+mj-lt"/>
              <a:buAutoNum type="arabicParenR" startAt="2"/>
            </a:pPr>
            <a:r>
              <a:rPr lang="id-ID" dirty="0">
                <a:latin typeface="Calibri" panose="020F0502020204030204" pitchFamily="34" charset="0"/>
              </a:rPr>
              <a:t>Bukalah direktori tempat </a:t>
            </a:r>
            <a:r>
              <a:rPr lang="id-ID" i="1" dirty="0">
                <a:latin typeface="Calibri" panose="020F0502020204030204" pitchFamily="34" charset="0"/>
              </a:rPr>
              <a:t>file </a:t>
            </a:r>
            <a:r>
              <a:rPr lang="id-ID" dirty="0">
                <a:latin typeface="Calibri" panose="020F0502020204030204" pitchFamily="34" charset="0"/>
              </a:rPr>
              <a:t>buku kerja ingin disimpan.</a:t>
            </a:r>
          </a:p>
          <a:p>
            <a:pPr marL="342900" indent="-342900">
              <a:buFont typeface="+mj-lt"/>
              <a:buAutoNum type="arabicParenR" startAt="2"/>
            </a:pPr>
            <a:r>
              <a:rPr lang="id-ID" dirty="0">
                <a:latin typeface="Calibri" panose="020F0502020204030204" pitchFamily="34" charset="0"/>
              </a:rPr>
              <a:t>Pada kotak teks File name, hapus teks Book1 dan ganti dengan nama </a:t>
            </a:r>
            <a:r>
              <a:rPr lang="id-ID" i="1" dirty="0">
                <a:latin typeface="Calibri" panose="020F0502020204030204" pitchFamily="34" charset="0"/>
              </a:rPr>
              <a:t>file </a:t>
            </a:r>
            <a:r>
              <a:rPr lang="id-ID" dirty="0">
                <a:latin typeface="Calibri" panose="020F0502020204030204" pitchFamily="34" charset="0"/>
              </a:rPr>
              <a:t>yang diinginkan. </a:t>
            </a:r>
          </a:p>
          <a:p>
            <a:pPr marL="342900" indent="-342900">
              <a:buFont typeface="+mj-lt"/>
              <a:buAutoNum type="arabicParenR" startAt="2"/>
            </a:pPr>
            <a:r>
              <a:rPr lang="id-ID" dirty="0">
                <a:latin typeface="Calibri" panose="020F0502020204030204" pitchFamily="34" charset="0"/>
              </a:rPr>
              <a:t>Klik tombol Save. Kotak dialog Save As akan ditutup dan buku kerja akan disimpan dengan nama yang telah dibuat. </a:t>
            </a:r>
          </a:p>
          <a:p>
            <a:pPr marL="342900" indent="-342900">
              <a:buFont typeface="+mj-lt"/>
              <a:buAutoNum type="arabicParenR" startAt="2"/>
            </a:pPr>
            <a:endParaRPr lang="id-ID" dirty="0">
              <a:latin typeface="Calibri" panose="020F0502020204030204" pitchFamily="34" charset="0"/>
            </a:endParaRPr>
          </a:p>
        </p:txBody>
      </p:sp>
      <p:grpSp>
        <p:nvGrpSpPr>
          <p:cNvPr id="2" name="Group 1"/>
          <p:cNvGrpSpPr/>
          <p:nvPr/>
        </p:nvGrpSpPr>
        <p:grpSpPr>
          <a:xfrm>
            <a:off x="5943600" y="1077737"/>
            <a:ext cx="3045374" cy="2248558"/>
            <a:chOff x="5943600" y="1077737"/>
            <a:chExt cx="3045374" cy="2248558"/>
          </a:xfrm>
        </p:grpSpPr>
        <p:pic>
          <p:nvPicPr>
            <p:cNvPr id="4" name="Picture 3">
              <a:extLst>
                <a:ext uri="{FF2B5EF4-FFF2-40B4-BE49-F238E27FC236}">
                  <a16:creationId xmlns:a16="http://schemas.microsoft.com/office/drawing/2014/main" id="{64397185-62F4-48C7-ABD6-E04E9605B8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1077737"/>
              <a:ext cx="2969174" cy="19253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2" name="TextBox 31">
              <a:extLst>
                <a:ext uri="{FF2B5EF4-FFF2-40B4-BE49-F238E27FC236}">
                  <a16:creationId xmlns:a16="http://schemas.microsoft.com/office/drawing/2014/main" id="{AF94B3F4-C679-4F2B-8EB6-010F30D42FBD}"/>
                </a:ext>
              </a:extLst>
            </p:cNvPr>
            <p:cNvSpPr txBox="1"/>
            <p:nvPr/>
          </p:nvSpPr>
          <p:spPr>
            <a:xfrm>
              <a:off x="6264266" y="3003130"/>
              <a:ext cx="2480242" cy="323165"/>
            </a:xfrm>
            <a:prstGeom prst="rect">
              <a:avLst/>
            </a:prstGeom>
            <a:noFill/>
          </p:spPr>
          <p:txBody>
            <a:bodyPr wrap="square" rtlCol="0">
              <a:spAutoFit/>
            </a:bodyPr>
            <a:lstStyle/>
            <a:p>
              <a:pPr algn="ctr"/>
              <a:r>
                <a:rPr lang="id-ID" sz="1500" b="1" dirty="0">
                  <a:latin typeface="Calibri" panose="020F0502020204030204" pitchFamily="34" charset="0"/>
                </a:rPr>
                <a:t>Menyimpan buku kerja</a:t>
              </a:r>
              <a:r>
                <a:rPr lang="en-US" sz="1500" b="1" dirty="0">
                  <a:latin typeface="Calibri" panose="020F0502020204030204" pitchFamily="34" charset="0"/>
                </a:rPr>
                <a:t>.</a:t>
              </a:r>
            </a:p>
          </p:txBody>
        </p:sp>
        <p:sp>
          <p:nvSpPr>
            <p:cNvPr id="33" name="TextBox 32">
              <a:extLst>
                <a:ext uri="{FF2B5EF4-FFF2-40B4-BE49-F238E27FC236}">
                  <a16:creationId xmlns:a16="http://schemas.microsoft.com/office/drawing/2014/main" id="{EB5CF471-3A6D-4A08-965F-3440C0E005EB}"/>
                </a:ext>
              </a:extLst>
            </p:cNvPr>
            <p:cNvSpPr txBox="1"/>
            <p:nvPr/>
          </p:nvSpPr>
          <p:spPr>
            <a:xfrm>
              <a:off x="5943600" y="2822554"/>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3332279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357077" y="133350"/>
            <a:ext cx="3264159" cy="461665"/>
            <a:chOff x="228600" y="1086758"/>
            <a:chExt cx="2683176"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2659092" cy="461665"/>
            </a:xfrm>
            <a:prstGeom prst="rect">
              <a:avLst/>
            </a:prstGeom>
          </p:spPr>
          <p:txBody>
            <a:bodyPr wrap="none">
              <a:spAutoFit/>
            </a:bodyPr>
            <a:lstStyle/>
            <a:p>
              <a:r>
                <a:rPr lang="en-US" sz="2400" b="1" dirty="0">
                  <a:solidFill>
                    <a:srgbClr val="FF0000"/>
                  </a:solidFill>
                  <a:latin typeface="Calibri" panose="020F0502020204030204" pitchFamily="34" charset="0"/>
                </a:rPr>
                <a:t>7. </a:t>
              </a:r>
              <a:r>
                <a:rPr lang="en-US" sz="2400" b="1" dirty="0" err="1">
                  <a:solidFill>
                    <a:srgbClr val="FF0000"/>
                  </a:solidFill>
                  <a:latin typeface="Calibri" panose="020F0502020204030204" pitchFamily="34" charset="0"/>
                </a:rPr>
                <a:t>Membuka</a:t>
              </a:r>
              <a:r>
                <a:rPr lang="id-ID" sz="2400" b="1" dirty="0">
                  <a:solidFill>
                    <a:srgbClr val="FF0000"/>
                  </a:solidFill>
                  <a:latin typeface="Calibri" panose="020F0502020204030204" pitchFamily="34" charset="0"/>
                </a:rPr>
                <a:t> Buku Kerja</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2683176"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AE302A48-3D3C-4031-88EE-1C2FFF21B77E}"/>
              </a:ext>
            </a:extLst>
          </p:cNvPr>
          <p:cNvSpPr txBox="1"/>
          <p:nvPr/>
        </p:nvSpPr>
        <p:spPr>
          <a:xfrm>
            <a:off x="357077" y="642760"/>
            <a:ext cx="8318145" cy="369332"/>
          </a:xfrm>
          <a:prstGeom prst="rect">
            <a:avLst/>
          </a:prstGeom>
          <a:noFill/>
        </p:spPr>
        <p:txBody>
          <a:bodyPr wrap="square" rtlCol="0">
            <a:spAutoFit/>
          </a:bodyPr>
          <a:lstStyle/>
          <a:p>
            <a:r>
              <a:rPr lang="id-ID" b="1" dirty="0">
                <a:latin typeface="Calibri" panose="020F0502020204030204" pitchFamily="34" charset="0"/>
              </a:rPr>
              <a:t>Langkah-langkah untuk </a:t>
            </a:r>
            <a:r>
              <a:rPr lang="en-US" b="1" dirty="0" err="1">
                <a:latin typeface="Calibri" panose="020F0502020204030204" pitchFamily="34" charset="0"/>
              </a:rPr>
              <a:t>membuka</a:t>
            </a:r>
            <a:r>
              <a:rPr lang="id-ID" b="1" i="1" dirty="0">
                <a:latin typeface="Calibri" panose="020F0502020204030204" pitchFamily="34" charset="0"/>
              </a:rPr>
              <a:t> </a:t>
            </a:r>
            <a:r>
              <a:rPr lang="id-ID" b="1" dirty="0">
                <a:latin typeface="Calibri" panose="020F0502020204030204" pitchFamily="34" charset="0"/>
              </a:rPr>
              <a:t>buku kerja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19" name="Rectangle 18">
            <a:extLst>
              <a:ext uri="{FF2B5EF4-FFF2-40B4-BE49-F238E27FC236}">
                <a16:creationId xmlns:a16="http://schemas.microsoft.com/office/drawing/2014/main" id="{E0F11EA1-91CB-4AF2-B9CF-DCA60EE9E3AE}"/>
              </a:ext>
            </a:extLst>
          </p:cNvPr>
          <p:cNvSpPr/>
          <p:nvPr/>
        </p:nvSpPr>
        <p:spPr>
          <a:xfrm>
            <a:off x="357078" y="976770"/>
            <a:ext cx="5087688" cy="2862322"/>
          </a:xfrm>
          <a:prstGeom prst="rect">
            <a:avLst/>
          </a:prstGeom>
        </p:spPr>
        <p:txBody>
          <a:bodyPr wrap="square">
            <a:spAutoFit/>
          </a:bodyPr>
          <a:lstStyle/>
          <a:p>
            <a:pPr marL="342900" indent="-342900">
              <a:buAutoNum type="arabicParenR"/>
            </a:pPr>
            <a:r>
              <a:rPr lang="nn-NO" dirty="0"/>
              <a:t>Dari tab File, klik perintah Open. Kotak dialog Open akan </a:t>
            </a:r>
            <a:r>
              <a:rPr lang="en-US" dirty="0" err="1"/>
              <a:t>ditampilkan</a:t>
            </a:r>
            <a:r>
              <a:rPr lang="en-US" dirty="0"/>
              <a:t>. </a:t>
            </a:r>
            <a:r>
              <a:rPr lang="en-US" dirty="0" err="1"/>
              <a:t>Perintah</a:t>
            </a:r>
            <a:r>
              <a:rPr lang="en-US" dirty="0"/>
              <a:t> Open juga </a:t>
            </a:r>
            <a:r>
              <a:rPr lang="en-US" dirty="0" err="1"/>
              <a:t>dapat</a:t>
            </a:r>
            <a:r>
              <a:rPr lang="en-US" dirty="0"/>
              <a:t> </a:t>
            </a:r>
            <a:r>
              <a:rPr lang="en-US" dirty="0" err="1"/>
              <a:t>dijalankan</a:t>
            </a:r>
            <a:r>
              <a:rPr lang="en-US" dirty="0"/>
              <a:t> </a:t>
            </a:r>
            <a:r>
              <a:rPr lang="en-US" dirty="0" err="1"/>
              <a:t>dengan</a:t>
            </a:r>
            <a:r>
              <a:rPr lang="en-US" dirty="0"/>
              <a:t> </a:t>
            </a:r>
            <a:r>
              <a:rPr lang="en-US" dirty="0" err="1"/>
              <a:t>cara</a:t>
            </a:r>
            <a:r>
              <a:rPr lang="en-US" dirty="0"/>
              <a:t> </a:t>
            </a:r>
            <a:r>
              <a:rPr lang="en-US" dirty="0" err="1"/>
              <a:t>menekan</a:t>
            </a:r>
            <a:r>
              <a:rPr lang="en-US" dirty="0"/>
              <a:t> </a:t>
            </a:r>
            <a:r>
              <a:rPr lang="en-US" dirty="0" err="1"/>
              <a:t>tombol</a:t>
            </a:r>
            <a:r>
              <a:rPr lang="en-US" dirty="0"/>
              <a:t> Ctrl + O </a:t>
            </a:r>
            <a:r>
              <a:rPr lang="en-US" dirty="0" err="1"/>
              <a:t>dari</a:t>
            </a:r>
            <a:r>
              <a:rPr lang="en-US" dirty="0"/>
              <a:t> keyboard.</a:t>
            </a:r>
          </a:p>
          <a:p>
            <a:pPr marL="342900" indent="-342900">
              <a:buAutoNum type="arabicParenR"/>
            </a:pPr>
            <a:r>
              <a:rPr lang="en-US" dirty="0"/>
              <a:t>Jika file yang </a:t>
            </a:r>
            <a:r>
              <a:rPr lang="en-US" dirty="0" err="1"/>
              <a:t>ingin</a:t>
            </a:r>
            <a:r>
              <a:rPr lang="en-US" dirty="0"/>
              <a:t> </a:t>
            </a:r>
            <a:r>
              <a:rPr lang="en-US" dirty="0" err="1"/>
              <a:t>dibuka</a:t>
            </a:r>
            <a:r>
              <a:rPr lang="en-US" dirty="0"/>
              <a:t> </a:t>
            </a:r>
            <a:r>
              <a:rPr lang="en-US" dirty="0" err="1"/>
              <a:t>bukan</a:t>
            </a:r>
            <a:r>
              <a:rPr lang="en-US" dirty="0"/>
              <a:t> file yang </a:t>
            </a:r>
            <a:r>
              <a:rPr lang="en-US" dirty="0" err="1"/>
              <a:t>baru-baru</a:t>
            </a:r>
            <a:r>
              <a:rPr lang="en-US" dirty="0"/>
              <a:t> </a:t>
            </a:r>
            <a:r>
              <a:rPr lang="en-US" dirty="0" err="1"/>
              <a:t>ini</a:t>
            </a:r>
            <a:r>
              <a:rPr lang="en-US" dirty="0"/>
              <a:t> </a:t>
            </a:r>
            <a:r>
              <a:rPr lang="en-US" dirty="0" err="1"/>
              <a:t>dibuat</a:t>
            </a:r>
            <a:r>
              <a:rPr lang="en-US" dirty="0"/>
              <a:t>, </a:t>
            </a:r>
            <a:r>
              <a:rPr lang="en-US" dirty="0" err="1"/>
              <a:t>pilih</a:t>
            </a:r>
            <a:r>
              <a:rPr lang="en-US" dirty="0"/>
              <a:t> Computer. </a:t>
            </a:r>
          </a:p>
          <a:p>
            <a:pPr marL="342900" indent="-342900">
              <a:buAutoNum type="arabicParenR"/>
            </a:pPr>
            <a:r>
              <a:rPr lang="en-US" dirty="0" err="1"/>
              <a:t>Pilih</a:t>
            </a:r>
            <a:r>
              <a:rPr lang="en-US" dirty="0"/>
              <a:t> Browse </a:t>
            </a:r>
            <a:r>
              <a:rPr lang="en-US" dirty="0" err="1"/>
              <a:t>untuk</a:t>
            </a:r>
            <a:r>
              <a:rPr lang="en-US" dirty="0"/>
              <a:t> </a:t>
            </a:r>
            <a:r>
              <a:rPr lang="en-US" dirty="0" err="1"/>
              <a:t>membuka</a:t>
            </a:r>
            <a:r>
              <a:rPr lang="en-US" dirty="0"/>
              <a:t> </a:t>
            </a:r>
            <a:r>
              <a:rPr lang="en-US" dirty="0" err="1"/>
              <a:t>direktori</a:t>
            </a:r>
            <a:r>
              <a:rPr lang="en-US" dirty="0"/>
              <a:t> </a:t>
            </a:r>
            <a:r>
              <a:rPr lang="en-US" dirty="0" err="1"/>
              <a:t>tempat</a:t>
            </a:r>
            <a:r>
              <a:rPr lang="en-US" dirty="0"/>
              <a:t> file </a:t>
            </a:r>
            <a:r>
              <a:rPr lang="en-US" dirty="0" err="1"/>
              <a:t>buku</a:t>
            </a:r>
            <a:r>
              <a:rPr lang="en-US" dirty="0"/>
              <a:t> </a:t>
            </a:r>
            <a:r>
              <a:rPr lang="en-US" dirty="0" err="1"/>
              <a:t>kerja</a:t>
            </a:r>
            <a:r>
              <a:rPr lang="en-US" dirty="0"/>
              <a:t> </a:t>
            </a:r>
            <a:r>
              <a:rPr lang="en-US" dirty="0" err="1"/>
              <a:t>disimpan</a:t>
            </a:r>
            <a:r>
              <a:rPr lang="en-US" dirty="0"/>
              <a:t>. </a:t>
            </a:r>
            <a:r>
              <a:rPr lang="en-US" dirty="0" err="1"/>
              <a:t>Pilih</a:t>
            </a:r>
            <a:r>
              <a:rPr lang="en-US" dirty="0"/>
              <a:t> </a:t>
            </a:r>
            <a:r>
              <a:rPr lang="en-US" dirty="0" err="1"/>
              <a:t>nama</a:t>
            </a:r>
            <a:r>
              <a:rPr lang="en-US" dirty="0"/>
              <a:t> file </a:t>
            </a:r>
            <a:r>
              <a:rPr lang="en-US" dirty="0" err="1"/>
              <a:t>tersebut</a:t>
            </a:r>
            <a:r>
              <a:rPr lang="en-US" dirty="0"/>
              <a:t>.</a:t>
            </a:r>
          </a:p>
          <a:p>
            <a:pPr marL="342900" indent="-342900">
              <a:buAutoNum type="arabicParenR"/>
            </a:pPr>
            <a:r>
              <a:rPr lang="nn-NO" dirty="0"/>
              <a:t>Klik tombol Open. Buku kerja yang dipilih akan ditampilkan di  </a:t>
            </a:r>
            <a:r>
              <a:rPr lang="en-US" dirty="0" err="1"/>
              <a:t>jendela</a:t>
            </a:r>
            <a:r>
              <a:rPr lang="en-US" dirty="0"/>
              <a:t> Microsoft Excel.</a:t>
            </a:r>
          </a:p>
        </p:txBody>
      </p:sp>
      <p:grpSp>
        <p:nvGrpSpPr>
          <p:cNvPr id="2" name="Group 1">
            <a:extLst>
              <a:ext uri="{FF2B5EF4-FFF2-40B4-BE49-F238E27FC236}">
                <a16:creationId xmlns:a16="http://schemas.microsoft.com/office/drawing/2014/main" id="{FC4B732D-8595-2AF8-E30C-9FD326D3F639}"/>
              </a:ext>
            </a:extLst>
          </p:cNvPr>
          <p:cNvGrpSpPr/>
          <p:nvPr/>
        </p:nvGrpSpPr>
        <p:grpSpPr>
          <a:xfrm>
            <a:off x="5737358" y="976770"/>
            <a:ext cx="3220307" cy="2756345"/>
            <a:chOff x="5737358" y="976770"/>
            <a:chExt cx="3220307" cy="2756345"/>
          </a:xfrm>
        </p:grpSpPr>
        <p:pic>
          <p:nvPicPr>
            <p:cNvPr id="6" name="Picture 5">
              <a:extLst>
                <a:ext uri="{FF2B5EF4-FFF2-40B4-BE49-F238E27FC236}">
                  <a16:creationId xmlns:a16="http://schemas.microsoft.com/office/drawing/2014/main" id="{076ED1B1-756D-D27B-1D30-82C46EF8DFCA}"/>
                </a:ext>
              </a:extLst>
            </p:cNvPr>
            <p:cNvPicPr>
              <a:picLocks noChangeAspect="1"/>
            </p:cNvPicPr>
            <p:nvPr/>
          </p:nvPicPr>
          <p:blipFill>
            <a:blip r:embed="rId3"/>
            <a:stretch>
              <a:fillRect/>
            </a:stretch>
          </p:blipFill>
          <p:spPr>
            <a:xfrm>
              <a:off x="5737358" y="976770"/>
              <a:ext cx="3220306" cy="2275955"/>
            </a:xfrm>
            <a:prstGeom prst="rect">
              <a:avLst/>
            </a:prstGeom>
          </p:spPr>
        </p:pic>
        <p:sp>
          <p:nvSpPr>
            <p:cNvPr id="32" name="TextBox 31">
              <a:extLst>
                <a:ext uri="{FF2B5EF4-FFF2-40B4-BE49-F238E27FC236}">
                  <a16:creationId xmlns:a16="http://schemas.microsoft.com/office/drawing/2014/main" id="{AF94B3F4-C679-4F2B-8EB6-010F30D42FBD}"/>
                </a:ext>
              </a:extLst>
            </p:cNvPr>
            <p:cNvSpPr txBox="1"/>
            <p:nvPr/>
          </p:nvSpPr>
          <p:spPr>
            <a:xfrm>
              <a:off x="6248808" y="3409950"/>
              <a:ext cx="2480242" cy="323165"/>
            </a:xfrm>
            <a:prstGeom prst="rect">
              <a:avLst/>
            </a:prstGeom>
            <a:noFill/>
          </p:spPr>
          <p:txBody>
            <a:bodyPr wrap="square" rtlCol="0">
              <a:spAutoFit/>
            </a:bodyPr>
            <a:lstStyle/>
            <a:p>
              <a:pPr algn="ctr"/>
              <a:r>
                <a:rPr lang="en-US" sz="1500" b="1" dirty="0" err="1">
                  <a:latin typeface="Calibri" panose="020F0502020204030204" pitchFamily="34" charset="0"/>
                </a:rPr>
                <a:t>Membuka</a:t>
              </a:r>
              <a:r>
                <a:rPr lang="id-ID" sz="1500" b="1" dirty="0">
                  <a:latin typeface="Calibri" panose="020F0502020204030204" pitchFamily="34" charset="0"/>
                </a:rPr>
                <a:t> buku kerja</a:t>
              </a:r>
              <a:r>
                <a:rPr lang="en-US" sz="1500" b="1" dirty="0">
                  <a:latin typeface="Calibri" panose="020F0502020204030204" pitchFamily="34" charset="0"/>
                </a:rPr>
                <a:t>.</a:t>
              </a:r>
            </a:p>
          </p:txBody>
        </p:sp>
        <p:sp>
          <p:nvSpPr>
            <p:cNvPr id="33" name="TextBox 32">
              <a:extLst>
                <a:ext uri="{FF2B5EF4-FFF2-40B4-BE49-F238E27FC236}">
                  <a16:creationId xmlns:a16="http://schemas.microsoft.com/office/drawing/2014/main" id="{EB5CF471-3A6D-4A08-965F-3440C0E005EB}"/>
                </a:ext>
              </a:extLst>
            </p:cNvPr>
            <p:cNvSpPr txBox="1"/>
            <p:nvPr/>
          </p:nvSpPr>
          <p:spPr>
            <a:xfrm>
              <a:off x="7319159" y="3239929"/>
              <a:ext cx="1638506"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
        <p:nvSpPr>
          <p:cNvPr id="15" name="TextBox 14">
            <a:extLst>
              <a:ext uri="{FF2B5EF4-FFF2-40B4-BE49-F238E27FC236}">
                <a16:creationId xmlns:a16="http://schemas.microsoft.com/office/drawing/2014/main" id="{06D6346D-8E48-6677-F88F-A3DBD65BFC10}"/>
              </a:ext>
            </a:extLst>
          </p:cNvPr>
          <p:cNvSpPr txBox="1"/>
          <p:nvPr/>
        </p:nvSpPr>
        <p:spPr>
          <a:xfrm>
            <a:off x="864746" y="3906619"/>
            <a:ext cx="7302805" cy="646331"/>
          </a:xfrm>
          <a:prstGeom prst="rect">
            <a:avLst/>
          </a:prstGeom>
          <a:noFill/>
          <a:ln w="19050">
            <a:solidFill>
              <a:schemeClr val="accent2"/>
            </a:solidFill>
            <a:prstDash val="dash"/>
          </a:ln>
        </p:spPr>
        <p:txBody>
          <a:bodyPr wrap="square">
            <a:spAutoFit/>
          </a:bodyPr>
          <a:lstStyle/>
          <a:p>
            <a:pPr algn="ctr"/>
            <a:r>
              <a:rPr lang="en-US" dirty="0" err="1"/>
              <a:t>Setelah</a:t>
            </a:r>
            <a:r>
              <a:rPr lang="en-US" dirty="0"/>
              <a:t> </a:t>
            </a:r>
            <a:r>
              <a:rPr lang="en-US" dirty="0" err="1"/>
              <a:t>membuka</a:t>
            </a:r>
            <a:r>
              <a:rPr lang="en-US" dirty="0"/>
              <a:t> dan </a:t>
            </a:r>
            <a:r>
              <a:rPr lang="en-US" dirty="0" err="1"/>
              <a:t>melakukan</a:t>
            </a:r>
            <a:r>
              <a:rPr lang="en-US" dirty="0"/>
              <a:t> </a:t>
            </a:r>
            <a:r>
              <a:rPr lang="en-US" dirty="0" err="1"/>
              <a:t>perubahan</a:t>
            </a:r>
            <a:r>
              <a:rPr lang="en-US" dirty="0"/>
              <a:t> pada  </a:t>
            </a:r>
            <a:r>
              <a:rPr lang="en-US" dirty="0" err="1"/>
              <a:t>buku</a:t>
            </a:r>
            <a:r>
              <a:rPr lang="en-US" dirty="0"/>
              <a:t> </a:t>
            </a:r>
            <a:r>
              <a:rPr lang="en-US" dirty="0" err="1"/>
              <a:t>kerja</a:t>
            </a:r>
            <a:r>
              <a:rPr lang="en-US" dirty="0"/>
              <a:t> </a:t>
            </a:r>
            <a:r>
              <a:rPr lang="en-US" dirty="0" err="1"/>
              <a:t>tersebut</a:t>
            </a:r>
            <a:r>
              <a:rPr lang="en-US" dirty="0"/>
              <a:t>, </a:t>
            </a:r>
            <a:r>
              <a:rPr lang="en-US" dirty="0" err="1"/>
              <a:t>simpan</a:t>
            </a:r>
            <a:r>
              <a:rPr lang="en-US" dirty="0"/>
              <a:t> </a:t>
            </a:r>
            <a:r>
              <a:rPr lang="en-US" dirty="0" err="1"/>
              <a:t>kembali</a:t>
            </a:r>
            <a:r>
              <a:rPr lang="en-US" dirty="0"/>
              <a:t> </a:t>
            </a:r>
            <a:r>
              <a:rPr lang="en-US" dirty="0" err="1"/>
              <a:t>buku</a:t>
            </a:r>
            <a:r>
              <a:rPr lang="en-US" dirty="0"/>
              <a:t> </a:t>
            </a:r>
            <a:r>
              <a:rPr lang="en-US" dirty="0" err="1"/>
              <a:t>kerja</a:t>
            </a:r>
            <a:r>
              <a:rPr lang="en-US" dirty="0"/>
              <a:t> </a:t>
            </a:r>
            <a:r>
              <a:rPr lang="en-US" dirty="0" err="1"/>
              <a:t>dengan</a:t>
            </a:r>
            <a:r>
              <a:rPr lang="en-US" dirty="0"/>
              <a:t> </a:t>
            </a:r>
            <a:r>
              <a:rPr lang="en-US" dirty="0" err="1"/>
              <a:t>cara</a:t>
            </a:r>
            <a:r>
              <a:rPr lang="en-US" dirty="0"/>
              <a:t> </a:t>
            </a:r>
            <a:r>
              <a:rPr lang="en-US" dirty="0" err="1"/>
              <a:t>menjalankan</a:t>
            </a:r>
            <a:r>
              <a:rPr lang="en-US" dirty="0"/>
              <a:t> </a:t>
            </a:r>
            <a:r>
              <a:rPr lang="en-US" dirty="0" err="1"/>
              <a:t>perintah</a:t>
            </a:r>
            <a:r>
              <a:rPr lang="en-US" dirty="0"/>
              <a:t> </a:t>
            </a:r>
            <a:r>
              <a:rPr lang="en-US" b="1" dirty="0"/>
              <a:t>Save</a:t>
            </a:r>
            <a:r>
              <a:rPr lang="en-US" dirty="0"/>
              <a:t>. </a:t>
            </a:r>
            <a:endParaRPr lang="id-ID" dirty="0">
              <a:latin typeface="Calibri" panose="020F0502020204030204" pitchFamily="34" charset="0"/>
            </a:endParaRPr>
          </a:p>
        </p:txBody>
      </p:sp>
    </p:spTree>
    <p:extLst>
      <p:ext uri="{BB962C8B-B14F-4D97-AF65-F5344CB8AC3E}">
        <p14:creationId xmlns:p14="http://schemas.microsoft.com/office/powerpoint/2010/main" val="503725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357077" y="133350"/>
            <a:ext cx="4808877" cy="461665"/>
            <a:chOff x="228600" y="1086758"/>
            <a:chExt cx="3952953"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3928869" cy="461665"/>
            </a:xfrm>
            <a:prstGeom prst="rect">
              <a:avLst/>
            </a:prstGeom>
          </p:spPr>
          <p:txBody>
            <a:bodyPr wrap="none">
              <a:spAutoFit/>
            </a:bodyPr>
            <a:lstStyle/>
            <a:p>
              <a:r>
                <a:rPr lang="id-ID" sz="2400" b="1" dirty="0">
                  <a:solidFill>
                    <a:srgbClr val="FF0000"/>
                  </a:solidFill>
                  <a:latin typeface="Calibri" panose="020F0502020204030204" pitchFamily="34" charset="0"/>
                </a:rPr>
                <a:t>8</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Menampilkan Data dengan Grafik</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3952953"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2" name="Rectangle 21">
            <a:extLst>
              <a:ext uri="{FF2B5EF4-FFF2-40B4-BE49-F238E27FC236}">
                <a16:creationId xmlns:a16="http://schemas.microsoft.com/office/drawing/2014/main" id="{A8703551-639A-4ACD-9597-81FEF50F0655}"/>
              </a:ext>
            </a:extLst>
          </p:cNvPr>
          <p:cNvSpPr/>
          <p:nvPr/>
        </p:nvSpPr>
        <p:spPr>
          <a:xfrm>
            <a:off x="304800" y="643414"/>
            <a:ext cx="8441794" cy="923330"/>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Grafik dibuat untuk menampilkan data dalam bentuk gambar, sehingga secara visual lebih menarik minat dan memudahkan orang lain melihat perbandingan, bentuk, dan kecenderungan data yang ada.</a:t>
            </a:r>
            <a:endParaRPr lang="en-US" dirty="0">
              <a:latin typeface="Calibri" panose="020F0502020204030204" pitchFamily="34" charset="0"/>
            </a:endParaRPr>
          </a:p>
        </p:txBody>
      </p:sp>
      <p:sp>
        <p:nvSpPr>
          <p:cNvPr id="26" name="TextBox 25">
            <a:extLst>
              <a:ext uri="{FF2B5EF4-FFF2-40B4-BE49-F238E27FC236}">
                <a16:creationId xmlns:a16="http://schemas.microsoft.com/office/drawing/2014/main" id="{3D8990C2-C84C-42BC-89E1-2E32B6312AA0}"/>
              </a:ext>
            </a:extLst>
          </p:cNvPr>
          <p:cNvSpPr txBox="1"/>
          <p:nvPr/>
        </p:nvSpPr>
        <p:spPr>
          <a:xfrm>
            <a:off x="357077" y="1566744"/>
            <a:ext cx="8594194" cy="369332"/>
          </a:xfrm>
          <a:prstGeom prst="rect">
            <a:avLst/>
          </a:prstGeom>
          <a:noFill/>
        </p:spPr>
        <p:txBody>
          <a:bodyPr wrap="square" rtlCol="0">
            <a:spAutoFit/>
          </a:bodyPr>
          <a:lstStyle/>
          <a:p>
            <a:r>
              <a:rPr lang="id-ID" b="1" dirty="0">
                <a:latin typeface="Calibri" panose="020F0502020204030204" pitchFamily="34" charset="0"/>
              </a:rPr>
              <a:t>Menambahkan dan memformat grafik dapat dilakukan dengan langkah-langkah berikut</a:t>
            </a:r>
            <a:r>
              <a:rPr lang="en-US" b="1" dirty="0">
                <a:latin typeface="Calibri" panose="020F0502020204030204" pitchFamily="34" charset="0"/>
              </a:rPr>
              <a:t>.</a:t>
            </a:r>
            <a:endParaRPr lang="id-ID" b="1" dirty="0">
              <a:latin typeface="Calibri" panose="020F0502020204030204" pitchFamily="34" charset="0"/>
            </a:endParaRPr>
          </a:p>
        </p:txBody>
      </p:sp>
      <p:sp>
        <p:nvSpPr>
          <p:cNvPr id="27" name="Rectangle 26">
            <a:extLst>
              <a:ext uri="{FF2B5EF4-FFF2-40B4-BE49-F238E27FC236}">
                <a16:creationId xmlns:a16="http://schemas.microsoft.com/office/drawing/2014/main" id="{E3434CA4-B1F8-4408-B1D7-E136DF1BAD8F}"/>
              </a:ext>
            </a:extLst>
          </p:cNvPr>
          <p:cNvSpPr/>
          <p:nvPr/>
        </p:nvSpPr>
        <p:spPr>
          <a:xfrm>
            <a:off x="386377" y="1936076"/>
            <a:ext cx="3880824" cy="2585323"/>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Hitunglah total penjualan di kolom E untuk data pada gambar disamping. </a:t>
            </a:r>
          </a:p>
          <a:p>
            <a:pPr marL="342900" indent="-342900">
              <a:buFont typeface="+mj-lt"/>
              <a:buAutoNum type="arabicParenR"/>
            </a:pPr>
            <a:r>
              <a:rPr lang="id-ID" dirty="0">
                <a:latin typeface="Calibri" panose="020F0502020204030204" pitchFamily="34" charset="0"/>
              </a:rPr>
              <a:t>Pilihlah semua data.</a:t>
            </a:r>
          </a:p>
          <a:p>
            <a:pPr marL="342900" indent="-342900">
              <a:buFont typeface="+mj-lt"/>
              <a:buAutoNum type="arabicParenR"/>
            </a:pPr>
            <a:r>
              <a:rPr lang="id-ID" dirty="0">
                <a:latin typeface="Calibri" panose="020F0502020204030204" pitchFamily="34" charset="0"/>
              </a:rPr>
              <a:t>Pada </a:t>
            </a:r>
            <a:r>
              <a:rPr lang="id-ID" i="1" dirty="0">
                <a:latin typeface="Calibri" panose="020F0502020204030204" pitchFamily="34" charset="0"/>
              </a:rPr>
              <a:t>tab </a:t>
            </a:r>
            <a:r>
              <a:rPr lang="id-ID" dirty="0">
                <a:latin typeface="Calibri" panose="020F0502020204030204" pitchFamily="34" charset="0"/>
              </a:rPr>
              <a:t>Insert, di bagian Chart, pilihlah Insert Line Chart , Pilih Line with Markers. Grafik baru akan ditambahkan ke lembar kerja Microsoft Excel.</a:t>
            </a:r>
            <a:endParaRPr lang="id-ID" i="1" dirty="0">
              <a:latin typeface="Calibri" panose="020F0502020204030204" pitchFamily="34" charset="0"/>
            </a:endParaRPr>
          </a:p>
        </p:txBody>
      </p:sp>
      <p:grpSp>
        <p:nvGrpSpPr>
          <p:cNvPr id="14" name="Group 13">
            <a:extLst>
              <a:ext uri="{FF2B5EF4-FFF2-40B4-BE49-F238E27FC236}">
                <a16:creationId xmlns:a16="http://schemas.microsoft.com/office/drawing/2014/main" id="{37325A81-1049-4F29-84D5-CBA086AA47EC}"/>
              </a:ext>
            </a:extLst>
          </p:cNvPr>
          <p:cNvGrpSpPr/>
          <p:nvPr/>
        </p:nvGrpSpPr>
        <p:grpSpPr>
          <a:xfrm>
            <a:off x="4191000" y="2154358"/>
            <a:ext cx="5226533" cy="2150659"/>
            <a:chOff x="4172166" y="2019097"/>
            <a:chExt cx="5226533" cy="2150659"/>
          </a:xfrm>
        </p:grpSpPr>
        <p:grpSp>
          <p:nvGrpSpPr>
            <p:cNvPr id="28" name="Group 27">
              <a:extLst>
                <a:ext uri="{FF2B5EF4-FFF2-40B4-BE49-F238E27FC236}">
                  <a16:creationId xmlns:a16="http://schemas.microsoft.com/office/drawing/2014/main" id="{BC6C1F6A-FABA-48A5-A358-84BCBF1F48BA}"/>
                </a:ext>
              </a:extLst>
            </p:cNvPr>
            <p:cNvGrpSpPr/>
            <p:nvPr/>
          </p:nvGrpSpPr>
          <p:grpSpPr>
            <a:xfrm>
              <a:off x="5089837" y="3659625"/>
              <a:ext cx="4308862" cy="510131"/>
              <a:chOff x="5013637" y="3353216"/>
              <a:chExt cx="4308862" cy="510131"/>
            </a:xfrm>
          </p:grpSpPr>
          <p:sp>
            <p:nvSpPr>
              <p:cNvPr id="30" name="TextBox 29">
                <a:extLst>
                  <a:ext uri="{FF2B5EF4-FFF2-40B4-BE49-F238E27FC236}">
                    <a16:creationId xmlns:a16="http://schemas.microsoft.com/office/drawing/2014/main" id="{10FB7DCE-F5F8-4F71-8EB2-292D0BBBD9E7}"/>
                  </a:ext>
                </a:extLst>
              </p:cNvPr>
              <p:cNvSpPr txBox="1"/>
              <p:nvPr/>
            </p:nvSpPr>
            <p:spPr>
              <a:xfrm>
                <a:off x="5013637" y="3540182"/>
                <a:ext cx="2974190" cy="323165"/>
              </a:xfrm>
              <a:prstGeom prst="rect">
                <a:avLst/>
              </a:prstGeom>
              <a:noFill/>
            </p:spPr>
            <p:txBody>
              <a:bodyPr wrap="square" rtlCol="0">
                <a:spAutoFit/>
              </a:bodyPr>
              <a:lstStyle/>
              <a:p>
                <a:pPr algn="ctr"/>
                <a:r>
                  <a:rPr lang="id-ID" sz="1500" b="1" dirty="0">
                    <a:latin typeface="Calibri" panose="020F0502020204030204" pitchFamily="34" charset="0"/>
                  </a:rPr>
                  <a:t>Menampilkan data dengan grafik</a:t>
                </a:r>
                <a:r>
                  <a:rPr lang="en-US" sz="1500" b="1" dirty="0">
                    <a:latin typeface="Calibri" panose="020F0502020204030204" pitchFamily="34" charset="0"/>
                  </a:rPr>
                  <a:t>.</a:t>
                </a:r>
              </a:p>
            </p:txBody>
          </p:sp>
          <p:sp>
            <p:nvSpPr>
              <p:cNvPr id="31" name="TextBox 30">
                <a:extLst>
                  <a:ext uri="{FF2B5EF4-FFF2-40B4-BE49-F238E27FC236}">
                    <a16:creationId xmlns:a16="http://schemas.microsoft.com/office/drawing/2014/main" id="{966FF83B-C7FC-4822-82CB-E248A1953602}"/>
                  </a:ext>
                </a:extLst>
              </p:cNvPr>
              <p:cNvSpPr txBox="1"/>
              <p:nvPr/>
            </p:nvSpPr>
            <p:spPr>
              <a:xfrm>
                <a:off x="7391400" y="3353216"/>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pic>
          <p:nvPicPr>
            <p:cNvPr id="13" name="Picture 12">
              <a:extLst>
                <a:ext uri="{FF2B5EF4-FFF2-40B4-BE49-F238E27FC236}">
                  <a16:creationId xmlns:a16="http://schemas.microsoft.com/office/drawing/2014/main" id="{95282525-6C63-45E5-A25B-A9D1A166F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2166" y="2019097"/>
              <a:ext cx="4809533" cy="1680618"/>
            </a:xfrm>
            <a:prstGeom prst="rect">
              <a:avLst/>
            </a:prstGeom>
          </p:spPr>
        </p:pic>
      </p:grpSp>
    </p:spTree>
    <p:extLst>
      <p:ext uri="{BB962C8B-B14F-4D97-AF65-F5344CB8AC3E}">
        <p14:creationId xmlns:p14="http://schemas.microsoft.com/office/powerpoint/2010/main" val="258774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15FFFE-FB17-42DE-BB0E-F1B7533FA732}"/>
              </a:ext>
            </a:extLst>
          </p:cNvPr>
          <p:cNvSpPr txBox="1"/>
          <p:nvPr/>
        </p:nvSpPr>
        <p:spPr>
          <a:xfrm>
            <a:off x="6096000" y="4881890"/>
            <a:ext cx="1752600" cy="261610"/>
          </a:xfrm>
          <a:prstGeom prst="rect">
            <a:avLst/>
          </a:prstGeom>
          <a:noFill/>
        </p:spPr>
        <p:txBody>
          <a:bodyPr wrap="square" rtlCol="0">
            <a:spAutoFit/>
          </a:bodyPr>
          <a:lstStyle/>
          <a:p>
            <a:r>
              <a:rPr lang="en-ID" sz="1100" dirty="0" err="1"/>
              <a:t>Sumber</a:t>
            </a:r>
            <a:r>
              <a:rPr lang="en-ID" sz="1100" dirty="0"/>
              <a:t>: </a:t>
            </a:r>
            <a:r>
              <a:rPr lang="en-ID" sz="1100" i="1" dirty="0"/>
              <a:t>pixabay.com</a:t>
            </a:r>
          </a:p>
        </p:txBody>
      </p:sp>
      <p:grpSp>
        <p:nvGrpSpPr>
          <p:cNvPr id="8" name="Group 7"/>
          <p:cNvGrpSpPr/>
          <p:nvPr/>
        </p:nvGrpSpPr>
        <p:grpSpPr>
          <a:xfrm>
            <a:off x="1195465" y="601535"/>
            <a:ext cx="3909935" cy="827215"/>
            <a:chOff x="837576" y="774633"/>
            <a:chExt cx="5049487" cy="915976"/>
          </a:xfrm>
        </p:grpSpPr>
        <p:sp>
          <p:nvSpPr>
            <p:cNvPr id="14" name="Parallelogram 13"/>
            <p:cNvSpPr/>
            <p:nvPr/>
          </p:nvSpPr>
          <p:spPr>
            <a:xfrm>
              <a:off x="837576" y="795727"/>
              <a:ext cx="5049487" cy="894882"/>
            </a:xfrm>
            <a:prstGeom prst="parallelogram">
              <a:avLst>
                <a:gd name="adj" fmla="val 4531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テキスト プレースホルダー 17"/>
            <p:cNvSpPr txBox="1">
              <a:spLocks/>
            </p:cNvSpPr>
            <p:nvPr/>
          </p:nvSpPr>
          <p:spPr>
            <a:xfrm>
              <a:off x="1779090" y="774633"/>
              <a:ext cx="3364192" cy="894882"/>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nSpc>
                  <a:spcPct val="100000"/>
                </a:lnSpc>
                <a:spcBef>
                  <a:spcPts val="0"/>
                </a:spcBef>
                <a:buClr>
                  <a:srgbClr val="FFA513"/>
                </a:buClr>
                <a:buNone/>
                <a:tabLst>
                  <a:tab pos="914400" algn="l"/>
                </a:tabLst>
                <a:defRPr/>
              </a:pPr>
              <a:r>
                <a:rPr lang="nn-NO" sz="3200" b="1" dirty="0">
                  <a:solidFill>
                    <a:schemeClr val="tx1"/>
                  </a:solidFill>
                </a:rPr>
                <a:t>ANALISIS DATA</a:t>
              </a:r>
            </a:p>
          </p:txBody>
        </p:sp>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148" y="438150"/>
            <a:ext cx="1417977" cy="1195210"/>
          </a:xfrm>
          <a:prstGeom prst="rect">
            <a:avLst/>
          </a:prstGeom>
        </p:spPr>
      </p:pic>
      <p:sp>
        <p:nvSpPr>
          <p:cNvPr id="13" name="Rectangle 12"/>
          <p:cNvSpPr/>
          <p:nvPr/>
        </p:nvSpPr>
        <p:spPr>
          <a:xfrm>
            <a:off x="882713" y="539465"/>
            <a:ext cx="750847" cy="992579"/>
          </a:xfrm>
          <a:prstGeom prst="rect">
            <a:avLst/>
          </a:prstGeom>
          <a:noFill/>
        </p:spPr>
        <p:txBody>
          <a:bodyPr wrap="none" lIns="68580" tIns="34290" rIns="68580" bIns="34290">
            <a:spAutoFit/>
          </a:bodyPr>
          <a:lstStyle/>
          <a:p>
            <a:pPr algn="ctr"/>
            <a:r>
              <a:rPr lang="en-US" sz="3000" b="1" dirty="0">
                <a:ln w="0"/>
                <a:solidFill>
                  <a:schemeClr val="bg1"/>
                </a:solidFill>
                <a:effectLst>
                  <a:outerShdw blurRad="38100" dist="19050" dir="2700000" algn="tl" rotWithShape="0">
                    <a:schemeClr val="dk1">
                      <a:alpha val="40000"/>
                    </a:schemeClr>
                  </a:outerShdw>
                </a:effectLst>
              </a:rPr>
              <a:t>Bab</a:t>
            </a:r>
          </a:p>
          <a:p>
            <a:pPr algn="ctr"/>
            <a:r>
              <a:rPr lang="en-US" sz="3000" b="1" dirty="0">
                <a:ln w="0"/>
                <a:solidFill>
                  <a:schemeClr val="bg1"/>
                </a:solidFill>
                <a:effectLst>
                  <a:outerShdw blurRad="38100" dist="19050" dir="2700000" algn="tl" rotWithShape="0">
                    <a:schemeClr val="dk1">
                      <a:alpha val="40000"/>
                    </a:schemeClr>
                  </a:outerShdw>
                </a:effectLst>
              </a:rPr>
              <a:t>5</a:t>
            </a:r>
          </a:p>
        </p:txBody>
      </p:sp>
    </p:spTree>
    <p:extLst>
      <p:ext uri="{BB962C8B-B14F-4D97-AF65-F5344CB8AC3E}">
        <p14:creationId xmlns:p14="http://schemas.microsoft.com/office/powerpoint/2010/main" val="1372961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3D8990C2-C84C-42BC-89E1-2E32B6312AA0}"/>
              </a:ext>
            </a:extLst>
          </p:cNvPr>
          <p:cNvSpPr txBox="1"/>
          <p:nvPr/>
        </p:nvSpPr>
        <p:spPr>
          <a:xfrm>
            <a:off x="357077" y="436600"/>
            <a:ext cx="8594194" cy="369332"/>
          </a:xfrm>
          <a:prstGeom prst="rect">
            <a:avLst/>
          </a:prstGeom>
          <a:noFill/>
        </p:spPr>
        <p:txBody>
          <a:bodyPr wrap="square" rtlCol="0">
            <a:spAutoFit/>
          </a:bodyPr>
          <a:lstStyle/>
          <a:p>
            <a:r>
              <a:rPr lang="id-ID" b="1" dirty="0">
                <a:latin typeface="Calibri" panose="020F0502020204030204" pitchFamily="34" charset="0"/>
              </a:rPr>
              <a:t>Menambahkan dan memformat grafik dapat dilakukan dengan langkah-langkah berikut</a:t>
            </a:r>
            <a:r>
              <a:rPr lang="en-US" b="1" dirty="0">
                <a:latin typeface="Calibri" panose="020F0502020204030204" pitchFamily="34" charset="0"/>
              </a:rPr>
              <a:t>.</a:t>
            </a:r>
            <a:endParaRPr lang="id-ID" b="1" dirty="0">
              <a:latin typeface="Calibri" panose="020F0502020204030204" pitchFamily="34" charset="0"/>
            </a:endParaRPr>
          </a:p>
        </p:txBody>
      </p:sp>
      <p:sp>
        <p:nvSpPr>
          <p:cNvPr id="27" name="Rectangle 26">
            <a:extLst>
              <a:ext uri="{FF2B5EF4-FFF2-40B4-BE49-F238E27FC236}">
                <a16:creationId xmlns:a16="http://schemas.microsoft.com/office/drawing/2014/main" id="{E3434CA4-B1F8-4408-B1D7-E136DF1BAD8F}"/>
              </a:ext>
            </a:extLst>
          </p:cNvPr>
          <p:cNvSpPr/>
          <p:nvPr/>
        </p:nvSpPr>
        <p:spPr>
          <a:xfrm>
            <a:off x="385430" y="895350"/>
            <a:ext cx="3986323" cy="3139321"/>
          </a:xfrm>
          <a:prstGeom prst="rect">
            <a:avLst/>
          </a:prstGeom>
        </p:spPr>
        <p:txBody>
          <a:bodyPr wrap="square">
            <a:spAutoFit/>
          </a:bodyPr>
          <a:lstStyle/>
          <a:p>
            <a:pPr marL="342900" indent="-342900">
              <a:buFont typeface="+mj-lt"/>
              <a:buAutoNum type="arabicParenR" startAt="4"/>
            </a:pPr>
            <a:r>
              <a:rPr lang="id-ID" dirty="0">
                <a:latin typeface="Calibri" panose="020F0502020204030204" pitchFamily="34" charset="0"/>
              </a:rPr>
              <a:t>Atur ukuran dari bagian-bagian grafik agar tampak proporsional.</a:t>
            </a:r>
          </a:p>
          <a:p>
            <a:pPr marL="342900" indent="-342900">
              <a:buFont typeface="+mj-lt"/>
              <a:buAutoNum type="arabicParenR" startAt="4"/>
            </a:pPr>
            <a:r>
              <a:rPr lang="id-ID" dirty="0">
                <a:latin typeface="Calibri" panose="020F0502020204030204" pitchFamily="34" charset="0"/>
              </a:rPr>
              <a:t>Klik kanan di grafik, kemudian pada perintah yang muncul, klik Format Chart Area. </a:t>
            </a:r>
          </a:p>
          <a:p>
            <a:pPr marL="342900" indent="-342900">
              <a:buFont typeface="+mj-lt"/>
              <a:buAutoNum type="arabicParenR" startAt="4"/>
            </a:pPr>
            <a:r>
              <a:rPr lang="id-ID" dirty="0">
                <a:latin typeface="Calibri" panose="020F0502020204030204" pitchFamily="34" charset="0"/>
              </a:rPr>
              <a:t>Aturlah format bagian-bagian grafik termasuk pengaturan teks, warna bagian-bagian grafik, dan batas-batas bagian grafik sehingga tampilan grafik menjadi lebih baik. </a:t>
            </a:r>
          </a:p>
          <a:p>
            <a:pPr marL="342900" indent="-342900">
              <a:buFont typeface="+mj-lt"/>
              <a:buAutoNum type="arabicParenR" startAt="4"/>
            </a:pPr>
            <a:r>
              <a:rPr lang="id-ID" dirty="0">
                <a:latin typeface="Calibri" panose="020F0502020204030204" pitchFamily="34" charset="0"/>
              </a:rPr>
              <a:t>Simpanlah pekerjaan kamu.</a:t>
            </a:r>
          </a:p>
        </p:txBody>
      </p:sp>
      <p:grpSp>
        <p:nvGrpSpPr>
          <p:cNvPr id="2" name="Group 1"/>
          <p:cNvGrpSpPr/>
          <p:nvPr/>
        </p:nvGrpSpPr>
        <p:grpSpPr>
          <a:xfrm>
            <a:off x="4559595" y="1126346"/>
            <a:ext cx="4762904" cy="3047131"/>
            <a:chOff x="4559595" y="1126346"/>
            <a:chExt cx="4762904" cy="3047131"/>
          </a:xfrm>
        </p:grpSpPr>
        <p:pic>
          <p:nvPicPr>
            <p:cNvPr id="3" name="Picture 2">
              <a:extLst>
                <a:ext uri="{FF2B5EF4-FFF2-40B4-BE49-F238E27FC236}">
                  <a16:creationId xmlns:a16="http://schemas.microsoft.com/office/drawing/2014/main" id="{BE8FA325-7F82-4B3E-9CAF-F7BDC3FFA2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9595" y="1126346"/>
              <a:ext cx="4366604" cy="2565135"/>
            </a:xfrm>
            <a:prstGeom prst="rect">
              <a:avLst/>
            </a:prstGeom>
          </p:spPr>
        </p:pic>
        <p:grpSp>
          <p:nvGrpSpPr>
            <p:cNvPr id="28" name="Group 27">
              <a:extLst>
                <a:ext uri="{FF2B5EF4-FFF2-40B4-BE49-F238E27FC236}">
                  <a16:creationId xmlns:a16="http://schemas.microsoft.com/office/drawing/2014/main" id="{BC6C1F6A-FABA-48A5-A358-84BCBF1F48BA}"/>
                </a:ext>
              </a:extLst>
            </p:cNvPr>
            <p:cNvGrpSpPr/>
            <p:nvPr/>
          </p:nvGrpSpPr>
          <p:grpSpPr>
            <a:xfrm>
              <a:off x="5255802" y="3639483"/>
              <a:ext cx="4066697" cy="533994"/>
              <a:chOff x="5240239" y="3301218"/>
              <a:chExt cx="4066697" cy="533994"/>
            </a:xfrm>
          </p:grpSpPr>
          <p:sp>
            <p:nvSpPr>
              <p:cNvPr id="30" name="TextBox 29">
                <a:extLst>
                  <a:ext uri="{FF2B5EF4-FFF2-40B4-BE49-F238E27FC236}">
                    <a16:creationId xmlns:a16="http://schemas.microsoft.com/office/drawing/2014/main" id="{10FB7DCE-F5F8-4F71-8EB2-292D0BBBD9E7}"/>
                  </a:ext>
                </a:extLst>
              </p:cNvPr>
              <p:cNvSpPr txBox="1"/>
              <p:nvPr/>
            </p:nvSpPr>
            <p:spPr>
              <a:xfrm>
                <a:off x="5240239" y="3512047"/>
                <a:ext cx="2974190" cy="323165"/>
              </a:xfrm>
              <a:prstGeom prst="rect">
                <a:avLst/>
              </a:prstGeom>
              <a:noFill/>
            </p:spPr>
            <p:txBody>
              <a:bodyPr wrap="square" rtlCol="0">
                <a:spAutoFit/>
              </a:bodyPr>
              <a:lstStyle/>
              <a:p>
                <a:pPr algn="ctr"/>
                <a:r>
                  <a:rPr lang="id-ID" sz="1500" b="1" dirty="0">
                    <a:latin typeface="Calibri" panose="020F0502020204030204" pitchFamily="34" charset="0"/>
                  </a:rPr>
                  <a:t>Mengatur format grafik</a:t>
                </a:r>
                <a:r>
                  <a:rPr lang="en-US" sz="1500" b="1" dirty="0">
                    <a:latin typeface="Calibri" panose="020F0502020204030204" pitchFamily="34" charset="0"/>
                  </a:rPr>
                  <a:t>.</a:t>
                </a:r>
              </a:p>
            </p:txBody>
          </p:sp>
          <p:sp>
            <p:nvSpPr>
              <p:cNvPr id="31" name="TextBox 30">
                <a:extLst>
                  <a:ext uri="{FF2B5EF4-FFF2-40B4-BE49-F238E27FC236}">
                    <a16:creationId xmlns:a16="http://schemas.microsoft.com/office/drawing/2014/main" id="{966FF83B-C7FC-4822-82CB-E248A1953602}"/>
                  </a:ext>
                </a:extLst>
              </p:cNvPr>
              <p:cNvSpPr txBox="1"/>
              <p:nvPr/>
            </p:nvSpPr>
            <p:spPr>
              <a:xfrm>
                <a:off x="7375837" y="3301218"/>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spTree>
    <p:extLst>
      <p:ext uri="{BB962C8B-B14F-4D97-AF65-F5344CB8AC3E}">
        <p14:creationId xmlns:p14="http://schemas.microsoft.com/office/powerpoint/2010/main" val="3557036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5"/>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dirty="0">
              <a:ln>
                <a:noFill/>
              </a:ln>
              <a:solidFill>
                <a:schemeClr val="bg1"/>
              </a:solidFill>
              <a:effectLst/>
              <a:uLnTx/>
              <a:uFillTx/>
              <a:latin typeface="+mn-lt"/>
              <a:cs typeface="+mn-cs"/>
            </a:endParaRPr>
          </a:p>
        </p:txBody>
      </p:sp>
      <p:sp>
        <p:nvSpPr>
          <p:cNvPr id="3" name="直角三角形 10"/>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4" name="テキスト プレースホルダー 6"/>
          <p:cNvSpPr txBox="1">
            <a:spLocks/>
          </p:cNvSpPr>
          <p:nvPr/>
        </p:nvSpPr>
        <p:spPr>
          <a:xfrm>
            <a:off x="851754" y="134374"/>
            <a:ext cx="830580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800" b="1" dirty="0" err="1">
                <a:solidFill>
                  <a:schemeClr val="tx1"/>
                </a:solidFill>
                <a:latin typeface="Calibri" panose="020F0502020204030204" pitchFamily="34" charset="0"/>
              </a:rPr>
              <a:t>Mengolah</a:t>
            </a:r>
            <a:r>
              <a:rPr lang="en-US" sz="2800" b="1" dirty="0">
                <a:solidFill>
                  <a:schemeClr val="tx1"/>
                </a:solidFill>
                <a:latin typeface="Calibri" panose="020F0502020204030204" pitchFamily="34" charset="0"/>
              </a:rPr>
              <a:t> Data</a:t>
            </a:r>
          </a:p>
        </p:txBody>
      </p:sp>
      <p:sp>
        <p:nvSpPr>
          <p:cNvPr id="5" name="正方形/長方形 15"/>
          <p:cNvSpPr/>
          <p:nvPr/>
        </p:nvSpPr>
        <p:spPr>
          <a:xfrm>
            <a:off x="1005737" y="701030"/>
            <a:ext cx="2347063" cy="54953"/>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7" name="TextBox 6"/>
          <p:cNvSpPr txBox="1"/>
          <p:nvPr/>
        </p:nvSpPr>
        <p:spPr>
          <a:xfrm>
            <a:off x="408806" y="285750"/>
            <a:ext cx="386644" cy="523220"/>
          </a:xfrm>
          <a:prstGeom prst="rect">
            <a:avLst/>
          </a:prstGeom>
          <a:noFill/>
        </p:spPr>
        <p:txBody>
          <a:bodyPr wrap="none" rtlCol="0">
            <a:spAutoFit/>
          </a:bodyPr>
          <a:lstStyle/>
          <a:p>
            <a:r>
              <a:rPr lang="id-ID" sz="2800" b="1" dirty="0">
                <a:solidFill>
                  <a:schemeClr val="bg1"/>
                </a:solidFill>
                <a:latin typeface="Calibri" panose="020F0502020204030204" pitchFamily="34" charset="0"/>
              </a:rPr>
              <a:t>B</a:t>
            </a:r>
            <a:endParaRPr lang="en-US" sz="2800" b="1" dirty="0">
              <a:solidFill>
                <a:schemeClr val="bg1"/>
              </a:solidFill>
              <a:latin typeface="Calibri" panose="020F0502020204030204" pitchFamily="34" charset="0"/>
            </a:endParaRPr>
          </a:p>
        </p:txBody>
      </p:sp>
      <p:grpSp>
        <p:nvGrpSpPr>
          <p:cNvPr id="23" name="Group 22">
            <a:extLst>
              <a:ext uri="{FF2B5EF4-FFF2-40B4-BE49-F238E27FC236}">
                <a16:creationId xmlns:a16="http://schemas.microsoft.com/office/drawing/2014/main" id="{54C26F8D-ECA8-45C3-8625-30635395B2D6}"/>
              </a:ext>
            </a:extLst>
          </p:cNvPr>
          <p:cNvGrpSpPr/>
          <p:nvPr/>
        </p:nvGrpSpPr>
        <p:grpSpPr>
          <a:xfrm>
            <a:off x="686465" y="2110085"/>
            <a:ext cx="3391224" cy="461665"/>
            <a:chOff x="228600" y="1086758"/>
            <a:chExt cx="4353091"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4329007" cy="461665"/>
            </a:xfrm>
            <a:prstGeom prst="rect">
              <a:avLst/>
            </a:prstGeom>
          </p:spPr>
          <p:txBody>
            <a:bodyPr wrap="none">
              <a:spAutoFit/>
            </a:bodyPr>
            <a:lstStyle/>
            <a:p>
              <a:r>
                <a:rPr lang="en-US" sz="2400" b="1" dirty="0">
                  <a:solidFill>
                    <a:srgbClr val="FF0000"/>
                  </a:solidFill>
                  <a:latin typeface="Calibri" panose="020F0502020204030204" pitchFamily="34" charset="0"/>
                </a:rPr>
                <a:t>1. </a:t>
              </a:r>
              <a:r>
                <a:rPr lang="en-US" sz="2400" b="1" dirty="0" err="1">
                  <a:solidFill>
                    <a:srgbClr val="FF0000"/>
                  </a:solidFill>
                  <a:latin typeface="Calibri" panose="020F0502020204030204" pitchFamily="34" charset="0"/>
                </a:rPr>
                <a:t>Menambahkan</a:t>
              </a:r>
              <a:r>
                <a:rPr lang="id-ID" sz="2400" b="1" dirty="0">
                  <a:solidFill>
                    <a:srgbClr val="FF0000"/>
                  </a:solidFill>
                  <a:latin typeface="Calibri" panose="020F0502020204030204" pitchFamily="34" charset="0"/>
                </a:rPr>
                <a:t> Rumus</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p:nvPr/>
          </p:nvCxnSpPr>
          <p:spPr>
            <a:xfrm>
              <a:off x="228600" y="1515493"/>
              <a:ext cx="426720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647559" y="2654492"/>
            <a:ext cx="8191641" cy="1754326"/>
          </a:xfrm>
          <a:prstGeom prst="rect">
            <a:avLst/>
          </a:prstGeom>
        </p:spPr>
        <p:txBody>
          <a:bodyPr wrap="square">
            <a:spAutoFit/>
          </a:bodyPr>
          <a:lstStyle/>
          <a:p>
            <a:pPr marL="285750" indent="-285750">
              <a:buFont typeface="Wingdings" panose="05000000000000000000" pitchFamily="2" charset="2"/>
              <a:buChar char="ü"/>
            </a:pPr>
            <a:r>
              <a:rPr lang="id-ID" b="1" dirty="0">
                <a:latin typeface="Calibri" panose="020F0502020204030204" pitchFamily="34" charset="0"/>
              </a:rPr>
              <a:t>Rumus </a:t>
            </a:r>
            <a:r>
              <a:rPr lang="id-ID" dirty="0">
                <a:latin typeface="Calibri" panose="020F0502020204030204" pitchFamily="34" charset="0"/>
              </a:rPr>
              <a:t>adalah persamaan-persamaan yang membentuk penghitungan, mengembalikan informasi, memanipulasi isi </a:t>
            </a:r>
            <a:r>
              <a:rPr lang="id-ID" i="1" dirty="0">
                <a:latin typeface="Calibri" panose="020F0502020204030204" pitchFamily="34" charset="0"/>
              </a:rPr>
              <a:t>cell, </a:t>
            </a:r>
            <a:r>
              <a:rPr lang="id-ID" dirty="0">
                <a:latin typeface="Calibri" panose="020F0502020204030204" pitchFamily="34" charset="0"/>
              </a:rPr>
              <a:t>menguji kondisi, dan sebagainya.  </a:t>
            </a:r>
          </a:p>
          <a:p>
            <a:pPr marL="285750" indent="-285750">
              <a:buFont typeface="Wingdings" panose="05000000000000000000" pitchFamily="2" charset="2"/>
              <a:buChar char="ü"/>
            </a:pPr>
            <a:r>
              <a:rPr lang="id-ID" dirty="0">
                <a:latin typeface="Calibri" panose="020F0502020204030204" pitchFamily="34" charset="0"/>
              </a:rPr>
              <a:t>Rumus di Microsoft Excel dimulai dengan tanda sama dengan (=). Tanda = akan menginformasikan Microsoft Excel bahwa karakter-karakter selanjutnya merupakan rumus. </a:t>
            </a:r>
          </a:p>
          <a:p>
            <a:pPr marL="285750" indent="-285750">
              <a:buFont typeface="Wingdings" panose="05000000000000000000" pitchFamily="2" charset="2"/>
              <a:buChar char="ü"/>
            </a:pPr>
            <a:r>
              <a:rPr lang="id-ID" dirty="0">
                <a:latin typeface="Calibri" panose="020F0502020204030204" pitchFamily="34" charset="0"/>
              </a:rPr>
              <a:t>Terdapat berbagai jenis operator yang dimiliki Microsoft Excel.</a:t>
            </a:r>
          </a:p>
        </p:txBody>
      </p:sp>
      <p:sp>
        <p:nvSpPr>
          <p:cNvPr id="6" name="TextBox 5">
            <a:extLst>
              <a:ext uri="{FF2B5EF4-FFF2-40B4-BE49-F238E27FC236}">
                <a16:creationId xmlns:a16="http://schemas.microsoft.com/office/drawing/2014/main" id="{489266BD-B8E7-409D-8D43-12F150D2618D}"/>
              </a:ext>
            </a:extLst>
          </p:cNvPr>
          <p:cNvSpPr txBox="1"/>
          <p:nvPr/>
        </p:nvSpPr>
        <p:spPr>
          <a:xfrm>
            <a:off x="671838" y="862899"/>
            <a:ext cx="8167362" cy="1200329"/>
          </a:xfrm>
          <a:prstGeom prst="rect">
            <a:avLst/>
          </a:prstGeom>
          <a:noFill/>
        </p:spPr>
        <p:txBody>
          <a:bodyPr wrap="square" rtlCol="0">
            <a:spAutoFit/>
          </a:bodyPr>
          <a:lstStyle/>
          <a:p>
            <a:pPr marL="285750" indent="-285750">
              <a:buFont typeface="Wingdings" panose="05000000000000000000" pitchFamily="2" charset="2"/>
              <a:buChar char="ü"/>
            </a:pPr>
            <a:r>
              <a:rPr lang="id-ID" dirty="0"/>
              <a:t>Operasi hitung untuk membantu dalam mengolah dan menganalisis data dilakukan dengan menggunakan rumus. </a:t>
            </a:r>
          </a:p>
          <a:p>
            <a:pPr marL="285750" indent="-285750">
              <a:buFont typeface="Wingdings" panose="05000000000000000000" pitchFamily="2" charset="2"/>
              <a:buChar char="ü"/>
            </a:pPr>
            <a:r>
              <a:rPr lang="id-ID" b="1" dirty="0"/>
              <a:t>Fungsi</a:t>
            </a:r>
            <a:r>
              <a:rPr lang="id-ID" dirty="0"/>
              <a:t> adalah rumus yang sudah didefinisikan untuk mencari nilai tertentu dengan menggunakan data atau kumpulan data yang ada atau biasa disebut argumen.</a:t>
            </a:r>
            <a:endParaRPr lang="en-ID" dirty="0"/>
          </a:p>
        </p:txBody>
      </p:sp>
    </p:spTree>
    <p:extLst>
      <p:ext uri="{BB962C8B-B14F-4D97-AF65-F5344CB8AC3E}">
        <p14:creationId xmlns:p14="http://schemas.microsoft.com/office/powerpoint/2010/main" val="210916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250"/>
                                        <p:tgtEl>
                                          <p:spTgt spid="3"/>
                                        </p:tgtEl>
                                      </p:cBhvr>
                                    </p:animEffect>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250"/>
                            </p:stCondLst>
                            <p:childTnLst>
                              <p:par>
                                <p:cTn id="20" presetID="22" presetClass="entr" presetSubtype="8" fill="hold" grpId="0" nodeType="after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tmplLst>
          <p:tmpl>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P spid="3" grpId="0" animBg="1"/>
      <p:bldP spid="4" grpId="0"/>
      <p:bldP spid="5" grpId="0" animBg="1"/>
      <p:bldP spid="7" grpId="0"/>
      <p:bldP spid="26"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04800" y="266640"/>
            <a:ext cx="8610600" cy="4362510"/>
            <a:chOff x="304800" y="266640"/>
            <a:chExt cx="8610600" cy="4362510"/>
          </a:xfrm>
        </p:grpSpPr>
        <p:sp>
          <p:nvSpPr>
            <p:cNvPr id="7" name="Rectangle 6">
              <a:extLst>
                <a:ext uri="{FF2B5EF4-FFF2-40B4-BE49-F238E27FC236}">
                  <a16:creationId xmlns:a16="http://schemas.microsoft.com/office/drawing/2014/main" id="{0A8D347F-650F-4D2D-B8DC-A5E5E0E87388}"/>
                </a:ext>
              </a:extLst>
            </p:cNvPr>
            <p:cNvSpPr/>
            <p:nvPr/>
          </p:nvSpPr>
          <p:spPr>
            <a:xfrm>
              <a:off x="304800" y="628770"/>
              <a:ext cx="8610600" cy="4000380"/>
            </a:xfrm>
            <a:prstGeom prst="rect">
              <a:avLst/>
            </a:prstGeom>
            <a:ln w="9525">
              <a:solidFill>
                <a:schemeClr val="accent6"/>
              </a:solidFill>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ID"/>
            </a:p>
          </p:txBody>
        </p:sp>
        <p:sp>
          <p:nvSpPr>
            <p:cNvPr id="8" name="TextBox 7">
              <a:extLst>
                <a:ext uri="{FF2B5EF4-FFF2-40B4-BE49-F238E27FC236}">
                  <a16:creationId xmlns:a16="http://schemas.microsoft.com/office/drawing/2014/main" id="{E7E387AA-E00B-47D4-A8FF-E4C02DEB7C79}"/>
                </a:ext>
              </a:extLst>
            </p:cNvPr>
            <p:cNvSpPr txBox="1"/>
            <p:nvPr/>
          </p:nvSpPr>
          <p:spPr>
            <a:xfrm>
              <a:off x="457200" y="266640"/>
              <a:ext cx="2971800" cy="400110"/>
            </a:xfrm>
            <a:prstGeom prst="rect">
              <a:avLst/>
            </a:prstGeom>
            <a:solidFill>
              <a:schemeClr val="accent6"/>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a:solidFill>
                    <a:schemeClr val="bg1"/>
                  </a:solidFill>
                  <a:latin typeface="Calibri" panose="020F0502020204030204" pitchFamily="34" charset="0"/>
                </a:rPr>
                <a:t>a. Operator </a:t>
              </a:r>
              <a:r>
                <a:rPr lang="en-US" sz="2000" b="1" dirty="0" err="1">
                  <a:solidFill>
                    <a:schemeClr val="bg1"/>
                  </a:solidFill>
                  <a:latin typeface="Calibri" panose="020F0502020204030204" pitchFamily="34" charset="0"/>
                </a:rPr>
                <a:t>Aritmatika</a:t>
              </a:r>
              <a:endParaRPr lang="en-US" sz="2000" b="1" dirty="0">
                <a:solidFill>
                  <a:schemeClr val="bg1"/>
                </a:solidFill>
                <a:latin typeface="Calibri" panose="020F0502020204030204" pitchFamily="34" charset="0"/>
              </a:endParaRPr>
            </a:p>
          </p:txBody>
        </p:sp>
        <p:sp>
          <p:nvSpPr>
            <p:cNvPr id="25" name="Rectangle 24">
              <a:extLst>
                <a:ext uri="{FF2B5EF4-FFF2-40B4-BE49-F238E27FC236}">
                  <a16:creationId xmlns:a16="http://schemas.microsoft.com/office/drawing/2014/main" id="{F8FDCB7A-552C-4F8E-993C-02FABC3FF55D}"/>
                </a:ext>
              </a:extLst>
            </p:cNvPr>
            <p:cNvSpPr/>
            <p:nvPr/>
          </p:nvSpPr>
          <p:spPr>
            <a:xfrm>
              <a:off x="498454" y="685860"/>
              <a:ext cx="8077200" cy="1754326"/>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Operator aritmatika digunakan untuk membentuk operasi-operasi matematika dasar, seperti penjumlahan, pengurangan, pembagian, perkalian, pemangkatan, dan persentase.</a:t>
              </a:r>
            </a:p>
            <a:p>
              <a:pPr marL="285750" indent="-285750">
                <a:buFont typeface="Wingdings" panose="05000000000000000000" pitchFamily="2" charset="2"/>
                <a:buChar char="ü"/>
              </a:pPr>
              <a:r>
                <a:rPr lang="id-ID" dirty="0">
                  <a:latin typeface="Calibri" panose="020F0502020204030204" pitchFamily="34" charset="0"/>
                </a:rPr>
                <a:t>Berikut tabel yang memuat operator-operator aritmatika, simbol, dan jenis operasi yang dilakukan.</a:t>
              </a:r>
            </a:p>
            <a:p>
              <a:pPr marL="285750" indent="-285750">
                <a:buFont typeface="Wingdings" panose="05000000000000000000" pitchFamily="2" charset="2"/>
                <a:buChar char="ü"/>
              </a:pPr>
              <a:endParaRPr lang="en-US" dirty="0">
                <a:latin typeface="Calibri" panose="020F0502020204030204" pitchFamily="34" charset="0"/>
              </a:endParaRPr>
            </a:p>
          </p:txBody>
        </p:sp>
      </p:grpSp>
      <p:graphicFrame>
        <p:nvGraphicFramePr>
          <p:cNvPr id="3" name="Table 3">
            <a:extLst>
              <a:ext uri="{FF2B5EF4-FFF2-40B4-BE49-F238E27FC236}">
                <a16:creationId xmlns:a16="http://schemas.microsoft.com/office/drawing/2014/main" id="{B28781A5-834E-4892-9B8D-3715059FBFFB}"/>
              </a:ext>
            </a:extLst>
          </p:cNvPr>
          <p:cNvGraphicFramePr>
            <a:graphicFrameLocks noGrp="1"/>
          </p:cNvGraphicFramePr>
          <p:nvPr>
            <p:extLst>
              <p:ext uri="{D42A27DB-BD31-4B8C-83A1-F6EECF244321}">
                <p14:modId xmlns:p14="http://schemas.microsoft.com/office/powerpoint/2010/main" val="1336933472"/>
              </p:ext>
            </p:extLst>
          </p:nvPr>
        </p:nvGraphicFramePr>
        <p:xfrm>
          <a:off x="1371600" y="2125005"/>
          <a:ext cx="6400800" cy="2346960"/>
        </p:xfrm>
        <a:graphic>
          <a:graphicData uri="http://schemas.openxmlformats.org/drawingml/2006/table">
            <a:tbl>
              <a:tblPr firstRow="1" bandRow="1">
                <a:tableStyleId>{93296810-A885-4BE3-A3E7-6D5BEEA58F35}</a:tableStyleId>
              </a:tblPr>
              <a:tblGrid>
                <a:gridCol w="1600200">
                  <a:extLst>
                    <a:ext uri="{9D8B030D-6E8A-4147-A177-3AD203B41FA5}">
                      <a16:colId xmlns:a16="http://schemas.microsoft.com/office/drawing/2014/main" val="650367369"/>
                    </a:ext>
                  </a:extLst>
                </a:gridCol>
                <a:gridCol w="1600200">
                  <a:extLst>
                    <a:ext uri="{9D8B030D-6E8A-4147-A177-3AD203B41FA5}">
                      <a16:colId xmlns:a16="http://schemas.microsoft.com/office/drawing/2014/main" val="3881141079"/>
                    </a:ext>
                  </a:extLst>
                </a:gridCol>
                <a:gridCol w="1600200">
                  <a:extLst>
                    <a:ext uri="{9D8B030D-6E8A-4147-A177-3AD203B41FA5}">
                      <a16:colId xmlns:a16="http://schemas.microsoft.com/office/drawing/2014/main" val="2830548115"/>
                    </a:ext>
                  </a:extLst>
                </a:gridCol>
                <a:gridCol w="1600200">
                  <a:extLst>
                    <a:ext uri="{9D8B030D-6E8A-4147-A177-3AD203B41FA5}">
                      <a16:colId xmlns:a16="http://schemas.microsoft.com/office/drawing/2014/main" val="3314187689"/>
                    </a:ext>
                  </a:extLst>
                </a:gridCol>
              </a:tblGrid>
              <a:tr h="325576">
                <a:tc>
                  <a:txBody>
                    <a:bodyPr/>
                    <a:lstStyle/>
                    <a:p>
                      <a:pPr algn="ctr"/>
                      <a:r>
                        <a:rPr lang="id-ID" sz="1600" dirty="0"/>
                        <a:t>Simbol Operator</a:t>
                      </a:r>
                      <a:endParaRPr lang="en-ID" sz="1600" dirty="0"/>
                    </a:p>
                  </a:txBody>
                  <a:tcPr/>
                </a:tc>
                <a:tc>
                  <a:txBody>
                    <a:bodyPr/>
                    <a:lstStyle/>
                    <a:p>
                      <a:pPr algn="ctr"/>
                      <a:r>
                        <a:rPr lang="id-ID" sz="1600" dirty="0"/>
                        <a:t>Operasi</a:t>
                      </a:r>
                      <a:endParaRPr lang="en-ID" sz="1600" dirty="0"/>
                    </a:p>
                  </a:txBody>
                  <a:tcPr/>
                </a:tc>
                <a:tc>
                  <a:txBody>
                    <a:bodyPr/>
                    <a:lstStyle/>
                    <a:p>
                      <a:pPr algn="ctr"/>
                      <a:r>
                        <a:rPr lang="id-ID" sz="1600" dirty="0"/>
                        <a:t>Contoh</a:t>
                      </a:r>
                      <a:endParaRPr lang="en-ID" sz="1600" dirty="0"/>
                    </a:p>
                  </a:txBody>
                  <a:tcPr/>
                </a:tc>
                <a:tc>
                  <a:txBody>
                    <a:bodyPr/>
                    <a:lstStyle/>
                    <a:p>
                      <a:pPr algn="ctr"/>
                      <a:r>
                        <a:rPr lang="id-ID" sz="1600" dirty="0"/>
                        <a:t>Hasil</a:t>
                      </a:r>
                      <a:endParaRPr lang="en-ID" sz="1600" dirty="0"/>
                    </a:p>
                  </a:txBody>
                  <a:tcPr/>
                </a:tc>
                <a:extLst>
                  <a:ext uri="{0D108BD9-81ED-4DB2-BD59-A6C34878D82A}">
                    <a16:rowId xmlns:a16="http://schemas.microsoft.com/office/drawing/2014/main" val="1547215916"/>
                  </a:ext>
                </a:extLst>
              </a:tr>
              <a:tr h="325576">
                <a:tc>
                  <a:txBody>
                    <a:bodyPr/>
                    <a:lstStyle/>
                    <a:p>
                      <a:pPr algn="ctr"/>
                      <a:r>
                        <a:rPr lang="id-ID" sz="1600" dirty="0">
                          <a:solidFill>
                            <a:schemeClr val="tx1"/>
                          </a:solidFill>
                        </a:rPr>
                        <a:t>+</a:t>
                      </a:r>
                      <a:endParaRPr lang="en-ID" sz="1600" dirty="0">
                        <a:solidFill>
                          <a:schemeClr val="tx1"/>
                        </a:solidFill>
                      </a:endParaRPr>
                    </a:p>
                  </a:txBody>
                  <a:tcPr/>
                </a:tc>
                <a:tc>
                  <a:txBody>
                    <a:bodyPr/>
                    <a:lstStyle/>
                    <a:p>
                      <a:pPr algn="ctr"/>
                      <a:r>
                        <a:rPr lang="id-ID" sz="1600" dirty="0">
                          <a:solidFill>
                            <a:schemeClr val="tx1"/>
                          </a:solidFill>
                        </a:rPr>
                        <a:t>Penjumlahan </a:t>
                      </a:r>
                      <a:endParaRPr lang="en-ID" sz="1600" dirty="0">
                        <a:solidFill>
                          <a:schemeClr val="tx1"/>
                        </a:solidFill>
                      </a:endParaRPr>
                    </a:p>
                  </a:txBody>
                  <a:tcPr/>
                </a:tc>
                <a:tc>
                  <a:txBody>
                    <a:bodyPr/>
                    <a:lstStyle/>
                    <a:p>
                      <a:pPr algn="ctr"/>
                      <a:r>
                        <a:rPr lang="id-ID" sz="1600" dirty="0">
                          <a:solidFill>
                            <a:schemeClr val="tx1"/>
                          </a:solidFill>
                        </a:rPr>
                        <a:t>5+8</a:t>
                      </a:r>
                      <a:endParaRPr lang="en-ID" sz="1600" dirty="0">
                        <a:solidFill>
                          <a:schemeClr val="tx1"/>
                        </a:solidFill>
                      </a:endParaRPr>
                    </a:p>
                  </a:txBody>
                  <a:tcPr/>
                </a:tc>
                <a:tc>
                  <a:txBody>
                    <a:bodyPr/>
                    <a:lstStyle/>
                    <a:p>
                      <a:pPr algn="ctr"/>
                      <a:r>
                        <a:rPr lang="id-ID" sz="1600" dirty="0">
                          <a:solidFill>
                            <a:schemeClr val="tx1"/>
                          </a:solidFill>
                        </a:rPr>
                        <a:t>13</a:t>
                      </a:r>
                      <a:endParaRPr lang="en-ID" sz="1600" dirty="0">
                        <a:solidFill>
                          <a:schemeClr val="tx1"/>
                        </a:solidFill>
                      </a:endParaRPr>
                    </a:p>
                  </a:txBody>
                  <a:tcPr/>
                </a:tc>
                <a:extLst>
                  <a:ext uri="{0D108BD9-81ED-4DB2-BD59-A6C34878D82A}">
                    <a16:rowId xmlns:a16="http://schemas.microsoft.com/office/drawing/2014/main" val="3143583969"/>
                  </a:ext>
                </a:extLst>
              </a:tr>
              <a:tr h="325576">
                <a:tc>
                  <a:txBody>
                    <a:bodyPr/>
                    <a:lstStyle/>
                    <a:p>
                      <a:pPr algn="ctr"/>
                      <a:r>
                        <a:rPr lang="id-ID" sz="1600" dirty="0">
                          <a:solidFill>
                            <a:schemeClr val="tx1"/>
                          </a:solidFill>
                        </a:rPr>
                        <a:t>-</a:t>
                      </a:r>
                      <a:endParaRPr lang="en-ID" sz="1600" dirty="0">
                        <a:solidFill>
                          <a:schemeClr val="tx1"/>
                        </a:solidFill>
                      </a:endParaRPr>
                    </a:p>
                  </a:txBody>
                  <a:tcPr/>
                </a:tc>
                <a:tc>
                  <a:txBody>
                    <a:bodyPr/>
                    <a:lstStyle/>
                    <a:p>
                      <a:pPr algn="ctr"/>
                      <a:r>
                        <a:rPr lang="id-ID" sz="1600" dirty="0">
                          <a:solidFill>
                            <a:schemeClr val="tx1"/>
                          </a:solidFill>
                        </a:rPr>
                        <a:t>Pengurangan</a:t>
                      </a:r>
                      <a:endParaRPr lang="en-ID" sz="1600" dirty="0">
                        <a:solidFill>
                          <a:schemeClr val="tx1"/>
                        </a:solidFill>
                      </a:endParaRPr>
                    </a:p>
                  </a:txBody>
                  <a:tcPr/>
                </a:tc>
                <a:tc>
                  <a:txBody>
                    <a:bodyPr/>
                    <a:lstStyle/>
                    <a:p>
                      <a:pPr algn="ctr"/>
                      <a:r>
                        <a:rPr lang="id-ID" sz="1600" dirty="0">
                          <a:solidFill>
                            <a:schemeClr val="tx1"/>
                          </a:solidFill>
                        </a:rPr>
                        <a:t>9-6</a:t>
                      </a:r>
                      <a:endParaRPr lang="en-ID" sz="1600" dirty="0">
                        <a:solidFill>
                          <a:schemeClr val="tx1"/>
                        </a:solidFill>
                      </a:endParaRPr>
                    </a:p>
                  </a:txBody>
                  <a:tcPr/>
                </a:tc>
                <a:tc>
                  <a:txBody>
                    <a:bodyPr/>
                    <a:lstStyle/>
                    <a:p>
                      <a:pPr algn="ctr"/>
                      <a:r>
                        <a:rPr lang="id-ID" sz="1600" dirty="0">
                          <a:solidFill>
                            <a:schemeClr val="tx1"/>
                          </a:solidFill>
                        </a:rPr>
                        <a:t>3</a:t>
                      </a:r>
                      <a:endParaRPr lang="en-ID" sz="1600" dirty="0">
                        <a:solidFill>
                          <a:schemeClr val="tx1"/>
                        </a:solidFill>
                      </a:endParaRPr>
                    </a:p>
                  </a:txBody>
                  <a:tcPr/>
                </a:tc>
                <a:extLst>
                  <a:ext uri="{0D108BD9-81ED-4DB2-BD59-A6C34878D82A}">
                    <a16:rowId xmlns:a16="http://schemas.microsoft.com/office/drawing/2014/main" val="3223564059"/>
                  </a:ext>
                </a:extLst>
              </a:tr>
              <a:tr h="325576">
                <a:tc>
                  <a:txBody>
                    <a:bodyPr/>
                    <a:lstStyle/>
                    <a:p>
                      <a:pPr algn="ctr"/>
                      <a:r>
                        <a:rPr lang="id-ID" sz="1600" dirty="0">
                          <a:solidFill>
                            <a:schemeClr val="tx1"/>
                          </a:solidFill>
                        </a:rPr>
                        <a:t>*</a:t>
                      </a:r>
                      <a:endParaRPr lang="en-ID" sz="1600" dirty="0">
                        <a:solidFill>
                          <a:schemeClr val="tx1"/>
                        </a:solidFill>
                      </a:endParaRPr>
                    </a:p>
                  </a:txBody>
                  <a:tcPr/>
                </a:tc>
                <a:tc>
                  <a:txBody>
                    <a:bodyPr/>
                    <a:lstStyle/>
                    <a:p>
                      <a:pPr algn="ctr"/>
                      <a:r>
                        <a:rPr lang="id-ID" sz="1600" dirty="0">
                          <a:solidFill>
                            <a:schemeClr val="tx1"/>
                          </a:solidFill>
                        </a:rPr>
                        <a:t>Perkalian</a:t>
                      </a:r>
                      <a:endParaRPr lang="en-ID" sz="1600" dirty="0">
                        <a:solidFill>
                          <a:schemeClr val="tx1"/>
                        </a:solidFill>
                      </a:endParaRPr>
                    </a:p>
                  </a:txBody>
                  <a:tcPr/>
                </a:tc>
                <a:tc>
                  <a:txBody>
                    <a:bodyPr/>
                    <a:lstStyle/>
                    <a:p>
                      <a:pPr algn="ctr"/>
                      <a:r>
                        <a:rPr lang="id-ID" sz="1600" dirty="0">
                          <a:solidFill>
                            <a:schemeClr val="tx1"/>
                          </a:solidFill>
                        </a:rPr>
                        <a:t>5*4</a:t>
                      </a:r>
                      <a:endParaRPr lang="en-ID" sz="1600" dirty="0">
                        <a:solidFill>
                          <a:schemeClr val="tx1"/>
                        </a:solidFill>
                      </a:endParaRPr>
                    </a:p>
                  </a:txBody>
                  <a:tcPr/>
                </a:tc>
                <a:tc>
                  <a:txBody>
                    <a:bodyPr/>
                    <a:lstStyle/>
                    <a:p>
                      <a:pPr algn="ctr"/>
                      <a:r>
                        <a:rPr lang="id-ID" sz="1600" dirty="0">
                          <a:solidFill>
                            <a:schemeClr val="tx1"/>
                          </a:solidFill>
                        </a:rPr>
                        <a:t>20</a:t>
                      </a:r>
                      <a:endParaRPr lang="en-ID" sz="1600" dirty="0">
                        <a:solidFill>
                          <a:schemeClr val="tx1"/>
                        </a:solidFill>
                      </a:endParaRPr>
                    </a:p>
                  </a:txBody>
                  <a:tcPr/>
                </a:tc>
                <a:extLst>
                  <a:ext uri="{0D108BD9-81ED-4DB2-BD59-A6C34878D82A}">
                    <a16:rowId xmlns:a16="http://schemas.microsoft.com/office/drawing/2014/main" val="625764675"/>
                  </a:ext>
                </a:extLst>
              </a:tr>
              <a:tr h="325576">
                <a:tc>
                  <a:txBody>
                    <a:bodyPr/>
                    <a:lstStyle/>
                    <a:p>
                      <a:pPr algn="ctr"/>
                      <a:r>
                        <a:rPr lang="id-ID" sz="1600" dirty="0">
                          <a:solidFill>
                            <a:schemeClr val="tx1"/>
                          </a:solidFill>
                        </a:rPr>
                        <a:t>/</a:t>
                      </a:r>
                      <a:endParaRPr lang="en-ID" sz="1600" dirty="0">
                        <a:solidFill>
                          <a:schemeClr val="tx1"/>
                        </a:solidFill>
                      </a:endParaRPr>
                    </a:p>
                  </a:txBody>
                  <a:tcPr/>
                </a:tc>
                <a:tc>
                  <a:txBody>
                    <a:bodyPr/>
                    <a:lstStyle/>
                    <a:p>
                      <a:pPr algn="ctr"/>
                      <a:r>
                        <a:rPr lang="id-ID" sz="1600" dirty="0">
                          <a:solidFill>
                            <a:schemeClr val="tx1"/>
                          </a:solidFill>
                        </a:rPr>
                        <a:t>Pembagian</a:t>
                      </a:r>
                      <a:endParaRPr lang="en-ID" sz="1600" dirty="0">
                        <a:solidFill>
                          <a:schemeClr val="tx1"/>
                        </a:solidFill>
                      </a:endParaRPr>
                    </a:p>
                  </a:txBody>
                  <a:tcPr/>
                </a:tc>
                <a:tc>
                  <a:txBody>
                    <a:bodyPr/>
                    <a:lstStyle/>
                    <a:p>
                      <a:pPr algn="ctr"/>
                      <a:r>
                        <a:rPr lang="id-ID" sz="1600" dirty="0">
                          <a:solidFill>
                            <a:schemeClr val="tx1"/>
                          </a:solidFill>
                        </a:rPr>
                        <a:t>20/4</a:t>
                      </a:r>
                      <a:endParaRPr lang="en-ID" sz="1600" dirty="0">
                        <a:solidFill>
                          <a:schemeClr val="tx1"/>
                        </a:solidFill>
                      </a:endParaRPr>
                    </a:p>
                  </a:txBody>
                  <a:tcPr/>
                </a:tc>
                <a:tc>
                  <a:txBody>
                    <a:bodyPr/>
                    <a:lstStyle/>
                    <a:p>
                      <a:pPr algn="ctr"/>
                      <a:r>
                        <a:rPr lang="id-ID" sz="1600" dirty="0">
                          <a:solidFill>
                            <a:schemeClr val="tx1"/>
                          </a:solidFill>
                        </a:rPr>
                        <a:t>5</a:t>
                      </a:r>
                      <a:endParaRPr lang="en-ID" sz="1600" dirty="0">
                        <a:solidFill>
                          <a:schemeClr val="tx1"/>
                        </a:solidFill>
                      </a:endParaRPr>
                    </a:p>
                  </a:txBody>
                  <a:tcPr/>
                </a:tc>
                <a:extLst>
                  <a:ext uri="{0D108BD9-81ED-4DB2-BD59-A6C34878D82A}">
                    <a16:rowId xmlns:a16="http://schemas.microsoft.com/office/drawing/2014/main" val="105366978"/>
                  </a:ext>
                </a:extLst>
              </a:tr>
              <a:tr h="325576">
                <a:tc>
                  <a:txBody>
                    <a:bodyPr/>
                    <a:lstStyle/>
                    <a:p>
                      <a:pPr algn="ctr"/>
                      <a:r>
                        <a:rPr lang="id-ID" sz="1600" dirty="0">
                          <a:solidFill>
                            <a:schemeClr val="tx1"/>
                          </a:solidFill>
                        </a:rPr>
                        <a:t>^</a:t>
                      </a:r>
                      <a:endParaRPr lang="en-ID" sz="1600" dirty="0">
                        <a:solidFill>
                          <a:schemeClr val="tx1"/>
                        </a:solidFill>
                      </a:endParaRPr>
                    </a:p>
                  </a:txBody>
                  <a:tcPr/>
                </a:tc>
                <a:tc>
                  <a:txBody>
                    <a:bodyPr/>
                    <a:lstStyle/>
                    <a:p>
                      <a:pPr algn="ctr"/>
                      <a:r>
                        <a:rPr lang="id-ID" sz="1600" dirty="0">
                          <a:solidFill>
                            <a:schemeClr val="tx1"/>
                          </a:solidFill>
                        </a:rPr>
                        <a:t>Pemangkatan</a:t>
                      </a:r>
                      <a:endParaRPr lang="en-ID" sz="1600" dirty="0">
                        <a:solidFill>
                          <a:schemeClr val="tx1"/>
                        </a:solidFill>
                      </a:endParaRPr>
                    </a:p>
                  </a:txBody>
                  <a:tcPr/>
                </a:tc>
                <a:tc>
                  <a:txBody>
                    <a:bodyPr/>
                    <a:lstStyle/>
                    <a:p>
                      <a:pPr algn="ctr"/>
                      <a:r>
                        <a:rPr lang="id-ID" sz="1600" dirty="0">
                          <a:solidFill>
                            <a:schemeClr val="tx1"/>
                          </a:solidFill>
                        </a:rPr>
                        <a:t>2^3</a:t>
                      </a:r>
                      <a:endParaRPr lang="en-ID" sz="1600" dirty="0">
                        <a:solidFill>
                          <a:schemeClr val="tx1"/>
                        </a:solidFill>
                      </a:endParaRPr>
                    </a:p>
                  </a:txBody>
                  <a:tcPr/>
                </a:tc>
                <a:tc>
                  <a:txBody>
                    <a:bodyPr/>
                    <a:lstStyle/>
                    <a:p>
                      <a:pPr algn="ctr"/>
                      <a:r>
                        <a:rPr lang="id-ID" sz="1600" dirty="0">
                          <a:solidFill>
                            <a:schemeClr val="tx1"/>
                          </a:solidFill>
                        </a:rPr>
                        <a:t>8</a:t>
                      </a:r>
                      <a:endParaRPr lang="en-ID" sz="1600" dirty="0">
                        <a:solidFill>
                          <a:schemeClr val="tx1"/>
                        </a:solidFill>
                      </a:endParaRPr>
                    </a:p>
                  </a:txBody>
                  <a:tcPr/>
                </a:tc>
                <a:extLst>
                  <a:ext uri="{0D108BD9-81ED-4DB2-BD59-A6C34878D82A}">
                    <a16:rowId xmlns:a16="http://schemas.microsoft.com/office/drawing/2014/main" val="28020896"/>
                  </a:ext>
                </a:extLst>
              </a:tr>
              <a:tr h="325576">
                <a:tc>
                  <a:txBody>
                    <a:bodyPr/>
                    <a:lstStyle/>
                    <a:p>
                      <a:pPr algn="ctr"/>
                      <a:r>
                        <a:rPr lang="id-ID" sz="1600" dirty="0">
                          <a:solidFill>
                            <a:schemeClr val="tx1"/>
                          </a:solidFill>
                        </a:rPr>
                        <a:t>%</a:t>
                      </a:r>
                      <a:endParaRPr lang="en-ID" sz="1600" dirty="0">
                        <a:solidFill>
                          <a:schemeClr val="tx1"/>
                        </a:solidFill>
                      </a:endParaRPr>
                    </a:p>
                  </a:txBody>
                  <a:tcPr/>
                </a:tc>
                <a:tc>
                  <a:txBody>
                    <a:bodyPr/>
                    <a:lstStyle/>
                    <a:p>
                      <a:pPr algn="ctr"/>
                      <a:r>
                        <a:rPr lang="id-ID" sz="1600" dirty="0">
                          <a:solidFill>
                            <a:schemeClr val="tx1"/>
                          </a:solidFill>
                        </a:rPr>
                        <a:t>Persentase</a:t>
                      </a:r>
                      <a:endParaRPr lang="en-ID" sz="1600" dirty="0">
                        <a:solidFill>
                          <a:schemeClr val="tx1"/>
                        </a:solidFill>
                      </a:endParaRPr>
                    </a:p>
                  </a:txBody>
                  <a:tcPr/>
                </a:tc>
                <a:tc>
                  <a:txBody>
                    <a:bodyPr/>
                    <a:lstStyle/>
                    <a:p>
                      <a:pPr algn="ctr"/>
                      <a:r>
                        <a:rPr lang="id-ID" sz="1600" dirty="0">
                          <a:solidFill>
                            <a:schemeClr val="tx1"/>
                          </a:solidFill>
                        </a:rPr>
                        <a:t>20%</a:t>
                      </a:r>
                      <a:endParaRPr lang="en-ID" sz="1600" dirty="0">
                        <a:solidFill>
                          <a:schemeClr val="tx1"/>
                        </a:solidFill>
                      </a:endParaRPr>
                    </a:p>
                  </a:txBody>
                  <a:tcPr/>
                </a:tc>
                <a:tc>
                  <a:txBody>
                    <a:bodyPr/>
                    <a:lstStyle/>
                    <a:p>
                      <a:pPr algn="ctr"/>
                      <a:r>
                        <a:rPr lang="id-ID" sz="1600" dirty="0">
                          <a:solidFill>
                            <a:schemeClr val="tx1"/>
                          </a:solidFill>
                        </a:rPr>
                        <a:t>0,2</a:t>
                      </a:r>
                      <a:endParaRPr lang="en-ID" sz="1600" dirty="0">
                        <a:solidFill>
                          <a:schemeClr val="tx1"/>
                        </a:solidFill>
                      </a:endParaRPr>
                    </a:p>
                  </a:txBody>
                  <a:tcPr/>
                </a:tc>
                <a:extLst>
                  <a:ext uri="{0D108BD9-81ED-4DB2-BD59-A6C34878D82A}">
                    <a16:rowId xmlns:a16="http://schemas.microsoft.com/office/drawing/2014/main" val="3611506141"/>
                  </a:ext>
                </a:extLst>
              </a:tr>
            </a:tbl>
          </a:graphicData>
        </a:graphic>
      </p:graphicFrame>
    </p:spTree>
    <p:extLst>
      <p:ext uri="{BB962C8B-B14F-4D97-AF65-F5344CB8AC3E}">
        <p14:creationId xmlns:p14="http://schemas.microsoft.com/office/powerpoint/2010/main" val="36425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04800" y="266640"/>
            <a:ext cx="8610600" cy="4268440"/>
            <a:chOff x="304800" y="266640"/>
            <a:chExt cx="8610600" cy="4268440"/>
          </a:xfrm>
        </p:grpSpPr>
        <p:sp>
          <p:nvSpPr>
            <p:cNvPr id="9" name="Rectangle 8">
              <a:extLst>
                <a:ext uri="{FF2B5EF4-FFF2-40B4-BE49-F238E27FC236}">
                  <a16:creationId xmlns:a16="http://schemas.microsoft.com/office/drawing/2014/main" id="{242E1D46-F92C-4DAE-94BA-C2A390FD4367}"/>
                </a:ext>
              </a:extLst>
            </p:cNvPr>
            <p:cNvSpPr/>
            <p:nvPr/>
          </p:nvSpPr>
          <p:spPr>
            <a:xfrm>
              <a:off x="304800" y="628770"/>
              <a:ext cx="8610600" cy="3906310"/>
            </a:xfrm>
            <a:prstGeom prst="rect">
              <a:avLst/>
            </a:prstGeom>
            <a:ln w="9525">
              <a:solidFill>
                <a:schemeClr val="accent5"/>
              </a:solidFill>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ID"/>
            </a:p>
          </p:txBody>
        </p:sp>
        <p:sp>
          <p:nvSpPr>
            <p:cNvPr id="10" name="TextBox 9">
              <a:extLst>
                <a:ext uri="{FF2B5EF4-FFF2-40B4-BE49-F238E27FC236}">
                  <a16:creationId xmlns:a16="http://schemas.microsoft.com/office/drawing/2014/main" id="{F83C3C5F-0613-4B25-A34E-CD7BB78732E8}"/>
                </a:ext>
              </a:extLst>
            </p:cNvPr>
            <p:cNvSpPr txBox="1"/>
            <p:nvPr/>
          </p:nvSpPr>
          <p:spPr>
            <a:xfrm>
              <a:off x="457200" y="266640"/>
              <a:ext cx="3276600" cy="400110"/>
            </a:xfrm>
            <a:prstGeom prst="rect">
              <a:avLst/>
            </a:prstGeom>
            <a:solidFill>
              <a:schemeClr val="accent5"/>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a:solidFill>
                    <a:schemeClr val="bg1"/>
                  </a:solidFill>
                  <a:latin typeface="Calibri" panose="020F0502020204030204" pitchFamily="34" charset="0"/>
                </a:rPr>
                <a:t>b. Operator </a:t>
              </a:r>
              <a:r>
                <a:rPr lang="en-US" sz="2000" b="1" dirty="0" err="1">
                  <a:solidFill>
                    <a:schemeClr val="bg1"/>
                  </a:solidFill>
                  <a:latin typeface="Calibri" panose="020F0502020204030204" pitchFamily="34" charset="0"/>
                </a:rPr>
                <a:t>Perbandingan</a:t>
              </a:r>
              <a:endParaRPr lang="en-US" sz="2000" b="1" dirty="0">
                <a:solidFill>
                  <a:schemeClr val="bg1"/>
                </a:solidFill>
                <a:latin typeface="Calibri" panose="020F0502020204030204" pitchFamily="34" charset="0"/>
              </a:endParaRPr>
            </a:p>
          </p:txBody>
        </p:sp>
        <p:sp>
          <p:nvSpPr>
            <p:cNvPr id="25" name="Rectangle 24">
              <a:extLst>
                <a:ext uri="{FF2B5EF4-FFF2-40B4-BE49-F238E27FC236}">
                  <a16:creationId xmlns:a16="http://schemas.microsoft.com/office/drawing/2014/main" id="{F8FDCB7A-552C-4F8E-993C-02FABC3FF55D}"/>
                </a:ext>
              </a:extLst>
            </p:cNvPr>
            <p:cNvSpPr/>
            <p:nvPr/>
          </p:nvSpPr>
          <p:spPr>
            <a:xfrm>
              <a:off x="498454" y="681990"/>
              <a:ext cx="8340746" cy="1754326"/>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Operator perbandingan digunakan untuk membandingkan dua nilai. </a:t>
              </a:r>
            </a:p>
            <a:p>
              <a:pPr marL="285750" indent="-285750">
                <a:buFont typeface="Wingdings" panose="05000000000000000000" pitchFamily="2" charset="2"/>
                <a:buChar char="ü"/>
              </a:pPr>
              <a:r>
                <a:rPr lang="id-ID" dirty="0">
                  <a:latin typeface="Calibri" panose="020F0502020204030204" pitchFamily="34" charset="0"/>
                </a:rPr>
                <a:t>Hasil perbandingan tersebut berupa logika, yaitu True atau False. Jika perbandingan bernilai benar, hasil yang ditampilkan adalah True, dan jika perbandingan bernilai salah, hasil yang ditampilkan berupa False. </a:t>
              </a:r>
            </a:p>
            <a:p>
              <a:pPr marL="285750" indent="-285750">
                <a:buFont typeface="Wingdings" panose="05000000000000000000" pitchFamily="2" charset="2"/>
                <a:buChar char="ü"/>
              </a:pPr>
              <a:r>
                <a:rPr lang="id-ID" dirty="0">
                  <a:latin typeface="Calibri" panose="020F0502020204030204" pitchFamily="34" charset="0"/>
                </a:rPr>
                <a:t>Berikut tabel yang menunjukkan jenis operasi, operator, dan contoh-contohnya.</a:t>
              </a:r>
            </a:p>
            <a:p>
              <a:pPr marL="285750" indent="-285750">
                <a:buFont typeface="Wingdings" panose="05000000000000000000" pitchFamily="2" charset="2"/>
                <a:buChar char="ü"/>
              </a:pPr>
              <a:endParaRPr lang="en-US" dirty="0">
                <a:latin typeface="Calibri" panose="020F0502020204030204" pitchFamily="34" charset="0"/>
              </a:endParaRPr>
            </a:p>
          </p:txBody>
        </p:sp>
      </p:grpSp>
      <p:graphicFrame>
        <p:nvGraphicFramePr>
          <p:cNvPr id="3" name="Table 3">
            <a:extLst>
              <a:ext uri="{FF2B5EF4-FFF2-40B4-BE49-F238E27FC236}">
                <a16:creationId xmlns:a16="http://schemas.microsoft.com/office/drawing/2014/main" id="{B28781A5-834E-4892-9B8D-3715059FBFFB}"/>
              </a:ext>
            </a:extLst>
          </p:cNvPr>
          <p:cNvGraphicFramePr>
            <a:graphicFrameLocks noGrp="1"/>
          </p:cNvGraphicFramePr>
          <p:nvPr>
            <p:extLst>
              <p:ext uri="{D42A27DB-BD31-4B8C-83A1-F6EECF244321}">
                <p14:modId xmlns:p14="http://schemas.microsoft.com/office/powerpoint/2010/main" val="3901334850"/>
              </p:ext>
            </p:extLst>
          </p:nvPr>
        </p:nvGraphicFramePr>
        <p:xfrm>
          <a:off x="1143000" y="2188120"/>
          <a:ext cx="6858000" cy="2346960"/>
        </p:xfrm>
        <a:graphic>
          <a:graphicData uri="http://schemas.openxmlformats.org/drawingml/2006/table">
            <a:tbl>
              <a:tblPr firstRow="1" bandRow="1">
                <a:tableStyleId>{7DF18680-E054-41AD-8BC1-D1AEF772440D}</a:tableStyleId>
              </a:tblPr>
              <a:tblGrid>
                <a:gridCol w="3048000">
                  <a:extLst>
                    <a:ext uri="{9D8B030D-6E8A-4147-A177-3AD203B41FA5}">
                      <a16:colId xmlns:a16="http://schemas.microsoft.com/office/drawing/2014/main" val="650367369"/>
                    </a:ext>
                  </a:extLst>
                </a:gridCol>
                <a:gridCol w="1143000">
                  <a:extLst>
                    <a:ext uri="{9D8B030D-6E8A-4147-A177-3AD203B41FA5}">
                      <a16:colId xmlns:a16="http://schemas.microsoft.com/office/drawing/2014/main" val="3881141079"/>
                    </a:ext>
                  </a:extLst>
                </a:gridCol>
                <a:gridCol w="1371600">
                  <a:extLst>
                    <a:ext uri="{9D8B030D-6E8A-4147-A177-3AD203B41FA5}">
                      <a16:colId xmlns:a16="http://schemas.microsoft.com/office/drawing/2014/main" val="2830548115"/>
                    </a:ext>
                  </a:extLst>
                </a:gridCol>
                <a:gridCol w="1295400">
                  <a:extLst>
                    <a:ext uri="{9D8B030D-6E8A-4147-A177-3AD203B41FA5}">
                      <a16:colId xmlns:a16="http://schemas.microsoft.com/office/drawing/2014/main" val="3314187689"/>
                    </a:ext>
                  </a:extLst>
                </a:gridCol>
              </a:tblGrid>
              <a:tr h="325576">
                <a:tc>
                  <a:txBody>
                    <a:bodyPr/>
                    <a:lstStyle/>
                    <a:p>
                      <a:pPr algn="ctr"/>
                      <a:r>
                        <a:rPr lang="id-ID" sz="1600" dirty="0"/>
                        <a:t>Tipe Perbandingan</a:t>
                      </a:r>
                      <a:endParaRPr lang="en-ID" sz="1600" dirty="0"/>
                    </a:p>
                  </a:txBody>
                  <a:tcPr/>
                </a:tc>
                <a:tc>
                  <a:txBody>
                    <a:bodyPr/>
                    <a:lstStyle/>
                    <a:p>
                      <a:pPr algn="ctr"/>
                      <a:r>
                        <a:rPr lang="id-ID" sz="1600" dirty="0"/>
                        <a:t>Simbol</a:t>
                      </a:r>
                      <a:endParaRPr lang="en-ID" sz="1600" dirty="0"/>
                    </a:p>
                  </a:txBody>
                  <a:tcPr/>
                </a:tc>
                <a:tc>
                  <a:txBody>
                    <a:bodyPr/>
                    <a:lstStyle/>
                    <a:p>
                      <a:pPr algn="ctr"/>
                      <a:r>
                        <a:rPr lang="id-ID" sz="1600" dirty="0"/>
                        <a:t>Contoh </a:t>
                      </a:r>
                      <a:endParaRPr lang="en-ID" sz="1600" dirty="0"/>
                    </a:p>
                  </a:txBody>
                  <a:tcPr/>
                </a:tc>
                <a:tc>
                  <a:txBody>
                    <a:bodyPr/>
                    <a:lstStyle/>
                    <a:p>
                      <a:pPr algn="ctr"/>
                      <a:r>
                        <a:rPr lang="id-ID" sz="1600" dirty="0"/>
                        <a:t>Hasil </a:t>
                      </a:r>
                      <a:endParaRPr lang="en-ID" sz="1600" dirty="0"/>
                    </a:p>
                  </a:txBody>
                  <a:tcPr/>
                </a:tc>
                <a:extLst>
                  <a:ext uri="{0D108BD9-81ED-4DB2-BD59-A6C34878D82A}">
                    <a16:rowId xmlns:a16="http://schemas.microsoft.com/office/drawing/2014/main" val="1547215916"/>
                  </a:ext>
                </a:extLst>
              </a:tr>
              <a:tr h="325576">
                <a:tc>
                  <a:txBody>
                    <a:bodyPr/>
                    <a:lstStyle/>
                    <a:p>
                      <a:pPr algn="l"/>
                      <a:r>
                        <a:rPr lang="id-ID" sz="1600" dirty="0">
                          <a:solidFill>
                            <a:schemeClr val="tx1"/>
                          </a:solidFill>
                        </a:rPr>
                        <a:t>Sama dengan</a:t>
                      </a:r>
                      <a:endParaRPr lang="en-ID" sz="1600" dirty="0">
                        <a:solidFill>
                          <a:schemeClr val="tx1"/>
                        </a:solidFill>
                      </a:endParaRPr>
                    </a:p>
                  </a:txBody>
                  <a:tcPr/>
                </a:tc>
                <a:tc>
                  <a:txBody>
                    <a:bodyPr/>
                    <a:lstStyle/>
                    <a:p>
                      <a:pPr algn="ctr"/>
                      <a:r>
                        <a:rPr lang="id-ID" sz="1600" dirty="0">
                          <a:solidFill>
                            <a:schemeClr val="tx1"/>
                          </a:solidFill>
                        </a:rPr>
                        <a:t>=</a:t>
                      </a:r>
                      <a:endParaRPr lang="en-ID" sz="1600" dirty="0">
                        <a:solidFill>
                          <a:schemeClr val="tx1"/>
                        </a:solidFill>
                      </a:endParaRPr>
                    </a:p>
                  </a:txBody>
                  <a:tcPr/>
                </a:tc>
                <a:tc>
                  <a:txBody>
                    <a:bodyPr/>
                    <a:lstStyle/>
                    <a:p>
                      <a:pPr algn="ctr"/>
                      <a:r>
                        <a:rPr lang="id-ID" sz="1600" dirty="0">
                          <a:solidFill>
                            <a:schemeClr val="tx1"/>
                          </a:solidFill>
                        </a:rPr>
                        <a:t>20 = 15</a:t>
                      </a:r>
                      <a:endParaRPr lang="en-ID" sz="1600" dirty="0">
                        <a:solidFill>
                          <a:schemeClr val="tx1"/>
                        </a:solidFill>
                      </a:endParaRPr>
                    </a:p>
                  </a:txBody>
                  <a:tcPr/>
                </a:tc>
                <a:tc>
                  <a:txBody>
                    <a:bodyPr/>
                    <a:lstStyle/>
                    <a:p>
                      <a:pPr algn="ctr"/>
                      <a:r>
                        <a:rPr lang="id-ID" sz="1600" dirty="0">
                          <a:solidFill>
                            <a:schemeClr val="tx1"/>
                          </a:solidFill>
                        </a:rPr>
                        <a:t>False</a:t>
                      </a:r>
                      <a:endParaRPr lang="en-ID" sz="1600" dirty="0">
                        <a:solidFill>
                          <a:schemeClr val="tx1"/>
                        </a:solidFill>
                      </a:endParaRPr>
                    </a:p>
                  </a:txBody>
                  <a:tcPr/>
                </a:tc>
                <a:extLst>
                  <a:ext uri="{0D108BD9-81ED-4DB2-BD59-A6C34878D82A}">
                    <a16:rowId xmlns:a16="http://schemas.microsoft.com/office/drawing/2014/main" val="3143583969"/>
                  </a:ext>
                </a:extLst>
              </a:tr>
              <a:tr h="325576">
                <a:tc>
                  <a:txBody>
                    <a:bodyPr/>
                    <a:lstStyle/>
                    <a:p>
                      <a:pPr algn="l"/>
                      <a:r>
                        <a:rPr lang="id-ID" sz="1600" dirty="0">
                          <a:solidFill>
                            <a:schemeClr val="tx1"/>
                          </a:solidFill>
                        </a:rPr>
                        <a:t>Lebih besar dari</a:t>
                      </a:r>
                      <a:endParaRPr lang="en-ID" sz="1600" dirty="0">
                        <a:solidFill>
                          <a:schemeClr val="tx1"/>
                        </a:solidFill>
                      </a:endParaRPr>
                    </a:p>
                  </a:txBody>
                  <a:tcPr/>
                </a:tc>
                <a:tc>
                  <a:txBody>
                    <a:bodyPr/>
                    <a:lstStyle/>
                    <a:p>
                      <a:pPr algn="ctr"/>
                      <a:r>
                        <a:rPr lang="id-ID" sz="1600" dirty="0">
                          <a:solidFill>
                            <a:schemeClr val="tx1"/>
                          </a:solidFill>
                        </a:rPr>
                        <a:t>&gt;</a:t>
                      </a:r>
                      <a:endParaRPr lang="en-ID" sz="1600" dirty="0">
                        <a:solidFill>
                          <a:schemeClr val="tx1"/>
                        </a:solidFill>
                      </a:endParaRPr>
                    </a:p>
                  </a:txBody>
                  <a:tcPr/>
                </a:tc>
                <a:tc>
                  <a:txBody>
                    <a:bodyPr/>
                    <a:lstStyle/>
                    <a:p>
                      <a:pPr algn="ctr"/>
                      <a:r>
                        <a:rPr lang="id-ID" sz="1600" dirty="0">
                          <a:solidFill>
                            <a:schemeClr val="tx1"/>
                          </a:solidFill>
                        </a:rPr>
                        <a:t>20 &gt; 15</a:t>
                      </a:r>
                      <a:endParaRPr lang="en-ID" sz="1600" dirty="0">
                        <a:solidFill>
                          <a:schemeClr val="tx1"/>
                        </a:solidFill>
                      </a:endParaRPr>
                    </a:p>
                  </a:txBody>
                  <a:tcPr/>
                </a:tc>
                <a:tc>
                  <a:txBody>
                    <a:bodyPr/>
                    <a:lstStyle/>
                    <a:p>
                      <a:pPr algn="ctr"/>
                      <a:r>
                        <a:rPr lang="id-ID" sz="1600" dirty="0">
                          <a:solidFill>
                            <a:schemeClr val="tx1"/>
                          </a:solidFill>
                        </a:rPr>
                        <a:t>True</a:t>
                      </a:r>
                      <a:endParaRPr lang="en-ID" sz="1600" dirty="0">
                        <a:solidFill>
                          <a:schemeClr val="tx1"/>
                        </a:solidFill>
                      </a:endParaRPr>
                    </a:p>
                  </a:txBody>
                  <a:tcPr/>
                </a:tc>
                <a:extLst>
                  <a:ext uri="{0D108BD9-81ED-4DB2-BD59-A6C34878D82A}">
                    <a16:rowId xmlns:a16="http://schemas.microsoft.com/office/drawing/2014/main" val="3223564059"/>
                  </a:ext>
                </a:extLst>
              </a:tr>
              <a:tr h="325576">
                <a:tc>
                  <a:txBody>
                    <a:bodyPr/>
                    <a:lstStyle/>
                    <a:p>
                      <a:pPr algn="l"/>
                      <a:r>
                        <a:rPr lang="id-ID" sz="1600" dirty="0">
                          <a:solidFill>
                            <a:schemeClr val="tx1"/>
                          </a:solidFill>
                        </a:rPr>
                        <a:t>Lebih kecil dari</a:t>
                      </a:r>
                      <a:endParaRPr lang="en-ID" sz="1600" dirty="0">
                        <a:solidFill>
                          <a:schemeClr val="tx1"/>
                        </a:solidFill>
                      </a:endParaRPr>
                    </a:p>
                  </a:txBody>
                  <a:tcPr/>
                </a:tc>
                <a:tc>
                  <a:txBody>
                    <a:bodyPr/>
                    <a:lstStyle/>
                    <a:p>
                      <a:pPr algn="ctr"/>
                      <a:r>
                        <a:rPr lang="id-ID" sz="1600" dirty="0">
                          <a:solidFill>
                            <a:schemeClr val="tx1"/>
                          </a:solidFill>
                        </a:rPr>
                        <a:t>&lt;</a:t>
                      </a:r>
                      <a:endParaRPr lang="en-ID" sz="1600" dirty="0">
                        <a:solidFill>
                          <a:schemeClr val="tx1"/>
                        </a:solidFill>
                      </a:endParaRPr>
                    </a:p>
                  </a:txBody>
                  <a:tcPr/>
                </a:tc>
                <a:tc>
                  <a:txBody>
                    <a:bodyPr/>
                    <a:lstStyle/>
                    <a:p>
                      <a:pPr algn="ctr"/>
                      <a:r>
                        <a:rPr lang="id-ID" sz="1600" dirty="0">
                          <a:solidFill>
                            <a:schemeClr val="tx1"/>
                          </a:solidFill>
                        </a:rPr>
                        <a:t>20 &lt; 15</a:t>
                      </a:r>
                      <a:endParaRPr lang="en-ID" sz="1600" dirty="0">
                        <a:solidFill>
                          <a:schemeClr val="tx1"/>
                        </a:solidFill>
                      </a:endParaRPr>
                    </a:p>
                  </a:txBody>
                  <a:tcPr/>
                </a:tc>
                <a:tc>
                  <a:txBody>
                    <a:bodyPr/>
                    <a:lstStyle/>
                    <a:p>
                      <a:pPr algn="ctr"/>
                      <a:r>
                        <a:rPr lang="id-ID" sz="1600" dirty="0">
                          <a:solidFill>
                            <a:schemeClr val="tx1"/>
                          </a:solidFill>
                        </a:rPr>
                        <a:t>False</a:t>
                      </a:r>
                      <a:endParaRPr lang="en-ID" sz="1600" dirty="0">
                        <a:solidFill>
                          <a:schemeClr val="tx1"/>
                        </a:solidFill>
                      </a:endParaRPr>
                    </a:p>
                  </a:txBody>
                  <a:tcPr/>
                </a:tc>
                <a:extLst>
                  <a:ext uri="{0D108BD9-81ED-4DB2-BD59-A6C34878D82A}">
                    <a16:rowId xmlns:a16="http://schemas.microsoft.com/office/drawing/2014/main" val="625764675"/>
                  </a:ext>
                </a:extLst>
              </a:tr>
              <a:tr h="325576">
                <a:tc>
                  <a:txBody>
                    <a:bodyPr/>
                    <a:lstStyle/>
                    <a:p>
                      <a:pPr algn="l"/>
                      <a:r>
                        <a:rPr lang="id-ID" sz="1600" dirty="0">
                          <a:solidFill>
                            <a:schemeClr val="tx1"/>
                          </a:solidFill>
                        </a:rPr>
                        <a:t>Lebih besar dari atau sama dengan</a:t>
                      </a:r>
                      <a:endParaRPr lang="en-ID" sz="1600" dirty="0">
                        <a:solidFill>
                          <a:schemeClr val="tx1"/>
                        </a:solidFill>
                      </a:endParaRPr>
                    </a:p>
                  </a:txBody>
                  <a:tcPr/>
                </a:tc>
                <a:tc>
                  <a:txBody>
                    <a:bodyPr/>
                    <a:lstStyle/>
                    <a:p>
                      <a:pPr algn="ctr"/>
                      <a:r>
                        <a:rPr lang="id-ID" sz="1600" dirty="0">
                          <a:solidFill>
                            <a:schemeClr val="tx1"/>
                          </a:solidFill>
                        </a:rPr>
                        <a:t>&gt;=</a:t>
                      </a:r>
                      <a:endParaRPr lang="en-ID" sz="1600" dirty="0">
                        <a:solidFill>
                          <a:schemeClr val="tx1"/>
                        </a:solidFill>
                      </a:endParaRPr>
                    </a:p>
                  </a:txBody>
                  <a:tcPr/>
                </a:tc>
                <a:tc>
                  <a:txBody>
                    <a:bodyPr/>
                    <a:lstStyle/>
                    <a:p>
                      <a:pPr algn="ctr"/>
                      <a:r>
                        <a:rPr lang="id-ID" sz="1600" dirty="0">
                          <a:solidFill>
                            <a:schemeClr val="tx1"/>
                          </a:solidFill>
                        </a:rPr>
                        <a:t>20 &gt;= 15</a:t>
                      </a:r>
                      <a:endParaRPr lang="en-ID" sz="1600" dirty="0">
                        <a:solidFill>
                          <a:schemeClr val="tx1"/>
                        </a:solidFill>
                      </a:endParaRPr>
                    </a:p>
                  </a:txBody>
                  <a:tcPr/>
                </a:tc>
                <a:tc>
                  <a:txBody>
                    <a:bodyPr/>
                    <a:lstStyle/>
                    <a:p>
                      <a:pPr algn="ctr"/>
                      <a:r>
                        <a:rPr lang="id-ID" sz="1600" dirty="0">
                          <a:solidFill>
                            <a:schemeClr val="tx1"/>
                          </a:solidFill>
                        </a:rPr>
                        <a:t>True</a:t>
                      </a:r>
                      <a:endParaRPr lang="en-ID" sz="1600" dirty="0">
                        <a:solidFill>
                          <a:schemeClr val="tx1"/>
                        </a:solidFill>
                      </a:endParaRPr>
                    </a:p>
                  </a:txBody>
                  <a:tcPr/>
                </a:tc>
                <a:extLst>
                  <a:ext uri="{0D108BD9-81ED-4DB2-BD59-A6C34878D82A}">
                    <a16:rowId xmlns:a16="http://schemas.microsoft.com/office/drawing/2014/main" val="105366978"/>
                  </a:ext>
                </a:extLst>
              </a:tr>
              <a:tr h="32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d-ID" sz="1600" dirty="0">
                          <a:solidFill>
                            <a:schemeClr val="tx1"/>
                          </a:solidFill>
                        </a:rPr>
                        <a:t>Lebih kecil dari atau sama dengan</a:t>
                      </a:r>
                      <a:endParaRPr lang="en-ID" sz="1600" dirty="0">
                        <a:solidFill>
                          <a:schemeClr val="tx1"/>
                        </a:solidFill>
                      </a:endParaRPr>
                    </a:p>
                  </a:txBody>
                  <a:tcPr/>
                </a:tc>
                <a:tc>
                  <a:txBody>
                    <a:bodyPr/>
                    <a:lstStyle/>
                    <a:p>
                      <a:pPr algn="ctr"/>
                      <a:r>
                        <a:rPr lang="id-ID" sz="1600" dirty="0">
                          <a:solidFill>
                            <a:schemeClr val="tx1"/>
                          </a:solidFill>
                        </a:rPr>
                        <a:t>&lt;=</a:t>
                      </a:r>
                      <a:endParaRPr lang="en-ID" sz="1600" dirty="0">
                        <a:solidFill>
                          <a:schemeClr val="tx1"/>
                        </a:solidFill>
                      </a:endParaRPr>
                    </a:p>
                  </a:txBody>
                  <a:tcPr/>
                </a:tc>
                <a:tc>
                  <a:txBody>
                    <a:bodyPr/>
                    <a:lstStyle/>
                    <a:p>
                      <a:pPr algn="ctr"/>
                      <a:r>
                        <a:rPr lang="id-ID" sz="1600" dirty="0">
                          <a:solidFill>
                            <a:schemeClr val="tx1"/>
                          </a:solidFill>
                        </a:rPr>
                        <a:t>20 &lt;= 15</a:t>
                      </a:r>
                      <a:endParaRPr lang="en-ID" sz="1600" dirty="0">
                        <a:solidFill>
                          <a:schemeClr val="tx1"/>
                        </a:solidFill>
                      </a:endParaRPr>
                    </a:p>
                  </a:txBody>
                  <a:tcPr/>
                </a:tc>
                <a:tc>
                  <a:txBody>
                    <a:bodyPr/>
                    <a:lstStyle/>
                    <a:p>
                      <a:pPr algn="ctr"/>
                      <a:r>
                        <a:rPr lang="id-ID" sz="1600" dirty="0">
                          <a:solidFill>
                            <a:schemeClr val="tx1"/>
                          </a:solidFill>
                        </a:rPr>
                        <a:t>False</a:t>
                      </a:r>
                      <a:endParaRPr lang="en-ID" sz="1600" dirty="0">
                        <a:solidFill>
                          <a:schemeClr val="tx1"/>
                        </a:solidFill>
                      </a:endParaRPr>
                    </a:p>
                  </a:txBody>
                  <a:tcPr/>
                </a:tc>
                <a:extLst>
                  <a:ext uri="{0D108BD9-81ED-4DB2-BD59-A6C34878D82A}">
                    <a16:rowId xmlns:a16="http://schemas.microsoft.com/office/drawing/2014/main" val="2196079688"/>
                  </a:ext>
                </a:extLst>
              </a:tr>
              <a:tr h="32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d-ID" sz="1600" dirty="0">
                          <a:solidFill>
                            <a:schemeClr val="tx1"/>
                          </a:solidFill>
                        </a:rPr>
                        <a:t>Tidak sama dengan</a:t>
                      </a:r>
                      <a:endParaRPr lang="en-ID" sz="1600" dirty="0">
                        <a:solidFill>
                          <a:schemeClr val="tx1"/>
                        </a:solidFill>
                      </a:endParaRPr>
                    </a:p>
                  </a:txBody>
                  <a:tcPr/>
                </a:tc>
                <a:tc>
                  <a:txBody>
                    <a:bodyPr/>
                    <a:lstStyle/>
                    <a:p>
                      <a:pPr algn="ctr"/>
                      <a:r>
                        <a:rPr lang="id-ID" sz="1600" dirty="0">
                          <a:solidFill>
                            <a:schemeClr val="tx1"/>
                          </a:solidFill>
                        </a:rPr>
                        <a:t>&lt;&gt;</a:t>
                      </a:r>
                      <a:endParaRPr lang="en-ID" sz="1600" dirty="0">
                        <a:solidFill>
                          <a:schemeClr val="tx1"/>
                        </a:solidFill>
                      </a:endParaRPr>
                    </a:p>
                  </a:txBody>
                  <a:tcPr/>
                </a:tc>
                <a:tc>
                  <a:txBody>
                    <a:bodyPr/>
                    <a:lstStyle/>
                    <a:p>
                      <a:pPr algn="ctr"/>
                      <a:r>
                        <a:rPr lang="id-ID" sz="1600" dirty="0">
                          <a:solidFill>
                            <a:schemeClr val="tx1"/>
                          </a:solidFill>
                        </a:rPr>
                        <a:t>20 &lt;&gt; 15</a:t>
                      </a:r>
                      <a:endParaRPr lang="en-ID" sz="1600" dirty="0">
                        <a:solidFill>
                          <a:schemeClr val="tx1"/>
                        </a:solidFill>
                      </a:endParaRPr>
                    </a:p>
                  </a:txBody>
                  <a:tcPr/>
                </a:tc>
                <a:tc>
                  <a:txBody>
                    <a:bodyPr/>
                    <a:lstStyle/>
                    <a:p>
                      <a:pPr algn="ctr"/>
                      <a:r>
                        <a:rPr lang="id-ID" sz="1600" dirty="0">
                          <a:solidFill>
                            <a:schemeClr val="tx1"/>
                          </a:solidFill>
                        </a:rPr>
                        <a:t>True</a:t>
                      </a:r>
                      <a:endParaRPr lang="en-ID" sz="1600" dirty="0">
                        <a:solidFill>
                          <a:schemeClr val="tx1"/>
                        </a:solidFill>
                      </a:endParaRPr>
                    </a:p>
                  </a:txBody>
                  <a:tcPr/>
                </a:tc>
                <a:extLst>
                  <a:ext uri="{0D108BD9-81ED-4DB2-BD59-A6C34878D82A}">
                    <a16:rowId xmlns:a16="http://schemas.microsoft.com/office/drawing/2014/main" val="2978505310"/>
                  </a:ext>
                </a:extLst>
              </a:tr>
            </a:tbl>
          </a:graphicData>
        </a:graphic>
      </p:graphicFrame>
    </p:spTree>
    <p:extLst>
      <p:ext uri="{BB962C8B-B14F-4D97-AF65-F5344CB8AC3E}">
        <p14:creationId xmlns:p14="http://schemas.microsoft.com/office/powerpoint/2010/main" val="517101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04800" y="219254"/>
            <a:ext cx="8610600" cy="4409896"/>
            <a:chOff x="304800" y="219254"/>
            <a:chExt cx="8610600" cy="4409896"/>
          </a:xfrm>
        </p:grpSpPr>
        <p:sp>
          <p:nvSpPr>
            <p:cNvPr id="7" name="Rectangle 6">
              <a:extLst>
                <a:ext uri="{FF2B5EF4-FFF2-40B4-BE49-F238E27FC236}">
                  <a16:creationId xmlns:a16="http://schemas.microsoft.com/office/drawing/2014/main" id="{BB31B229-37D3-40AB-8AE4-A6B6EBE0AB60}"/>
                </a:ext>
              </a:extLst>
            </p:cNvPr>
            <p:cNvSpPr/>
            <p:nvPr/>
          </p:nvSpPr>
          <p:spPr>
            <a:xfrm>
              <a:off x="304800" y="638474"/>
              <a:ext cx="8610600" cy="3990676"/>
            </a:xfrm>
            <a:prstGeom prst="rect">
              <a:avLst/>
            </a:prstGeom>
            <a:ln w="9525">
              <a:solidFill>
                <a:schemeClr val="accent3"/>
              </a:solidFill>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ID"/>
            </a:p>
          </p:txBody>
        </p:sp>
        <p:sp>
          <p:nvSpPr>
            <p:cNvPr id="8" name="TextBox 7">
              <a:extLst>
                <a:ext uri="{FF2B5EF4-FFF2-40B4-BE49-F238E27FC236}">
                  <a16:creationId xmlns:a16="http://schemas.microsoft.com/office/drawing/2014/main" id="{7E1082B5-984E-4777-A0CA-95C769F06FC9}"/>
                </a:ext>
              </a:extLst>
            </p:cNvPr>
            <p:cNvSpPr txBox="1"/>
            <p:nvPr/>
          </p:nvSpPr>
          <p:spPr>
            <a:xfrm>
              <a:off x="457200" y="219254"/>
              <a:ext cx="3048000" cy="400110"/>
            </a:xfrm>
            <a:prstGeom prst="rect">
              <a:avLst/>
            </a:prstGeom>
            <a:solidFill>
              <a:schemeClr val="accent3"/>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2000" b="1" dirty="0">
                  <a:solidFill>
                    <a:schemeClr val="bg1"/>
                  </a:solidFill>
                  <a:latin typeface="Calibri" panose="020F0502020204030204" pitchFamily="34" charset="0"/>
                </a:rPr>
                <a:t>c. Operator Acuan</a:t>
              </a:r>
              <a:endParaRPr lang="en-US" sz="2000" b="1" i="1" dirty="0">
                <a:solidFill>
                  <a:schemeClr val="bg1"/>
                </a:solidFill>
                <a:latin typeface="Calibri" panose="020F0502020204030204" pitchFamily="34" charset="0"/>
              </a:endParaRPr>
            </a:p>
          </p:txBody>
        </p:sp>
        <p:sp>
          <p:nvSpPr>
            <p:cNvPr id="25" name="Rectangle 24">
              <a:extLst>
                <a:ext uri="{FF2B5EF4-FFF2-40B4-BE49-F238E27FC236}">
                  <a16:creationId xmlns:a16="http://schemas.microsoft.com/office/drawing/2014/main" id="{F8FDCB7A-552C-4F8E-993C-02FABC3FF55D}"/>
                </a:ext>
              </a:extLst>
            </p:cNvPr>
            <p:cNvSpPr/>
            <p:nvPr/>
          </p:nvSpPr>
          <p:spPr>
            <a:xfrm>
              <a:off x="381000" y="619125"/>
              <a:ext cx="8493146" cy="1200329"/>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Operator acuan berfungsi untuk menggabungkan selang </a:t>
              </a:r>
              <a:r>
                <a:rPr lang="id-ID" i="1" dirty="0">
                  <a:latin typeface="Calibri" panose="020F0502020204030204" pitchFamily="34" charset="0"/>
                </a:rPr>
                <a:t>cell </a:t>
              </a:r>
              <a:r>
                <a:rPr lang="id-ID" dirty="0">
                  <a:latin typeface="Calibri" panose="020F0502020204030204" pitchFamily="34" charset="0"/>
                </a:rPr>
                <a:t>yang terlibat dalam perhitungan.</a:t>
              </a:r>
            </a:p>
            <a:p>
              <a:pPr marL="285750" indent="-285750">
                <a:buFont typeface="Wingdings" panose="05000000000000000000" pitchFamily="2" charset="2"/>
                <a:buChar char="ü"/>
              </a:pPr>
              <a:r>
                <a:rPr lang="id-ID" dirty="0">
                  <a:latin typeface="Calibri" panose="020F0502020204030204" pitchFamily="34" charset="0"/>
                </a:rPr>
                <a:t>Microsoft Excel mempunyai tiga operator acuan, yaitu titik dua (:), koma (,), dan spasi.</a:t>
              </a:r>
            </a:p>
            <a:p>
              <a:pPr marL="285750" indent="-285750">
                <a:buFont typeface="Wingdings" panose="05000000000000000000" pitchFamily="2" charset="2"/>
                <a:buChar char="ü"/>
              </a:pPr>
              <a:r>
                <a:rPr lang="id-ID" dirty="0">
                  <a:latin typeface="Calibri" panose="020F0502020204030204" pitchFamily="34" charset="0"/>
                </a:rPr>
                <a:t>Berikut tabel yang menunjukkan operator-operator acuan beserta fungsinya.</a:t>
              </a:r>
              <a:endParaRPr lang="en-US" dirty="0">
                <a:latin typeface="Calibri" panose="020F0502020204030204" pitchFamily="34" charset="0"/>
              </a:endParaRPr>
            </a:p>
          </p:txBody>
        </p:sp>
      </p:grpSp>
      <p:graphicFrame>
        <p:nvGraphicFramePr>
          <p:cNvPr id="3" name="Table 3">
            <a:extLst>
              <a:ext uri="{FF2B5EF4-FFF2-40B4-BE49-F238E27FC236}">
                <a16:creationId xmlns:a16="http://schemas.microsoft.com/office/drawing/2014/main" id="{B28781A5-834E-4892-9B8D-3715059FBFFB}"/>
              </a:ext>
            </a:extLst>
          </p:cNvPr>
          <p:cNvGraphicFramePr>
            <a:graphicFrameLocks noGrp="1"/>
          </p:cNvGraphicFramePr>
          <p:nvPr>
            <p:extLst>
              <p:ext uri="{D42A27DB-BD31-4B8C-83A1-F6EECF244321}">
                <p14:modId xmlns:p14="http://schemas.microsoft.com/office/powerpoint/2010/main" val="3458942204"/>
              </p:ext>
            </p:extLst>
          </p:nvPr>
        </p:nvGraphicFramePr>
        <p:xfrm>
          <a:off x="516175" y="1743254"/>
          <a:ext cx="8124037" cy="2885896"/>
        </p:xfrm>
        <a:graphic>
          <a:graphicData uri="http://schemas.openxmlformats.org/drawingml/2006/table">
            <a:tbl>
              <a:tblPr firstRow="1" bandRow="1">
                <a:tableStyleId>{F5AB1C69-6EDB-4FF4-983F-18BD219EF322}</a:tableStyleId>
              </a:tblPr>
              <a:tblGrid>
                <a:gridCol w="1066800">
                  <a:extLst>
                    <a:ext uri="{9D8B030D-6E8A-4147-A177-3AD203B41FA5}">
                      <a16:colId xmlns:a16="http://schemas.microsoft.com/office/drawing/2014/main" val="650367369"/>
                    </a:ext>
                  </a:extLst>
                </a:gridCol>
                <a:gridCol w="3256308">
                  <a:extLst>
                    <a:ext uri="{9D8B030D-6E8A-4147-A177-3AD203B41FA5}">
                      <a16:colId xmlns:a16="http://schemas.microsoft.com/office/drawing/2014/main" val="3881141079"/>
                    </a:ext>
                  </a:extLst>
                </a:gridCol>
                <a:gridCol w="3800929">
                  <a:extLst>
                    <a:ext uri="{9D8B030D-6E8A-4147-A177-3AD203B41FA5}">
                      <a16:colId xmlns:a16="http://schemas.microsoft.com/office/drawing/2014/main" val="2830548115"/>
                    </a:ext>
                  </a:extLst>
                </a:gridCol>
              </a:tblGrid>
              <a:tr h="325576">
                <a:tc>
                  <a:txBody>
                    <a:bodyPr/>
                    <a:lstStyle/>
                    <a:p>
                      <a:pPr algn="ctr"/>
                      <a:r>
                        <a:rPr lang="id-ID" sz="1500" dirty="0"/>
                        <a:t>Simbol</a:t>
                      </a:r>
                      <a:endParaRPr lang="en-ID" sz="1500" dirty="0"/>
                    </a:p>
                  </a:txBody>
                  <a:tcPr/>
                </a:tc>
                <a:tc>
                  <a:txBody>
                    <a:bodyPr/>
                    <a:lstStyle/>
                    <a:p>
                      <a:pPr algn="ctr"/>
                      <a:r>
                        <a:rPr lang="id-ID" sz="1500" dirty="0"/>
                        <a:t>Arti</a:t>
                      </a:r>
                      <a:endParaRPr lang="en-ID" sz="1500" dirty="0"/>
                    </a:p>
                  </a:txBody>
                  <a:tcPr/>
                </a:tc>
                <a:tc>
                  <a:txBody>
                    <a:bodyPr/>
                    <a:lstStyle/>
                    <a:p>
                      <a:pPr algn="ctr"/>
                      <a:r>
                        <a:rPr lang="id-ID" sz="1500" dirty="0"/>
                        <a:t>Contoh</a:t>
                      </a:r>
                      <a:endParaRPr lang="en-ID" sz="1500" dirty="0"/>
                    </a:p>
                  </a:txBody>
                  <a:tcPr/>
                </a:tc>
                <a:extLst>
                  <a:ext uri="{0D108BD9-81ED-4DB2-BD59-A6C34878D82A}">
                    <a16:rowId xmlns:a16="http://schemas.microsoft.com/office/drawing/2014/main" val="1547215916"/>
                  </a:ext>
                </a:extLst>
              </a:tr>
              <a:tr h="325576">
                <a:tc>
                  <a:txBody>
                    <a:bodyPr/>
                    <a:lstStyle/>
                    <a:p>
                      <a:pPr algn="l"/>
                      <a:r>
                        <a:rPr lang="id-ID" sz="1500" dirty="0">
                          <a:solidFill>
                            <a:schemeClr val="tx1"/>
                          </a:solidFill>
                        </a:rPr>
                        <a:t>: (titik dua)</a:t>
                      </a:r>
                      <a:endParaRPr lang="en-ID" sz="1500" dirty="0">
                        <a:solidFill>
                          <a:schemeClr val="tx1"/>
                        </a:solidFill>
                      </a:endParaRPr>
                    </a:p>
                  </a:txBody>
                  <a:tcPr/>
                </a:tc>
                <a:tc>
                  <a:txBody>
                    <a:bodyPr/>
                    <a:lstStyle/>
                    <a:p>
                      <a:pPr algn="l"/>
                      <a:r>
                        <a:rPr lang="id-ID" sz="1500" dirty="0">
                          <a:solidFill>
                            <a:schemeClr val="tx1"/>
                          </a:solidFill>
                        </a:rPr>
                        <a:t>Operator jangkauan, menghasilkan satu acuan dari semua cell diantara dua acuan termasuk kedua acuan tersebut</a:t>
                      </a:r>
                      <a:endParaRPr lang="en-ID" sz="1500" i="1" dirty="0">
                        <a:solidFill>
                          <a:schemeClr val="tx1"/>
                        </a:solidFill>
                      </a:endParaRPr>
                    </a:p>
                  </a:txBody>
                  <a:tcPr/>
                </a:tc>
                <a:tc>
                  <a:txBody>
                    <a:bodyPr/>
                    <a:lstStyle/>
                    <a:p>
                      <a:pPr algn="l"/>
                      <a:r>
                        <a:rPr lang="id-ID" sz="1500" dirty="0">
                          <a:solidFill>
                            <a:schemeClr val="tx1"/>
                          </a:solidFill>
                        </a:rPr>
                        <a:t>A2:A12</a:t>
                      </a:r>
                    </a:p>
                    <a:p>
                      <a:pPr algn="l"/>
                      <a:r>
                        <a:rPr lang="id-ID" sz="1500" dirty="0">
                          <a:solidFill>
                            <a:schemeClr val="tx1"/>
                          </a:solidFill>
                        </a:rPr>
                        <a:t>Mengacu kepada semua cell mulai dari cell A2 sampai dengan A12 </a:t>
                      </a:r>
                      <a:endParaRPr lang="en-ID" sz="1500" i="1" dirty="0">
                        <a:solidFill>
                          <a:schemeClr val="tx1"/>
                        </a:solidFill>
                      </a:endParaRPr>
                    </a:p>
                  </a:txBody>
                  <a:tcPr/>
                </a:tc>
                <a:extLst>
                  <a:ext uri="{0D108BD9-81ED-4DB2-BD59-A6C34878D82A}">
                    <a16:rowId xmlns:a16="http://schemas.microsoft.com/office/drawing/2014/main" val="3143583969"/>
                  </a:ext>
                </a:extLst>
              </a:tr>
              <a:tr h="325576">
                <a:tc>
                  <a:txBody>
                    <a:bodyPr/>
                    <a:lstStyle/>
                    <a:p>
                      <a:pPr algn="l"/>
                      <a:r>
                        <a:rPr lang="id-ID" sz="1500" dirty="0">
                          <a:solidFill>
                            <a:schemeClr val="tx1"/>
                          </a:solidFill>
                        </a:rPr>
                        <a:t>, (koma)</a:t>
                      </a:r>
                      <a:endParaRPr lang="en-ID" sz="1500" dirty="0">
                        <a:solidFill>
                          <a:schemeClr val="tx1"/>
                        </a:solidFill>
                      </a:endParaRPr>
                    </a:p>
                  </a:txBody>
                  <a:tcPr/>
                </a:tc>
                <a:tc>
                  <a:txBody>
                    <a:bodyPr/>
                    <a:lstStyle/>
                    <a:p>
                      <a:pPr algn="l"/>
                      <a:r>
                        <a:rPr lang="id-ID" sz="1500" dirty="0">
                          <a:solidFill>
                            <a:schemeClr val="tx1"/>
                          </a:solidFill>
                        </a:rPr>
                        <a:t>Operator penyatuan, menggabungkan banyak acuan menjadi satu acuan</a:t>
                      </a:r>
                      <a:endParaRPr lang="en-ID" sz="1500" dirty="0">
                        <a:solidFill>
                          <a:schemeClr val="tx1"/>
                        </a:solidFill>
                      </a:endParaRPr>
                    </a:p>
                  </a:txBody>
                  <a:tcPr/>
                </a:tc>
                <a:tc>
                  <a:txBody>
                    <a:bodyPr/>
                    <a:lstStyle/>
                    <a:p>
                      <a:pPr algn="l"/>
                      <a:r>
                        <a:rPr lang="id-ID" sz="1500" dirty="0">
                          <a:solidFill>
                            <a:schemeClr val="tx1"/>
                          </a:solidFill>
                        </a:rPr>
                        <a:t>SUM(B5:B15, D5:D15)</a:t>
                      </a:r>
                    </a:p>
                    <a:p>
                      <a:pPr algn="l"/>
                      <a:r>
                        <a:rPr lang="id-ID" sz="1500" dirty="0">
                          <a:solidFill>
                            <a:schemeClr val="tx1"/>
                          </a:solidFill>
                        </a:rPr>
                        <a:t>Mengacu kepada semua cell dimulai dari B5 sampai B15 dan D5 sampai dengan D15.</a:t>
                      </a:r>
                      <a:endParaRPr lang="en-ID" sz="1500" dirty="0">
                        <a:solidFill>
                          <a:schemeClr val="tx1"/>
                        </a:solidFill>
                      </a:endParaRPr>
                    </a:p>
                  </a:txBody>
                  <a:tcPr/>
                </a:tc>
                <a:extLst>
                  <a:ext uri="{0D108BD9-81ED-4DB2-BD59-A6C34878D82A}">
                    <a16:rowId xmlns:a16="http://schemas.microsoft.com/office/drawing/2014/main" val="3223564059"/>
                  </a:ext>
                </a:extLst>
              </a:tr>
              <a:tr h="325576">
                <a:tc>
                  <a:txBody>
                    <a:bodyPr/>
                    <a:lstStyle/>
                    <a:p>
                      <a:pPr algn="l"/>
                      <a:r>
                        <a:rPr lang="id-ID" sz="1500" dirty="0">
                          <a:solidFill>
                            <a:schemeClr val="tx1"/>
                          </a:solidFill>
                        </a:rPr>
                        <a:t> (spasi)</a:t>
                      </a:r>
                      <a:endParaRPr lang="en-ID" sz="1500" dirty="0">
                        <a:solidFill>
                          <a:schemeClr val="tx1"/>
                        </a:solidFill>
                      </a:endParaRPr>
                    </a:p>
                  </a:txBody>
                  <a:tcPr/>
                </a:tc>
                <a:tc>
                  <a:txBody>
                    <a:bodyPr/>
                    <a:lstStyle/>
                    <a:p>
                      <a:pPr algn="l"/>
                      <a:r>
                        <a:rPr lang="id-ID" sz="1500" dirty="0">
                          <a:solidFill>
                            <a:schemeClr val="tx1"/>
                          </a:solidFill>
                        </a:rPr>
                        <a:t>Operator perpotongan, mengacu kepada cell yang menjadi perpotongan antara dua acuan</a:t>
                      </a:r>
                      <a:endParaRPr lang="en-ID" sz="1500" i="1" dirty="0">
                        <a:solidFill>
                          <a:schemeClr val="tx1"/>
                        </a:solidFill>
                      </a:endParaRPr>
                    </a:p>
                  </a:txBody>
                  <a:tcPr/>
                </a:tc>
                <a:tc>
                  <a:txBody>
                    <a:bodyPr/>
                    <a:lstStyle/>
                    <a:p>
                      <a:pPr algn="l"/>
                      <a:r>
                        <a:rPr lang="id-ID" sz="1500" dirty="0">
                          <a:solidFill>
                            <a:schemeClr val="tx1"/>
                          </a:solidFill>
                        </a:rPr>
                        <a:t>(B7:D7 C6:C8)</a:t>
                      </a:r>
                    </a:p>
                    <a:p>
                      <a:pPr algn="l"/>
                      <a:r>
                        <a:rPr lang="id-ID" sz="1500" dirty="0">
                          <a:solidFill>
                            <a:schemeClr val="tx1"/>
                          </a:solidFill>
                        </a:rPr>
                        <a:t>Mengacu kepada perpotongan cell antara B7 sampai dengan D7 dan cell antara C6 sampai dengan C8.</a:t>
                      </a:r>
                      <a:endParaRPr lang="en-ID" sz="1500" dirty="0">
                        <a:solidFill>
                          <a:schemeClr val="tx1"/>
                        </a:solidFill>
                      </a:endParaRPr>
                    </a:p>
                  </a:txBody>
                  <a:tcPr/>
                </a:tc>
                <a:extLst>
                  <a:ext uri="{0D108BD9-81ED-4DB2-BD59-A6C34878D82A}">
                    <a16:rowId xmlns:a16="http://schemas.microsoft.com/office/drawing/2014/main" val="625764675"/>
                  </a:ext>
                </a:extLst>
              </a:tr>
            </a:tbl>
          </a:graphicData>
        </a:graphic>
      </p:graphicFrame>
    </p:spTree>
    <p:extLst>
      <p:ext uri="{BB962C8B-B14F-4D97-AF65-F5344CB8AC3E}">
        <p14:creationId xmlns:p14="http://schemas.microsoft.com/office/powerpoint/2010/main" val="3470472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3D8990C2-C84C-42BC-89E1-2E32B6312AA0}"/>
              </a:ext>
            </a:extLst>
          </p:cNvPr>
          <p:cNvSpPr txBox="1"/>
          <p:nvPr/>
        </p:nvSpPr>
        <p:spPr>
          <a:xfrm>
            <a:off x="385430" y="331795"/>
            <a:ext cx="8594194" cy="369332"/>
          </a:xfrm>
          <a:prstGeom prst="rect">
            <a:avLst/>
          </a:prstGeom>
          <a:noFill/>
        </p:spPr>
        <p:txBody>
          <a:bodyPr wrap="square" rtlCol="0">
            <a:spAutoFit/>
          </a:bodyPr>
          <a:lstStyle/>
          <a:p>
            <a:r>
              <a:rPr lang="id-ID" b="1" dirty="0">
                <a:latin typeface="Calibri" panose="020F0502020204030204" pitchFamily="34" charset="0"/>
              </a:rPr>
              <a:t>Langkah-langkah menginput dan meng-</a:t>
            </a:r>
            <a:r>
              <a:rPr lang="id-ID" b="1" i="1" dirty="0">
                <a:latin typeface="Calibri" panose="020F0502020204030204" pitchFamily="34" charset="0"/>
              </a:rPr>
              <a:t>copy </a:t>
            </a:r>
            <a:r>
              <a:rPr lang="id-ID" b="1" dirty="0">
                <a:latin typeface="Calibri" panose="020F0502020204030204" pitchFamily="34" charset="0"/>
              </a:rPr>
              <a:t>rumus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27" name="Rectangle 26">
            <a:extLst>
              <a:ext uri="{FF2B5EF4-FFF2-40B4-BE49-F238E27FC236}">
                <a16:creationId xmlns:a16="http://schemas.microsoft.com/office/drawing/2014/main" id="{E3434CA4-B1F8-4408-B1D7-E136DF1BAD8F}"/>
              </a:ext>
            </a:extLst>
          </p:cNvPr>
          <p:cNvSpPr/>
          <p:nvPr/>
        </p:nvSpPr>
        <p:spPr>
          <a:xfrm>
            <a:off x="385430" y="701127"/>
            <a:ext cx="3329289" cy="646331"/>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Ketiklah rumus di </a:t>
            </a:r>
            <a:r>
              <a:rPr lang="id-ID" i="1" dirty="0">
                <a:latin typeface="Calibri" panose="020F0502020204030204" pitchFamily="34" charset="0"/>
              </a:rPr>
              <a:t>cell, </a:t>
            </a:r>
            <a:r>
              <a:rPr lang="id-ID" dirty="0">
                <a:latin typeface="Calibri" panose="020F0502020204030204" pitchFamily="34" charset="0"/>
              </a:rPr>
              <a:t>kemudian tekan tombol Enter.</a:t>
            </a:r>
          </a:p>
        </p:txBody>
      </p:sp>
      <p:grpSp>
        <p:nvGrpSpPr>
          <p:cNvPr id="5" name="Group 4">
            <a:extLst>
              <a:ext uri="{FF2B5EF4-FFF2-40B4-BE49-F238E27FC236}">
                <a16:creationId xmlns:a16="http://schemas.microsoft.com/office/drawing/2014/main" id="{29CA5DB0-CCC5-433A-9E70-4FCBE0A46705}"/>
              </a:ext>
            </a:extLst>
          </p:cNvPr>
          <p:cNvGrpSpPr/>
          <p:nvPr/>
        </p:nvGrpSpPr>
        <p:grpSpPr>
          <a:xfrm>
            <a:off x="696391" y="1409129"/>
            <a:ext cx="3418194" cy="2169613"/>
            <a:chOff x="798905" y="1347458"/>
            <a:chExt cx="3418194" cy="2169613"/>
          </a:xfrm>
        </p:grpSpPr>
        <p:pic>
          <p:nvPicPr>
            <p:cNvPr id="4" name="Picture 3">
              <a:extLst>
                <a:ext uri="{FF2B5EF4-FFF2-40B4-BE49-F238E27FC236}">
                  <a16:creationId xmlns:a16="http://schemas.microsoft.com/office/drawing/2014/main" id="{FD88EC21-E5B1-4C4A-A4FA-2EE9DCBE6B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291" y="1347458"/>
              <a:ext cx="2657029" cy="1812197"/>
            </a:xfrm>
            <a:prstGeom prst="rect">
              <a:avLst/>
            </a:prstGeom>
          </p:spPr>
        </p:pic>
        <p:grpSp>
          <p:nvGrpSpPr>
            <p:cNvPr id="28" name="Group 27">
              <a:extLst>
                <a:ext uri="{FF2B5EF4-FFF2-40B4-BE49-F238E27FC236}">
                  <a16:creationId xmlns:a16="http://schemas.microsoft.com/office/drawing/2014/main" id="{BC6C1F6A-FABA-48A5-A358-84BCBF1F48BA}"/>
                </a:ext>
              </a:extLst>
            </p:cNvPr>
            <p:cNvGrpSpPr/>
            <p:nvPr/>
          </p:nvGrpSpPr>
          <p:grpSpPr>
            <a:xfrm>
              <a:off x="798905" y="2988129"/>
              <a:ext cx="3418194" cy="528942"/>
              <a:chOff x="5786493" y="2882545"/>
              <a:chExt cx="3418194" cy="528942"/>
            </a:xfrm>
          </p:grpSpPr>
          <p:sp>
            <p:nvSpPr>
              <p:cNvPr id="30" name="TextBox 29">
                <a:extLst>
                  <a:ext uri="{FF2B5EF4-FFF2-40B4-BE49-F238E27FC236}">
                    <a16:creationId xmlns:a16="http://schemas.microsoft.com/office/drawing/2014/main" id="{10FB7DCE-F5F8-4F71-8EB2-292D0BBBD9E7}"/>
                  </a:ext>
                </a:extLst>
              </p:cNvPr>
              <p:cNvSpPr txBox="1"/>
              <p:nvPr/>
            </p:nvSpPr>
            <p:spPr>
              <a:xfrm>
                <a:off x="5786493" y="3088322"/>
                <a:ext cx="2974190" cy="323165"/>
              </a:xfrm>
              <a:prstGeom prst="rect">
                <a:avLst/>
              </a:prstGeom>
              <a:noFill/>
            </p:spPr>
            <p:txBody>
              <a:bodyPr wrap="square" rtlCol="0">
                <a:spAutoFit/>
              </a:bodyPr>
              <a:lstStyle/>
              <a:p>
                <a:pPr algn="ctr"/>
                <a:r>
                  <a:rPr lang="id-ID" sz="1500" b="1" dirty="0">
                    <a:latin typeface="Calibri" panose="020F0502020204030204" pitchFamily="34" charset="0"/>
                  </a:rPr>
                  <a:t>Menginput rumus</a:t>
                </a:r>
                <a:r>
                  <a:rPr lang="en-US" sz="1500" b="1" dirty="0">
                    <a:latin typeface="Calibri" panose="020F0502020204030204" pitchFamily="34" charset="0"/>
                  </a:rPr>
                  <a:t>.</a:t>
                </a:r>
              </a:p>
            </p:txBody>
          </p:sp>
          <p:sp>
            <p:nvSpPr>
              <p:cNvPr id="31" name="TextBox 30">
                <a:extLst>
                  <a:ext uri="{FF2B5EF4-FFF2-40B4-BE49-F238E27FC236}">
                    <a16:creationId xmlns:a16="http://schemas.microsoft.com/office/drawing/2014/main" id="{966FF83B-C7FC-4822-82CB-E248A1953602}"/>
                  </a:ext>
                </a:extLst>
              </p:cNvPr>
              <p:cNvSpPr txBox="1"/>
              <p:nvPr/>
            </p:nvSpPr>
            <p:spPr>
              <a:xfrm>
                <a:off x="7273588" y="2882545"/>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cxnSp>
        <p:nvCxnSpPr>
          <p:cNvPr id="7" name="Straight Connector 6">
            <a:extLst>
              <a:ext uri="{FF2B5EF4-FFF2-40B4-BE49-F238E27FC236}">
                <a16:creationId xmlns:a16="http://schemas.microsoft.com/office/drawing/2014/main" id="{8EB0BF30-14E9-44FF-9D8E-068A4EDDA1BF}"/>
              </a:ext>
            </a:extLst>
          </p:cNvPr>
          <p:cNvCxnSpPr>
            <a:cxnSpLocks/>
          </p:cNvCxnSpPr>
          <p:nvPr/>
        </p:nvCxnSpPr>
        <p:spPr>
          <a:xfrm>
            <a:off x="3810000" y="695233"/>
            <a:ext cx="0" cy="4004223"/>
          </a:xfrm>
          <a:prstGeom prst="line">
            <a:avLst/>
          </a:prstGeom>
          <a:ln w="19050">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FFEED43-98BA-4BE3-9FE8-DBD438D800A6}"/>
              </a:ext>
            </a:extLst>
          </p:cNvPr>
          <p:cNvSpPr/>
          <p:nvPr/>
        </p:nvSpPr>
        <p:spPr>
          <a:xfrm>
            <a:off x="3895223" y="706440"/>
            <a:ext cx="4867595" cy="923330"/>
          </a:xfrm>
          <a:prstGeom prst="rect">
            <a:avLst/>
          </a:prstGeom>
        </p:spPr>
        <p:txBody>
          <a:bodyPr wrap="square">
            <a:spAutoFit/>
          </a:bodyPr>
          <a:lstStyle/>
          <a:p>
            <a:pPr marL="342900" indent="-342900">
              <a:buFont typeface="+mj-lt"/>
              <a:buAutoNum type="arabicParenR" startAt="3"/>
            </a:pPr>
            <a:r>
              <a:rPr lang="id-ID" dirty="0">
                <a:latin typeface="Calibri" panose="020F0502020204030204" pitchFamily="34" charset="0"/>
              </a:rPr>
              <a:t>Letakkan </a:t>
            </a:r>
            <a:r>
              <a:rPr lang="id-ID" i="1" dirty="0">
                <a:latin typeface="Calibri" panose="020F0502020204030204" pitchFamily="34" charset="0"/>
              </a:rPr>
              <a:t>pointer mouse </a:t>
            </a:r>
            <a:r>
              <a:rPr lang="id-ID" dirty="0">
                <a:latin typeface="Calibri" panose="020F0502020204030204" pitchFamily="34" charset="0"/>
              </a:rPr>
              <a:t>di bagian sudut kanan bawah </a:t>
            </a:r>
            <a:r>
              <a:rPr lang="id-ID" i="1" dirty="0">
                <a:latin typeface="Calibri" panose="020F0502020204030204" pitchFamily="34" charset="0"/>
              </a:rPr>
              <a:t>cell </a:t>
            </a:r>
            <a:r>
              <a:rPr lang="id-ID" dirty="0">
                <a:latin typeface="Calibri" panose="020F0502020204030204" pitchFamily="34" charset="0"/>
              </a:rPr>
              <a:t>sampai </a:t>
            </a:r>
            <a:r>
              <a:rPr lang="id-ID" i="1" dirty="0">
                <a:latin typeface="Calibri" panose="020F0502020204030204" pitchFamily="34" charset="0"/>
              </a:rPr>
              <a:t>pointer mouse </a:t>
            </a:r>
            <a:r>
              <a:rPr lang="id-ID" dirty="0">
                <a:latin typeface="Calibri" panose="020F0502020204030204" pitchFamily="34" charset="0"/>
              </a:rPr>
              <a:t>berubah tanda menjadi tanda </a:t>
            </a:r>
            <a:r>
              <a:rPr lang="en-US" i="1" dirty="0">
                <a:latin typeface="Calibri" panose="020F0502020204030204" pitchFamily="34" charset="0"/>
              </a:rPr>
              <a:t>plus</a:t>
            </a:r>
            <a:r>
              <a:rPr lang="id-ID" dirty="0">
                <a:latin typeface="Calibri" panose="020F0502020204030204" pitchFamily="34" charset="0"/>
              </a:rPr>
              <a:t>.</a:t>
            </a:r>
          </a:p>
        </p:txBody>
      </p:sp>
      <p:grpSp>
        <p:nvGrpSpPr>
          <p:cNvPr id="2" name="Group 1"/>
          <p:cNvGrpSpPr/>
          <p:nvPr/>
        </p:nvGrpSpPr>
        <p:grpSpPr>
          <a:xfrm>
            <a:off x="4389655" y="1581150"/>
            <a:ext cx="4390945" cy="1772572"/>
            <a:chOff x="4389655" y="1581150"/>
            <a:chExt cx="4390945" cy="1772572"/>
          </a:xfrm>
        </p:grpSpPr>
        <p:pic>
          <p:nvPicPr>
            <p:cNvPr id="11" name="Picture 10">
              <a:extLst>
                <a:ext uri="{FF2B5EF4-FFF2-40B4-BE49-F238E27FC236}">
                  <a16:creationId xmlns:a16="http://schemas.microsoft.com/office/drawing/2014/main" id="{E2A43234-1D04-4CA8-8157-24EF2A3861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9655" y="1581150"/>
              <a:ext cx="2570859" cy="1772572"/>
            </a:xfrm>
            <a:prstGeom prst="rect">
              <a:avLst/>
            </a:prstGeom>
          </p:spPr>
        </p:pic>
        <p:sp>
          <p:nvSpPr>
            <p:cNvPr id="19" name="TextBox 18">
              <a:extLst>
                <a:ext uri="{FF2B5EF4-FFF2-40B4-BE49-F238E27FC236}">
                  <a16:creationId xmlns:a16="http://schemas.microsoft.com/office/drawing/2014/main" id="{74F88F18-3C81-48EA-918B-9BDCB329FF19}"/>
                </a:ext>
              </a:extLst>
            </p:cNvPr>
            <p:cNvSpPr txBox="1"/>
            <p:nvPr/>
          </p:nvSpPr>
          <p:spPr>
            <a:xfrm>
              <a:off x="6750512" y="2327225"/>
              <a:ext cx="1762185" cy="553998"/>
            </a:xfrm>
            <a:prstGeom prst="rect">
              <a:avLst/>
            </a:prstGeom>
            <a:noFill/>
          </p:spPr>
          <p:txBody>
            <a:bodyPr wrap="square" rtlCol="0">
              <a:spAutoFit/>
            </a:bodyPr>
            <a:lstStyle/>
            <a:p>
              <a:pPr algn="ctr"/>
              <a:r>
                <a:rPr lang="id-ID" sz="1500" b="1" dirty="0">
                  <a:latin typeface="Calibri" panose="020F0502020204030204" pitchFamily="34" charset="0"/>
                </a:rPr>
                <a:t>Memilih rumus yang akan di-</a:t>
              </a:r>
              <a:r>
                <a:rPr lang="id-ID" sz="1500" b="1" i="1" dirty="0">
                  <a:latin typeface="Calibri" panose="020F0502020204030204" pitchFamily="34" charset="0"/>
                </a:rPr>
                <a:t>copy</a:t>
              </a:r>
              <a:r>
                <a:rPr lang="en-US" sz="1500" b="1" i="1" dirty="0">
                  <a:latin typeface="Calibri" panose="020F0502020204030204" pitchFamily="34" charset="0"/>
                </a:rPr>
                <a:t>.</a:t>
              </a:r>
            </a:p>
          </p:txBody>
        </p:sp>
        <p:sp>
          <p:nvSpPr>
            <p:cNvPr id="20" name="TextBox 19">
              <a:extLst>
                <a:ext uri="{FF2B5EF4-FFF2-40B4-BE49-F238E27FC236}">
                  <a16:creationId xmlns:a16="http://schemas.microsoft.com/office/drawing/2014/main" id="{3F1B839A-79A4-4A8C-AC0D-FFCC462F324A}"/>
                </a:ext>
              </a:extLst>
            </p:cNvPr>
            <p:cNvSpPr txBox="1"/>
            <p:nvPr/>
          </p:nvSpPr>
          <p:spPr>
            <a:xfrm>
              <a:off x="6849501" y="2896640"/>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
        <p:nvSpPr>
          <p:cNvPr id="22" name="Rectangle 21">
            <a:extLst>
              <a:ext uri="{FF2B5EF4-FFF2-40B4-BE49-F238E27FC236}">
                <a16:creationId xmlns:a16="http://schemas.microsoft.com/office/drawing/2014/main" id="{11EC3424-9ED5-4957-94ED-0F7ACFF823FB}"/>
              </a:ext>
            </a:extLst>
          </p:cNvPr>
          <p:cNvSpPr/>
          <p:nvPr/>
        </p:nvSpPr>
        <p:spPr>
          <a:xfrm>
            <a:off x="411594" y="3665500"/>
            <a:ext cx="3702621" cy="646331"/>
          </a:xfrm>
          <a:prstGeom prst="rect">
            <a:avLst/>
          </a:prstGeom>
        </p:spPr>
        <p:txBody>
          <a:bodyPr wrap="square">
            <a:spAutoFit/>
          </a:bodyPr>
          <a:lstStyle/>
          <a:p>
            <a:pPr marL="342900" indent="-342900">
              <a:buFont typeface="+mj-lt"/>
              <a:buAutoNum type="arabicParenR" startAt="2"/>
            </a:pPr>
            <a:r>
              <a:rPr lang="id-ID" dirty="0">
                <a:latin typeface="Calibri" panose="020F0502020204030204" pitchFamily="34" charset="0"/>
              </a:rPr>
              <a:t>Aktifkan kembali </a:t>
            </a:r>
            <a:r>
              <a:rPr lang="id-ID" i="1" dirty="0">
                <a:latin typeface="Calibri" panose="020F0502020204030204" pitchFamily="34" charset="0"/>
              </a:rPr>
              <a:t>cell </a:t>
            </a:r>
            <a:r>
              <a:rPr lang="id-ID" dirty="0">
                <a:latin typeface="Calibri" panose="020F0502020204030204" pitchFamily="34" charset="0"/>
              </a:rPr>
              <a:t>tempat rumus tadi diketik.</a:t>
            </a:r>
          </a:p>
        </p:txBody>
      </p:sp>
      <p:sp>
        <p:nvSpPr>
          <p:cNvPr id="23" name="Rectangle 22">
            <a:extLst>
              <a:ext uri="{FF2B5EF4-FFF2-40B4-BE49-F238E27FC236}">
                <a16:creationId xmlns:a16="http://schemas.microsoft.com/office/drawing/2014/main" id="{2F56C12F-FB75-4BF7-986B-AAACCE3B951A}"/>
              </a:ext>
            </a:extLst>
          </p:cNvPr>
          <p:cNvSpPr/>
          <p:nvPr/>
        </p:nvSpPr>
        <p:spPr>
          <a:xfrm>
            <a:off x="3969907" y="3383236"/>
            <a:ext cx="5020178" cy="1200329"/>
          </a:xfrm>
          <a:prstGeom prst="rect">
            <a:avLst/>
          </a:prstGeom>
        </p:spPr>
        <p:txBody>
          <a:bodyPr wrap="square">
            <a:spAutoFit/>
          </a:bodyPr>
          <a:lstStyle/>
          <a:p>
            <a:pPr marL="342900" indent="-342900">
              <a:buFont typeface="+mj-lt"/>
              <a:buAutoNum type="arabicParenR" startAt="4"/>
            </a:pPr>
            <a:r>
              <a:rPr lang="id-ID" dirty="0">
                <a:latin typeface="Calibri" panose="020F0502020204030204" pitchFamily="34" charset="0"/>
              </a:rPr>
              <a:t>Klik dan tahan </a:t>
            </a:r>
            <a:r>
              <a:rPr lang="id-ID" i="1" dirty="0">
                <a:latin typeface="Calibri" panose="020F0502020204030204" pitchFamily="34" charset="0"/>
              </a:rPr>
              <a:t>mouse</a:t>
            </a:r>
            <a:r>
              <a:rPr lang="id-ID" dirty="0">
                <a:latin typeface="Calibri" panose="020F0502020204030204" pitchFamily="34" charset="0"/>
              </a:rPr>
              <a:t>, tarik sampai seluruh </a:t>
            </a:r>
            <a:r>
              <a:rPr lang="id-ID" i="1" dirty="0">
                <a:latin typeface="Calibri" panose="020F0502020204030204" pitchFamily="34" charset="0"/>
              </a:rPr>
              <a:t>cell</a:t>
            </a:r>
            <a:r>
              <a:rPr lang="id-ID" dirty="0">
                <a:latin typeface="Calibri" panose="020F0502020204030204" pitchFamily="34" charset="0"/>
              </a:rPr>
              <a:t> tempat rumus akan di –</a:t>
            </a:r>
            <a:r>
              <a:rPr lang="id-ID" i="1" dirty="0">
                <a:latin typeface="Calibri" panose="020F0502020204030204" pitchFamily="34" charset="0"/>
              </a:rPr>
              <a:t>copy </a:t>
            </a:r>
            <a:r>
              <a:rPr lang="id-ID" dirty="0">
                <a:latin typeface="Calibri" panose="020F0502020204030204" pitchFamily="34" charset="0"/>
              </a:rPr>
              <a:t>telah dipilih. </a:t>
            </a:r>
          </a:p>
          <a:p>
            <a:pPr marL="342900" indent="-342900">
              <a:buFont typeface="+mj-lt"/>
              <a:buAutoNum type="arabicParenR" startAt="4"/>
            </a:pPr>
            <a:r>
              <a:rPr lang="id-ID" dirty="0">
                <a:latin typeface="Calibri" panose="020F0502020204030204" pitchFamily="34" charset="0"/>
              </a:rPr>
              <a:t>Lepaskan </a:t>
            </a:r>
            <a:r>
              <a:rPr lang="id-ID" i="1" dirty="0">
                <a:latin typeface="Calibri" panose="020F0502020204030204" pitchFamily="34" charset="0"/>
              </a:rPr>
              <a:t>mouse.</a:t>
            </a:r>
            <a:r>
              <a:rPr lang="id-ID" dirty="0">
                <a:latin typeface="Calibri" panose="020F0502020204030204" pitchFamily="34" charset="0"/>
              </a:rPr>
              <a:t> Rumus akan di-</a:t>
            </a:r>
            <a:r>
              <a:rPr lang="id-ID" i="1" dirty="0">
                <a:latin typeface="Calibri" panose="020F0502020204030204" pitchFamily="34" charset="0"/>
              </a:rPr>
              <a:t>copy</a:t>
            </a:r>
            <a:r>
              <a:rPr lang="id-ID" dirty="0">
                <a:latin typeface="Calibri" panose="020F0502020204030204" pitchFamily="34" charset="0"/>
              </a:rPr>
              <a:t> ke semua </a:t>
            </a:r>
            <a:r>
              <a:rPr lang="id-ID" i="1" dirty="0">
                <a:latin typeface="Calibri" panose="020F0502020204030204" pitchFamily="34" charset="0"/>
              </a:rPr>
              <a:t>cell</a:t>
            </a:r>
            <a:r>
              <a:rPr lang="id-ID" dirty="0">
                <a:latin typeface="Calibri" panose="020F0502020204030204" pitchFamily="34" charset="0"/>
              </a:rPr>
              <a:t> yang dipilih.</a:t>
            </a:r>
          </a:p>
        </p:txBody>
      </p:sp>
    </p:spTree>
    <p:extLst>
      <p:ext uri="{BB962C8B-B14F-4D97-AF65-F5344CB8AC3E}">
        <p14:creationId xmlns:p14="http://schemas.microsoft.com/office/powerpoint/2010/main" val="237032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1500"/>
                            </p:stCondLst>
                            <p:childTnLst>
                              <p:par>
                                <p:cTn id="20" presetID="16" presetClass="entr" presetSubtype="2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Horizontal)">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5" grpId="0"/>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572306" y="209550"/>
            <a:ext cx="2636658" cy="461665"/>
            <a:chOff x="228600" y="1086758"/>
            <a:chExt cx="3384504"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3360420" cy="461665"/>
            </a:xfrm>
            <a:prstGeom prst="rect">
              <a:avLst/>
            </a:prstGeom>
          </p:spPr>
          <p:txBody>
            <a:bodyPr wrap="none">
              <a:spAutoFit/>
            </a:bodyPr>
            <a:lstStyle/>
            <a:p>
              <a:r>
                <a:rPr lang="id-ID" sz="2400" b="1" dirty="0">
                  <a:solidFill>
                    <a:srgbClr val="FF0000"/>
                  </a:solidFill>
                  <a:latin typeface="Calibri" panose="020F0502020204030204" pitchFamily="34" charset="0"/>
                </a:rPr>
                <a:t>2</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Mengatur Acuan</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3384504"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533400" y="753957"/>
            <a:ext cx="8305800" cy="1754326"/>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Acuan mengidentifikasi </a:t>
            </a:r>
            <a:r>
              <a:rPr lang="id-ID" i="1" dirty="0">
                <a:latin typeface="Calibri" panose="020F0502020204030204" pitchFamily="34" charset="0"/>
              </a:rPr>
              <a:t>cell</a:t>
            </a:r>
            <a:r>
              <a:rPr lang="id-ID" dirty="0">
                <a:latin typeface="Calibri" panose="020F0502020204030204" pitchFamily="34" charset="0"/>
              </a:rPr>
              <a:t> atau kumpulan </a:t>
            </a:r>
            <a:r>
              <a:rPr lang="id-ID" i="1" dirty="0">
                <a:latin typeface="Calibri" panose="020F0502020204030204" pitchFamily="34" charset="0"/>
              </a:rPr>
              <a:t>cell </a:t>
            </a:r>
            <a:r>
              <a:rPr lang="id-ID" dirty="0">
                <a:latin typeface="Calibri" panose="020F0502020204030204" pitchFamily="34" charset="0"/>
              </a:rPr>
              <a:t>dari lembar kerja dan menginformasikan operator mengenai lokasi untuk mencari nilai-nilai atau data yang digunakan dalam rumus. </a:t>
            </a:r>
            <a:r>
              <a:rPr lang="id-ID" b="1" dirty="0">
                <a:latin typeface="Calibri" panose="020F0502020204030204" pitchFamily="34" charset="0"/>
              </a:rPr>
              <a:t>Acuan A1 </a:t>
            </a:r>
            <a:r>
              <a:rPr lang="id-ID" dirty="0">
                <a:latin typeface="Calibri" panose="020F0502020204030204" pitchFamily="34" charset="0"/>
              </a:rPr>
              <a:t>adalah acuan yang menggunakan kombinasi kepala kolom dan baris sebagai alamat acuan. </a:t>
            </a:r>
          </a:p>
          <a:p>
            <a:pPr marL="285750" indent="-285750">
              <a:buFont typeface="Wingdings" panose="05000000000000000000" pitchFamily="2" charset="2"/>
              <a:buChar char="ü"/>
            </a:pPr>
            <a:r>
              <a:rPr lang="id-ID" dirty="0">
                <a:latin typeface="Calibri" panose="020F0502020204030204" pitchFamily="34" charset="0"/>
              </a:rPr>
              <a:t>Tabel berikut ini merupakan beberapa petunjuk membuat acuan di lembar kerja.</a:t>
            </a:r>
          </a:p>
          <a:p>
            <a:pPr marL="285750" indent="-285750">
              <a:buFont typeface="Wingdings" panose="05000000000000000000" pitchFamily="2" charset="2"/>
              <a:buChar char="ü"/>
            </a:pPr>
            <a:endParaRPr lang="id-ID" dirty="0">
              <a:latin typeface="Calibri" panose="020F0502020204030204" pitchFamily="34" charset="0"/>
            </a:endParaRPr>
          </a:p>
        </p:txBody>
      </p:sp>
      <p:graphicFrame>
        <p:nvGraphicFramePr>
          <p:cNvPr id="10" name="Table 10">
            <a:extLst>
              <a:ext uri="{FF2B5EF4-FFF2-40B4-BE49-F238E27FC236}">
                <a16:creationId xmlns:a16="http://schemas.microsoft.com/office/drawing/2014/main" id="{B00FA902-0C63-4712-BA56-28524774C4D5}"/>
              </a:ext>
            </a:extLst>
          </p:cNvPr>
          <p:cNvGraphicFramePr>
            <a:graphicFrameLocks noGrp="1"/>
          </p:cNvGraphicFramePr>
          <p:nvPr>
            <p:extLst>
              <p:ext uri="{D42A27DB-BD31-4B8C-83A1-F6EECF244321}">
                <p14:modId xmlns:p14="http://schemas.microsoft.com/office/powerpoint/2010/main" val="810683679"/>
              </p:ext>
            </p:extLst>
          </p:nvPr>
        </p:nvGraphicFramePr>
        <p:xfrm>
          <a:off x="1447800" y="2190750"/>
          <a:ext cx="6591300" cy="2471400"/>
        </p:xfrm>
        <a:graphic>
          <a:graphicData uri="http://schemas.openxmlformats.org/drawingml/2006/table">
            <a:tbl>
              <a:tblPr firstRow="1" bandRow="1">
                <a:tableStyleId>{5C22544A-7EE6-4342-B048-85BDC9FD1C3A}</a:tableStyleId>
              </a:tblPr>
              <a:tblGrid>
                <a:gridCol w="4610100">
                  <a:extLst>
                    <a:ext uri="{9D8B030D-6E8A-4147-A177-3AD203B41FA5}">
                      <a16:colId xmlns:a16="http://schemas.microsoft.com/office/drawing/2014/main" val="950828460"/>
                    </a:ext>
                  </a:extLst>
                </a:gridCol>
                <a:gridCol w="1981200">
                  <a:extLst>
                    <a:ext uri="{9D8B030D-6E8A-4147-A177-3AD203B41FA5}">
                      <a16:colId xmlns:a16="http://schemas.microsoft.com/office/drawing/2014/main" val="2356163427"/>
                    </a:ext>
                  </a:extLst>
                </a:gridCol>
              </a:tblGrid>
              <a:tr h="360168">
                <a:tc>
                  <a:txBody>
                    <a:bodyPr/>
                    <a:lstStyle/>
                    <a:p>
                      <a:pPr algn="ctr"/>
                      <a:r>
                        <a:rPr lang="id-ID" sz="1600" i="1" dirty="0"/>
                        <a:t>Cell</a:t>
                      </a:r>
                      <a:r>
                        <a:rPr lang="id-ID" sz="1600" dirty="0"/>
                        <a:t> Acuan</a:t>
                      </a:r>
                      <a:endParaRPr lang="en-ID" sz="1600" dirty="0"/>
                    </a:p>
                  </a:txBody>
                  <a:tcPr/>
                </a:tc>
                <a:tc>
                  <a:txBody>
                    <a:bodyPr/>
                    <a:lstStyle/>
                    <a:p>
                      <a:pPr algn="ctr"/>
                      <a:r>
                        <a:rPr lang="id-ID" sz="1600" dirty="0"/>
                        <a:t>Contoh Penggunaan</a:t>
                      </a:r>
                      <a:endParaRPr lang="en-ID" sz="1600" dirty="0"/>
                    </a:p>
                  </a:txBody>
                  <a:tcPr/>
                </a:tc>
                <a:extLst>
                  <a:ext uri="{0D108BD9-81ED-4DB2-BD59-A6C34878D82A}">
                    <a16:rowId xmlns:a16="http://schemas.microsoft.com/office/drawing/2014/main" val="59102663"/>
                  </a:ext>
                </a:extLst>
              </a:tr>
              <a:tr h="325632">
                <a:tc>
                  <a:txBody>
                    <a:bodyPr/>
                    <a:lstStyle/>
                    <a:p>
                      <a:pPr algn="l"/>
                      <a:r>
                        <a:rPr lang="id-ID" sz="1600" i="1" dirty="0"/>
                        <a:t>Cell</a:t>
                      </a:r>
                      <a:r>
                        <a:rPr lang="id-ID" sz="1600" dirty="0"/>
                        <a:t> di kolom C baris 9 </a:t>
                      </a:r>
                      <a:endParaRPr lang="en-ID" sz="1600" dirty="0"/>
                    </a:p>
                  </a:txBody>
                  <a:tcPr/>
                </a:tc>
                <a:tc>
                  <a:txBody>
                    <a:bodyPr/>
                    <a:lstStyle/>
                    <a:p>
                      <a:pPr algn="ctr"/>
                      <a:r>
                        <a:rPr lang="id-ID" sz="1600" dirty="0"/>
                        <a:t>C9</a:t>
                      </a:r>
                      <a:endParaRPr lang="en-ID" sz="1600" dirty="0"/>
                    </a:p>
                  </a:txBody>
                  <a:tcPr/>
                </a:tc>
                <a:extLst>
                  <a:ext uri="{0D108BD9-81ED-4DB2-BD59-A6C34878D82A}">
                    <a16:rowId xmlns:a16="http://schemas.microsoft.com/office/drawing/2014/main" val="3166174851"/>
                  </a:ext>
                </a:extLst>
              </a:tr>
              <a:tr h="3256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d-ID" sz="1600" dirty="0"/>
                        <a:t>Selang</a:t>
                      </a:r>
                      <a:r>
                        <a:rPr lang="id-ID" sz="1600" i="1" dirty="0"/>
                        <a:t> cell </a:t>
                      </a:r>
                      <a:r>
                        <a:rPr lang="id-ID" sz="1600" dirty="0"/>
                        <a:t>di kolom C baris 5 sampai 20</a:t>
                      </a:r>
                      <a:endParaRPr lang="en-ID"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sz="1600" dirty="0"/>
                        <a:t>C5:C20</a:t>
                      </a:r>
                      <a:endParaRPr lang="en-ID" sz="1600" dirty="0"/>
                    </a:p>
                  </a:txBody>
                  <a:tcPr/>
                </a:tc>
                <a:extLst>
                  <a:ext uri="{0D108BD9-81ED-4DB2-BD59-A6C34878D82A}">
                    <a16:rowId xmlns:a16="http://schemas.microsoft.com/office/drawing/2014/main" val="2254922111"/>
                  </a:ext>
                </a:extLst>
              </a:tr>
              <a:tr h="360168">
                <a:tc>
                  <a:txBody>
                    <a:bodyPr/>
                    <a:lstStyle/>
                    <a:p>
                      <a:pPr algn="l"/>
                      <a:r>
                        <a:rPr lang="id-ID" sz="1600" dirty="0"/>
                        <a:t>Selang</a:t>
                      </a:r>
                      <a:r>
                        <a:rPr lang="id-ID" sz="1600" i="1" dirty="0"/>
                        <a:t> cell </a:t>
                      </a:r>
                      <a:r>
                        <a:rPr lang="id-ID" sz="1600" dirty="0"/>
                        <a:t>di baris 5 dan kolom A sampai D</a:t>
                      </a:r>
                      <a:endParaRPr lang="en-ID" sz="1600" dirty="0"/>
                    </a:p>
                  </a:txBody>
                  <a:tcPr/>
                </a:tc>
                <a:tc>
                  <a:txBody>
                    <a:bodyPr/>
                    <a:lstStyle/>
                    <a:p>
                      <a:pPr algn="ctr"/>
                      <a:r>
                        <a:rPr lang="id-ID" sz="1600" dirty="0"/>
                        <a:t>A5:D5</a:t>
                      </a:r>
                      <a:endParaRPr lang="en-ID" sz="1600" dirty="0"/>
                    </a:p>
                  </a:txBody>
                  <a:tcPr/>
                </a:tc>
                <a:extLst>
                  <a:ext uri="{0D108BD9-81ED-4DB2-BD59-A6C34878D82A}">
                    <a16:rowId xmlns:a16="http://schemas.microsoft.com/office/drawing/2014/main" val="990504976"/>
                  </a:ext>
                </a:extLst>
              </a:tr>
              <a:tr h="360168">
                <a:tc>
                  <a:txBody>
                    <a:bodyPr/>
                    <a:lstStyle/>
                    <a:p>
                      <a:pPr algn="l"/>
                      <a:r>
                        <a:rPr lang="id-ID" sz="1600" dirty="0"/>
                        <a:t>Semua </a:t>
                      </a:r>
                      <a:r>
                        <a:rPr lang="id-ID" sz="1600" i="1" dirty="0"/>
                        <a:t>cell</a:t>
                      </a:r>
                      <a:r>
                        <a:rPr lang="id-ID" sz="1600" dirty="0"/>
                        <a:t> di baris 5</a:t>
                      </a:r>
                      <a:endParaRPr lang="en-ID" sz="1600" dirty="0"/>
                    </a:p>
                  </a:txBody>
                  <a:tcPr/>
                </a:tc>
                <a:tc>
                  <a:txBody>
                    <a:bodyPr/>
                    <a:lstStyle/>
                    <a:p>
                      <a:pPr algn="ctr"/>
                      <a:r>
                        <a:rPr lang="id-ID" sz="1600" dirty="0"/>
                        <a:t>5:5</a:t>
                      </a:r>
                      <a:endParaRPr lang="en-ID" sz="1600" dirty="0"/>
                    </a:p>
                  </a:txBody>
                  <a:tcPr/>
                </a:tc>
                <a:extLst>
                  <a:ext uri="{0D108BD9-81ED-4DB2-BD59-A6C34878D82A}">
                    <a16:rowId xmlns:a16="http://schemas.microsoft.com/office/drawing/2014/main" val="3127344809"/>
                  </a:ext>
                </a:extLst>
              </a:tr>
              <a:tr h="360168">
                <a:tc>
                  <a:txBody>
                    <a:bodyPr/>
                    <a:lstStyle/>
                    <a:p>
                      <a:pPr algn="l"/>
                      <a:r>
                        <a:rPr lang="id-ID" sz="1600" dirty="0"/>
                        <a:t>Semua </a:t>
                      </a:r>
                      <a:r>
                        <a:rPr lang="id-ID" sz="1600" i="1" dirty="0"/>
                        <a:t>cell </a:t>
                      </a:r>
                      <a:r>
                        <a:rPr lang="id-ID" sz="1600" dirty="0"/>
                        <a:t>di baris 5 sampai 10</a:t>
                      </a:r>
                      <a:endParaRPr lang="en-ID" sz="1600" dirty="0"/>
                    </a:p>
                  </a:txBody>
                  <a:tcPr/>
                </a:tc>
                <a:tc>
                  <a:txBody>
                    <a:bodyPr/>
                    <a:lstStyle/>
                    <a:p>
                      <a:pPr algn="ctr"/>
                      <a:r>
                        <a:rPr lang="id-ID" sz="1600" dirty="0"/>
                        <a:t>5:10</a:t>
                      </a:r>
                      <a:endParaRPr lang="en-ID" sz="1600" dirty="0"/>
                    </a:p>
                  </a:txBody>
                  <a:tcPr/>
                </a:tc>
                <a:extLst>
                  <a:ext uri="{0D108BD9-81ED-4DB2-BD59-A6C34878D82A}">
                    <a16:rowId xmlns:a16="http://schemas.microsoft.com/office/drawing/2014/main" val="4090474688"/>
                  </a:ext>
                </a:extLst>
              </a:tr>
              <a:tr h="360168">
                <a:tc>
                  <a:txBody>
                    <a:bodyPr/>
                    <a:lstStyle/>
                    <a:p>
                      <a:pPr algn="l"/>
                      <a:r>
                        <a:rPr lang="id-ID" sz="1600" dirty="0"/>
                        <a:t>Selang </a:t>
                      </a:r>
                      <a:r>
                        <a:rPr lang="id-ID" sz="1600" i="1" dirty="0"/>
                        <a:t>cell</a:t>
                      </a:r>
                      <a:r>
                        <a:rPr lang="id-ID" sz="1600" dirty="0"/>
                        <a:t> di kolom A sampai C dan baris 5 sampai 10</a:t>
                      </a:r>
                      <a:endParaRPr lang="en-ID" sz="1600" dirty="0"/>
                    </a:p>
                  </a:txBody>
                  <a:tcPr/>
                </a:tc>
                <a:tc>
                  <a:txBody>
                    <a:bodyPr/>
                    <a:lstStyle/>
                    <a:p>
                      <a:pPr algn="ctr"/>
                      <a:r>
                        <a:rPr lang="id-ID" sz="1600" dirty="0"/>
                        <a:t>A5:C10</a:t>
                      </a:r>
                      <a:endParaRPr lang="en-ID" sz="1600" dirty="0"/>
                    </a:p>
                  </a:txBody>
                  <a:tcPr/>
                </a:tc>
                <a:extLst>
                  <a:ext uri="{0D108BD9-81ED-4DB2-BD59-A6C34878D82A}">
                    <a16:rowId xmlns:a16="http://schemas.microsoft.com/office/drawing/2014/main" val="2632302443"/>
                  </a:ext>
                </a:extLst>
              </a:tr>
            </a:tbl>
          </a:graphicData>
        </a:graphic>
      </p:graphicFrame>
    </p:spTree>
    <p:extLst>
      <p:ext uri="{BB962C8B-B14F-4D97-AF65-F5344CB8AC3E}">
        <p14:creationId xmlns:p14="http://schemas.microsoft.com/office/powerpoint/2010/main" val="723639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3360723-226C-48DD-AB00-FCA806F26B1A}"/>
              </a:ext>
            </a:extLst>
          </p:cNvPr>
          <p:cNvGrpSpPr/>
          <p:nvPr/>
        </p:nvGrpSpPr>
        <p:grpSpPr>
          <a:xfrm>
            <a:off x="4463276" y="953641"/>
            <a:ext cx="4680724" cy="3142109"/>
            <a:chOff x="4343400" y="742950"/>
            <a:chExt cx="4680724" cy="3142109"/>
          </a:xfrm>
        </p:grpSpPr>
        <p:pic>
          <p:nvPicPr>
            <p:cNvPr id="5" name="Picture 4">
              <a:extLst>
                <a:ext uri="{FF2B5EF4-FFF2-40B4-BE49-F238E27FC236}">
                  <a16:creationId xmlns:a16="http://schemas.microsoft.com/office/drawing/2014/main" id="{65A5F3FB-7264-41A2-902D-90E8D64AFF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742950"/>
              <a:ext cx="4236720" cy="2778500"/>
            </a:xfrm>
            <a:prstGeom prst="rect">
              <a:avLst/>
            </a:prstGeom>
          </p:spPr>
        </p:pic>
        <p:sp>
          <p:nvSpPr>
            <p:cNvPr id="10" name="TextBox 9">
              <a:extLst>
                <a:ext uri="{FF2B5EF4-FFF2-40B4-BE49-F238E27FC236}">
                  <a16:creationId xmlns:a16="http://schemas.microsoft.com/office/drawing/2014/main" id="{BA406907-834B-47F8-9329-C94BE0FD1513}"/>
                </a:ext>
              </a:extLst>
            </p:cNvPr>
            <p:cNvSpPr txBox="1"/>
            <p:nvPr/>
          </p:nvSpPr>
          <p:spPr>
            <a:xfrm>
              <a:off x="4974665" y="3561894"/>
              <a:ext cx="2974190" cy="323165"/>
            </a:xfrm>
            <a:prstGeom prst="rect">
              <a:avLst/>
            </a:prstGeom>
            <a:noFill/>
          </p:spPr>
          <p:txBody>
            <a:bodyPr wrap="square" rtlCol="0">
              <a:spAutoFit/>
            </a:bodyPr>
            <a:lstStyle/>
            <a:p>
              <a:pPr algn="ctr"/>
              <a:r>
                <a:rPr lang="id-ID" sz="1500" b="1" dirty="0">
                  <a:latin typeface="Calibri" panose="020F0502020204030204" pitchFamily="34" charset="0"/>
                </a:rPr>
                <a:t>Acuan relatif di lembar kerja</a:t>
              </a:r>
              <a:r>
                <a:rPr lang="en-US" sz="1500" b="1" dirty="0">
                  <a:latin typeface="Calibri" panose="020F0502020204030204" pitchFamily="34" charset="0"/>
                </a:rPr>
                <a:t>.</a:t>
              </a:r>
            </a:p>
          </p:txBody>
        </p:sp>
        <p:sp>
          <p:nvSpPr>
            <p:cNvPr id="11" name="TextBox 10">
              <a:extLst>
                <a:ext uri="{FF2B5EF4-FFF2-40B4-BE49-F238E27FC236}">
                  <a16:creationId xmlns:a16="http://schemas.microsoft.com/office/drawing/2014/main" id="{314EC746-D06B-49FB-956D-43F67E9000B0}"/>
                </a:ext>
              </a:extLst>
            </p:cNvPr>
            <p:cNvSpPr txBox="1"/>
            <p:nvPr/>
          </p:nvSpPr>
          <p:spPr>
            <a:xfrm>
              <a:off x="7093025" y="3315673"/>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nvGrpSpPr>
          <p:cNvPr id="2" name="Group 1"/>
          <p:cNvGrpSpPr/>
          <p:nvPr/>
        </p:nvGrpSpPr>
        <p:grpSpPr>
          <a:xfrm>
            <a:off x="444004" y="495240"/>
            <a:ext cx="3844946" cy="4061669"/>
            <a:chOff x="444004" y="495240"/>
            <a:chExt cx="3844946" cy="4061669"/>
          </a:xfrm>
        </p:grpSpPr>
        <p:sp>
          <p:nvSpPr>
            <p:cNvPr id="25" name="Rectangle 24">
              <a:extLst>
                <a:ext uri="{FF2B5EF4-FFF2-40B4-BE49-F238E27FC236}">
                  <a16:creationId xmlns:a16="http://schemas.microsoft.com/office/drawing/2014/main" id="{F8FDCB7A-552C-4F8E-993C-02FABC3FF55D}"/>
                </a:ext>
              </a:extLst>
            </p:cNvPr>
            <p:cNvSpPr/>
            <p:nvPr/>
          </p:nvSpPr>
          <p:spPr>
            <a:xfrm>
              <a:off x="444004" y="863590"/>
              <a:ext cx="3844946" cy="3693319"/>
            </a:xfrm>
            <a:prstGeom prst="rect">
              <a:avLst/>
            </a:prstGeom>
            <a:ln>
              <a:solidFill>
                <a:schemeClr val="tx2">
                  <a:lumMod val="40000"/>
                  <a:lumOff val="60000"/>
                </a:schemeClr>
              </a:solidFill>
              <a:prstDash val="lgDash"/>
            </a:ln>
          </p:spPr>
          <p:txBody>
            <a:bodyPr wrap="square">
              <a:spAutoFit/>
            </a:bodyPr>
            <a:lstStyle/>
            <a:p>
              <a:pPr marL="285750" indent="-285750">
                <a:buFont typeface="Wingdings" panose="05000000000000000000" pitchFamily="2" charset="2"/>
                <a:buChar char="ü"/>
              </a:pPr>
              <a:r>
                <a:rPr lang="id-ID" b="1" dirty="0">
                  <a:latin typeface="Calibri" panose="020F0502020204030204" pitchFamily="34" charset="0"/>
                </a:rPr>
                <a:t>Acuan relatif</a:t>
              </a:r>
              <a:r>
                <a:rPr lang="id-ID" dirty="0">
                  <a:latin typeface="Calibri" panose="020F0502020204030204" pitchFamily="34" charset="0"/>
                </a:rPr>
                <a:t> adalah acuan pada rumus yang akan berubah sacara otomatis apabila </a:t>
              </a:r>
              <a:r>
                <a:rPr lang="id-ID" i="1" dirty="0">
                  <a:latin typeface="Calibri" panose="020F0502020204030204" pitchFamily="34" charset="0"/>
                </a:rPr>
                <a:t>cell</a:t>
              </a:r>
              <a:r>
                <a:rPr lang="id-ID" dirty="0">
                  <a:latin typeface="Calibri" panose="020F0502020204030204" pitchFamily="34" charset="0"/>
                </a:rPr>
                <a:t> tempat rumus digunakan berubah. </a:t>
              </a:r>
            </a:p>
            <a:p>
              <a:pPr marL="285750" indent="-285750">
                <a:buFont typeface="Wingdings" panose="05000000000000000000" pitchFamily="2" charset="2"/>
                <a:buChar char="ü"/>
              </a:pPr>
              <a:r>
                <a:rPr lang="id-ID" dirty="0">
                  <a:latin typeface="Calibri" panose="020F0502020204030204" pitchFamily="34" charset="0"/>
                </a:rPr>
                <a:t>Sebagai contoh, rumus di </a:t>
              </a:r>
              <a:r>
                <a:rPr lang="id-ID" i="1" dirty="0">
                  <a:latin typeface="Calibri" panose="020F0502020204030204" pitchFamily="34" charset="0"/>
                </a:rPr>
                <a:t>cell </a:t>
              </a:r>
              <a:r>
                <a:rPr lang="id-ID" dirty="0">
                  <a:latin typeface="Calibri" panose="020F0502020204030204" pitchFamily="34" charset="0"/>
                </a:rPr>
                <a:t>D2 yang mengacu ke </a:t>
              </a:r>
              <a:r>
                <a:rPr lang="id-ID" i="1" dirty="0">
                  <a:latin typeface="Calibri" panose="020F0502020204030204" pitchFamily="34" charset="0"/>
                </a:rPr>
                <a:t>cell</a:t>
              </a:r>
              <a:r>
                <a:rPr lang="id-ID" dirty="0">
                  <a:latin typeface="Calibri" panose="020F0502020204030204" pitchFamily="34" charset="0"/>
                </a:rPr>
                <a:t> B2 dan C2. </a:t>
              </a:r>
              <a:r>
                <a:rPr lang="en-US" dirty="0" err="1">
                  <a:latin typeface="Calibri" panose="020F0502020204030204" pitchFamily="34" charset="0"/>
                </a:rPr>
                <a:t>Selanjutnya</a:t>
              </a:r>
              <a:r>
                <a:rPr lang="id-ID" dirty="0">
                  <a:latin typeface="Calibri" panose="020F0502020204030204" pitchFamily="34" charset="0"/>
                </a:rPr>
                <a:t>, kamu meng-</a:t>
              </a:r>
              <a:r>
                <a:rPr lang="id-ID" i="1" dirty="0">
                  <a:latin typeface="Calibri" panose="020F0502020204030204" pitchFamily="34" charset="0"/>
                </a:rPr>
                <a:t>copy</a:t>
              </a:r>
              <a:r>
                <a:rPr lang="id-ID" dirty="0">
                  <a:latin typeface="Calibri" panose="020F0502020204030204" pitchFamily="34" charset="0"/>
                </a:rPr>
                <a:t> rumus tersebut ke </a:t>
              </a:r>
              <a:r>
                <a:rPr lang="id-ID" i="1" dirty="0">
                  <a:latin typeface="Calibri" panose="020F0502020204030204" pitchFamily="34" charset="0"/>
                </a:rPr>
                <a:t>cell</a:t>
              </a:r>
              <a:r>
                <a:rPr lang="id-ID" dirty="0">
                  <a:latin typeface="Calibri" panose="020F0502020204030204" pitchFamily="34" charset="0"/>
                </a:rPr>
                <a:t> D3 sampai D12. Hasilnya adalah rumus di D3 akan mengacu ke </a:t>
              </a:r>
              <a:r>
                <a:rPr lang="id-ID" i="1" dirty="0">
                  <a:latin typeface="Calibri" panose="020F0502020204030204" pitchFamily="34" charset="0"/>
                </a:rPr>
                <a:t>cell</a:t>
              </a:r>
              <a:r>
                <a:rPr lang="id-ID" dirty="0">
                  <a:latin typeface="Calibri" panose="020F0502020204030204" pitchFamily="34" charset="0"/>
                </a:rPr>
                <a:t> B3 dan C3; rumus di </a:t>
              </a:r>
              <a:r>
                <a:rPr lang="id-ID" i="1" dirty="0">
                  <a:latin typeface="Calibri" panose="020F0502020204030204" pitchFamily="34" charset="0"/>
                </a:rPr>
                <a:t>cell </a:t>
              </a:r>
              <a:r>
                <a:rPr lang="id-ID" dirty="0">
                  <a:latin typeface="Calibri" panose="020F0502020204030204" pitchFamily="34" charset="0"/>
                </a:rPr>
                <a:t>D4 akan mengacu pada </a:t>
              </a:r>
              <a:r>
                <a:rPr lang="id-ID" i="1" dirty="0">
                  <a:latin typeface="Calibri" panose="020F0502020204030204" pitchFamily="34" charset="0"/>
                </a:rPr>
                <a:t>cell</a:t>
              </a:r>
              <a:r>
                <a:rPr lang="id-ID" dirty="0">
                  <a:latin typeface="Calibri" panose="020F0502020204030204" pitchFamily="34" charset="0"/>
                </a:rPr>
                <a:t> B4 dan C4, dan seterusnya. </a:t>
              </a:r>
              <a:endParaRPr lang="en-US" dirty="0">
                <a:latin typeface="Calibri" panose="020F0502020204030204" pitchFamily="34" charset="0"/>
              </a:endParaRPr>
            </a:p>
          </p:txBody>
        </p:sp>
        <p:sp>
          <p:nvSpPr>
            <p:cNvPr id="12" name="TextBox 11">
              <a:extLst>
                <a:ext uri="{FF2B5EF4-FFF2-40B4-BE49-F238E27FC236}">
                  <a16:creationId xmlns:a16="http://schemas.microsoft.com/office/drawing/2014/main" id="{4DD731D5-4B64-4049-B60E-7A2D3629C407}"/>
                </a:ext>
              </a:extLst>
            </p:cNvPr>
            <p:cNvSpPr txBox="1"/>
            <p:nvPr/>
          </p:nvSpPr>
          <p:spPr>
            <a:xfrm>
              <a:off x="444004" y="495240"/>
              <a:ext cx="2362200" cy="400110"/>
            </a:xfrm>
            <a:prstGeom prst="rect">
              <a:avLst/>
            </a:prstGeom>
            <a:solidFill>
              <a:schemeClr val="accent5"/>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2000" b="1" dirty="0">
                  <a:solidFill>
                    <a:schemeClr val="bg1"/>
                  </a:solidFill>
                  <a:latin typeface="Calibri" panose="020F0502020204030204" pitchFamily="34" charset="0"/>
                </a:rPr>
                <a:t>a. Acuan Relatif </a:t>
              </a:r>
              <a:endParaRPr lang="en-US" sz="2000" b="1" i="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2007219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CC3F9F-82C5-42A1-AE52-7C0FAC1B978A}"/>
              </a:ext>
            </a:extLst>
          </p:cNvPr>
          <p:cNvGrpSpPr/>
          <p:nvPr/>
        </p:nvGrpSpPr>
        <p:grpSpPr>
          <a:xfrm>
            <a:off x="4917204" y="901378"/>
            <a:ext cx="4100495" cy="3081620"/>
            <a:chOff x="4917204" y="901378"/>
            <a:chExt cx="4100495" cy="3081620"/>
          </a:xfrm>
        </p:grpSpPr>
        <p:pic>
          <p:nvPicPr>
            <p:cNvPr id="3" name="Picture 2">
              <a:extLst>
                <a:ext uri="{FF2B5EF4-FFF2-40B4-BE49-F238E27FC236}">
                  <a16:creationId xmlns:a16="http://schemas.microsoft.com/office/drawing/2014/main" id="{477A6C8A-88E1-4FE4-B793-7C30A67A5F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7204" y="901378"/>
              <a:ext cx="3959352" cy="2527622"/>
            </a:xfrm>
            <a:prstGeom prst="rect">
              <a:avLst/>
            </a:prstGeom>
          </p:spPr>
        </p:pic>
        <p:grpSp>
          <p:nvGrpSpPr>
            <p:cNvPr id="6" name="Group 5">
              <a:extLst>
                <a:ext uri="{FF2B5EF4-FFF2-40B4-BE49-F238E27FC236}">
                  <a16:creationId xmlns:a16="http://schemas.microsoft.com/office/drawing/2014/main" id="{43360723-226C-48DD-AB00-FCA806F26B1A}"/>
                </a:ext>
              </a:extLst>
            </p:cNvPr>
            <p:cNvGrpSpPr/>
            <p:nvPr/>
          </p:nvGrpSpPr>
          <p:grpSpPr>
            <a:xfrm>
              <a:off x="5409785" y="3182779"/>
              <a:ext cx="3607914" cy="800219"/>
              <a:chOff x="5028785" y="3030379"/>
              <a:chExt cx="3607914" cy="800219"/>
            </a:xfrm>
          </p:grpSpPr>
          <p:sp>
            <p:nvSpPr>
              <p:cNvPr id="10" name="TextBox 9">
                <a:extLst>
                  <a:ext uri="{FF2B5EF4-FFF2-40B4-BE49-F238E27FC236}">
                    <a16:creationId xmlns:a16="http://schemas.microsoft.com/office/drawing/2014/main" id="{BA406907-834B-47F8-9329-C94BE0FD1513}"/>
                  </a:ext>
                </a:extLst>
              </p:cNvPr>
              <p:cNvSpPr txBox="1"/>
              <p:nvPr/>
            </p:nvSpPr>
            <p:spPr>
              <a:xfrm>
                <a:off x="5028785" y="3276600"/>
                <a:ext cx="2974190" cy="553998"/>
              </a:xfrm>
              <a:prstGeom prst="rect">
                <a:avLst/>
              </a:prstGeom>
              <a:noFill/>
            </p:spPr>
            <p:txBody>
              <a:bodyPr wrap="square" rtlCol="0">
                <a:spAutoFit/>
              </a:bodyPr>
              <a:lstStyle/>
              <a:p>
                <a:pPr algn="ctr"/>
                <a:r>
                  <a:rPr lang="id-ID" sz="1500" b="1" dirty="0">
                    <a:latin typeface="Calibri" panose="020F0502020204030204" pitchFamily="34" charset="0"/>
                  </a:rPr>
                  <a:t>Acuan mutlak tidak mengubah </a:t>
                </a:r>
                <a:r>
                  <a:rPr lang="id-ID" sz="1500" b="1" i="1" dirty="0">
                    <a:latin typeface="Calibri" panose="020F0502020204030204" pitchFamily="34" charset="0"/>
                  </a:rPr>
                  <a:t>cell </a:t>
                </a:r>
                <a:r>
                  <a:rPr lang="id-ID" sz="1500" b="1" dirty="0">
                    <a:latin typeface="Calibri" panose="020F0502020204030204" pitchFamily="34" charset="0"/>
                  </a:rPr>
                  <a:t>yang menjadi acuan ketika di-</a:t>
                </a:r>
                <a:r>
                  <a:rPr lang="id-ID" sz="1500" b="1" i="1" dirty="0">
                    <a:latin typeface="Calibri" panose="020F0502020204030204" pitchFamily="34" charset="0"/>
                  </a:rPr>
                  <a:t>copy</a:t>
                </a:r>
                <a:r>
                  <a:rPr lang="en-US" sz="1500" b="1" i="1" dirty="0">
                    <a:latin typeface="Calibri" panose="020F0502020204030204" pitchFamily="34" charset="0"/>
                  </a:rPr>
                  <a:t>.</a:t>
                </a:r>
              </a:p>
            </p:txBody>
          </p:sp>
          <p:sp>
            <p:nvSpPr>
              <p:cNvPr id="11" name="TextBox 10">
                <a:extLst>
                  <a:ext uri="{FF2B5EF4-FFF2-40B4-BE49-F238E27FC236}">
                    <a16:creationId xmlns:a16="http://schemas.microsoft.com/office/drawing/2014/main" id="{314EC746-D06B-49FB-956D-43F67E9000B0}"/>
                  </a:ext>
                </a:extLst>
              </p:cNvPr>
              <p:cNvSpPr txBox="1"/>
              <p:nvPr/>
            </p:nvSpPr>
            <p:spPr>
              <a:xfrm>
                <a:off x="6705600" y="3030379"/>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grpSp>
        <p:nvGrpSpPr>
          <p:cNvPr id="2" name="Group 1"/>
          <p:cNvGrpSpPr/>
          <p:nvPr/>
        </p:nvGrpSpPr>
        <p:grpSpPr>
          <a:xfrm>
            <a:off x="478597" y="419040"/>
            <a:ext cx="4413207" cy="4057710"/>
            <a:chOff x="478597" y="419040"/>
            <a:chExt cx="4413207" cy="4057710"/>
          </a:xfrm>
        </p:grpSpPr>
        <p:sp>
          <p:nvSpPr>
            <p:cNvPr id="25" name="Rectangle 24">
              <a:extLst>
                <a:ext uri="{FF2B5EF4-FFF2-40B4-BE49-F238E27FC236}">
                  <a16:creationId xmlns:a16="http://schemas.microsoft.com/office/drawing/2014/main" id="{F8FDCB7A-552C-4F8E-993C-02FABC3FF55D}"/>
                </a:ext>
              </a:extLst>
            </p:cNvPr>
            <p:cNvSpPr/>
            <p:nvPr/>
          </p:nvSpPr>
          <p:spPr>
            <a:xfrm>
              <a:off x="478597" y="783431"/>
              <a:ext cx="4413207" cy="3693319"/>
            </a:xfrm>
            <a:prstGeom prst="rect">
              <a:avLst/>
            </a:prstGeom>
            <a:ln>
              <a:solidFill>
                <a:schemeClr val="accent4"/>
              </a:solidFill>
              <a:prstDash val="lgDash"/>
            </a:ln>
          </p:spPr>
          <p:txBody>
            <a:bodyPr wrap="square">
              <a:spAutoFit/>
            </a:bodyPr>
            <a:lstStyle/>
            <a:p>
              <a:pPr marL="285750" indent="-285750">
                <a:buFont typeface="Wingdings" panose="05000000000000000000" pitchFamily="2" charset="2"/>
                <a:buChar char="ü"/>
              </a:pPr>
              <a:r>
                <a:rPr lang="id-ID" b="1" dirty="0">
                  <a:latin typeface="Calibri" panose="020F0502020204030204" pitchFamily="34" charset="0"/>
                </a:rPr>
                <a:t>Acuan mutlak </a:t>
              </a:r>
              <a:r>
                <a:rPr lang="id-ID" dirty="0">
                  <a:latin typeface="Calibri" panose="020F0502020204030204" pitchFamily="34" charset="0"/>
                </a:rPr>
                <a:t>adalah acuan pada rumus yang tidak berubah meskipun </a:t>
              </a:r>
              <a:r>
                <a:rPr lang="id-ID" i="1" dirty="0">
                  <a:latin typeface="Calibri" panose="020F0502020204030204" pitchFamily="34" charset="0"/>
                </a:rPr>
                <a:t>cell</a:t>
              </a:r>
              <a:r>
                <a:rPr lang="id-ID" dirty="0">
                  <a:latin typeface="Calibri" panose="020F0502020204030204" pitchFamily="34" charset="0"/>
                </a:rPr>
                <a:t> tempat rumus digunakan berubah.</a:t>
              </a:r>
            </a:p>
            <a:p>
              <a:pPr marL="285750" indent="-285750">
                <a:buFont typeface="Wingdings" panose="05000000000000000000" pitchFamily="2" charset="2"/>
                <a:buChar char="ü"/>
              </a:pPr>
              <a:r>
                <a:rPr lang="id-ID" dirty="0">
                  <a:latin typeface="Calibri" panose="020F0502020204030204" pitchFamily="34" charset="0"/>
                </a:rPr>
                <a:t>Acuan </a:t>
              </a:r>
              <a:r>
                <a:rPr lang="id-ID" i="1" dirty="0">
                  <a:latin typeface="Calibri" panose="020F0502020204030204" pitchFamily="34" charset="0"/>
                </a:rPr>
                <a:t>cell </a:t>
              </a:r>
              <a:r>
                <a:rPr lang="id-ID" dirty="0">
                  <a:latin typeface="Calibri" panose="020F0502020204030204" pitchFamily="34" charset="0"/>
                </a:rPr>
                <a:t>mutlak dalam rumus, misalnya $A$1, selalu mengacu pada satu </a:t>
              </a:r>
              <a:r>
                <a:rPr lang="id-ID" i="1" dirty="0">
                  <a:latin typeface="Calibri" panose="020F0502020204030204" pitchFamily="34" charset="0"/>
                </a:rPr>
                <a:t>cell </a:t>
              </a:r>
              <a:r>
                <a:rPr lang="id-ID" dirty="0">
                  <a:latin typeface="Calibri" panose="020F0502020204030204" pitchFamily="34" charset="0"/>
                </a:rPr>
                <a:t>tertentu.</a:t>
              </a:r>
            </a:p>
            <a:p>
              <a:pPr marL="285750" indent="-285750">
                <a:buFont typeface="Wingdings" panose="05000000000000000000" pitchFamily="2" charset="2"/>
                <a:buChar char="ü"/>
              </a:pPr>
              <a:r>
                <a:rPr lang="id-ID" dirty="0">
                  <a:latin typeface="Calibri" panose="020F0502020204030204" pitchFamily="34" charset="0"/>
                </a:rPr>
                <a:t>Sebagai contoh, rumus di </a:t>
              </a:r>
              <a:r>
                <a:rPr lang="id-ID" i="1" dirty="0">
                  <a:latin typeface="Calibri" panose="020F0502020204030204" pitchFamily="34" charset="0"/>
                </a:rPr>
                <a:t>cell </a:t>
              </a:r>
              <a:r>
                <a:rPr lang="id-ID" dirty="0">
                  <a:latin typeface="Calibri" panose="020F0502020204030204" pitchFamily="34" charset="0"/>
                </a:rPr>
                <a:t>D2 mengacu pada </a:t>
              </a:r>
              <a:r>
                <a:rPr lang="id-ID" i="1" dirty="0">
                  <a:latin typeface="Calibri" panose="020F0502020204030204" pitchFamily="34" charset="0"/>
                </a:rPr>
                <a:t>cell</a:t>
              </a:r>
              <a:r>
                <a:rPr lang="id-ID" dirty="0">
                  <a:latin typeface="Calibri" panose="020F0502020204030204" pitchFamily="34" charset="0"/>
                </a:rPr>
                <a:t> B2 dan C2. Kemudian, kamu meng-</a:t>
              </a:r>
              <a:r>
                <a:rPr lang="id-ID" i="1" dirty="0">
                  <a:latin typeface="Calibri" panose="020F0502020204030204" pitchFamily="34" charset="0"/>
                </a:rPr>
                <a:t>copy</a:t>
              </a:r>
              <a:r>
                <a:rPr lang="id-ID" dirty="0">
                  <a:latin typeface="Calibri" panose="020F0502020204030204" pitchFamily="34" charset="0"/>
                </a:rPr>
                <a:t> rumus tersebut ke </a:t>
              </a:r>
              <a:r>
                <a:rPr lang="id-ID" i="1" dirty="0">
                  <a:latin typeface="Calibri" panose="020F0502020204030204" pitchFamily="34" charset="0"/>
                </a:rPr>
                <a:t>cell</a:t>
              </a:r>
              <a:r>
                <a:rPr lang="id-ID" dirty="0">
                  <a:latin typeface="Calibri" panose="020F0502020204030204" pitchFamily="34" charset="0"/>
                </a:rPr>
                <a:t> D3 sampai D12. Hasilnya adalah rumus di D3 akan mengacu ke </a:t>
              </a:r>
              <a:r>
                <a:rPr lang="id-ID" i="1" dirty="0">
                  <a:latin typeface="Calibri" panose="020F0502020204030204" pitchFamily="34" charset="0"/>
                </a:rPr>
                <a:t>cell </a:t>
              </a:r>
              <a:r>
                <a:rPr lang="id-ID" dirty="0">
                  <a:latin typeface="Calibri" panose="020F0502020204030204" pitchFamily="34" charset="0"/>
                </a:rPr>
                <a:t>B2 dan C2; rumus di </a:t>
              </a:r>
              <a:r>
                <a:rPr lang="id-ID" i="1" dirty="0">
                  <a:latin typeface="Calibri" panose="020F0502020204030204" pitchFamily="34" charset="0"/>
                </a:rPr>
                <a:t>cell</a:t>
              </a:r>
              <a:r>
                <a:rPr lang="id-ID" dirty="0">
                  <a:latin typeface="Calibri" panose="020F0502020204030204" pitchFamily="34" charset="0"/>
                </a:rPr>
                <a:t> D4 akan mengacu ke </a:t>
              </a:r>
              <a:r>
                <a:rPr lang="id-ID" i="1" dirty="0">
                  <a:latin typeface="Calibri" panose="020F0502020204030204" pitchFamily="34" charset="0"/>
                </a:rPr>
                <a:t>cell</a:t>
              </a:r>
              <a:r>
                <a:rPr lang="id-ID" dirty="0">
                  <a:latin typeface="Calibri" panose="020F0502020204030204" pitchFamily="34" charset="0"/>
                </a:rPr>
                <a:t> B2 dan C2, dan seterusnya.    </a:t>
              </a:r>
              <a:endParaRPr lang="en-US" dirty="0">
                <a:latin typeface="Calibri" panose="020F0502020204030204" pitchFamily="34" charset="0"/>
              </a:endParaRPr>
            </a:p>
          </p:txBody>
        </p:sp>
        <p:sp>
          <p:nvSpPr>
            <p:cNvPr id="12" name="TextBox 11">
              <a:extLst>
                <a:ext uri="{FF2B5EF4-FFF2-40B4-BE49-F238E27FC236}">
                  <a16:creationId xmlns:a16="http://schemas.microsoft.com/office/drawing/2014/main" id="{87880D77-3E65-4CE0-83C8-30F50B106F77}"/>
                </a:ext>
              </a:extLst>
            </p:cNvPr>
            <p:cNvSpPr txBox="1"/>
            <p:nvPr/>
          </p:nvSpPr>
          <p:spPr>
            <a:xfrm>
              <a:off x="478597" y="419040"/>
              <a:ext cx="2362200" cy="400110"/>
            </a:xfrm>
            <a:prstGeom prst="rect">
              <a:avLst/>
            </a:prstGeom>
            <a:solidFill>
              <a:schemeClr val="accent4"/>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2000" b="1" dirty="0">
                  <a:solidFill>
                    <a:schemeClr val="bg1"/>
                  </a:solidFill>
                  <a:latin typeface="Calibri" panose="020F0502020204030204" pitchFamily="34" charset="0"/>
                </a:rPr>
                <a:t>b. Acuan Mutlak</a:t>
              </a:r>
              <a:endParaRPr lang="en-US" sz="2000" b="1" i="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1442725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7A0B432-B113-46D1-9932-FE6F0300F045}"/>
              </a:ext>
            </a:extLst>
          </p:cNvPr>
          <p:cNvGrpSpPr/>
          <p:nvPr/>
        </p:nvGrpSpPr>
        <p:grpSpPr>
          <a:xfrm>
            <a:off x="5486400" y="1029891"/>
            <a:ext cx="3796970" cy="2721640"/>
            <a:chOff x="5410200" y="811793"/>
            <a:chExt cx="3796970" cy="2721640"/>
          </a:xfrm>
        </p:grpSpPr>
        <p:pic>
          <p:nvPicPr>
            <p:cNvPr id="7" name="Picture 6">
              <a:extLst>
                <a:ext uri="{FF2B5EF4-FFF2-40B4-BE49-F238E27FC236}">
                  <a16:creationId xmlns:a16="http://schemas.microsoft.com/office/drawing/2014/main" id="{D3890A29-D6BD-468F-8120-3A5DD795D5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0200" y="811793"/>
              <a:ext cx="3492511" cy="2360210"/>
            </a:xfrm>
            <a:prstGeom prst="rect">
              <a:avLst/>
            </a:prstGeom>
          </p:spPr>
        </p:pic>
        <p:grpSp>
          <p:nvGrpSpPr>
            <p:cNvPr id="6" name="Group 5">
              <a:extLst>
                <a:ext uri="{FF2B5EF4-FFF2-40B4-BE49-F238E27FC236}">
                  <a16:creationId xmlns:a16="http://schemas.microsoft.com/office/drawing/2014/main" id="{43360723-226C-48DD-AB00-FCA806F26B1A}"/>
                </a:ext>
              </a:extLst>
            </p:cNvPr>
            <p:cNvGrpSpPr/>
            <p:nvPr/>
          </p:nvGrpSpPr>
          <p:grpSpPr>
            <a:xfrm>
              <a:off x="5599504" y="2964047"/>
              <a:ext cx="3607666" cy="569386"/>
              <a:chOff x="5218504" y="2811647"/>
              <a:chExt cx="3607666" cy="569386"/>
            </a:xfrm>
          </p:grpSpPr>
          <p:sp>
            <p:nvSpPr>
              <p:cNvPr id="10" name="TextBox 9">
                <a:extLst>
                  <a:ext uri="{FF2B5EF4-FFF2-40B4-BE49-F238E27FC236}">
                    <a16:creationId xmlns:a16="http://schemas.microsoft.com/office/drawing/2014/main" id="{BA406907-834B-47F8-9329-C94BE0FD1513}"/>
                  </a:ext>
                </a:extLst>
              </p:cNvPr>
              <p:cNvSpPr txBox="1"/>
              <p:nvPr/>
            </p:nvSpPr>
            <p:spPr>
              <a:xfrm>
                <a:off x="5218504" y="3057868"/>
                <a:ext cx="2974190" cy="323165"/>
              </a:xfrm>
              <a:prstGeom prst="rect">
                <a:avLst/>
              </a:prstGeom>
              <a:noFill/>
            </p:spPr>
            <p:txBody>
              <a:bodyPr wrap="square" rtlCol="0">
                <a:spAutoFit/>
              </a:bodyPr>
              <a:lstStyle/>
              <a:p>
                <a:pPr algn="ctr"/>
                <a:r>
                  <a:rPr lang="id-ID" sz="1500" b="1" dirty="0">
                    <a:latin typeface="Calibri" panose="020F0502020204030204" pitchFamily="34" charset="0"/>
                  </a:rPr>
                  <a:t>Acuan campuran di lembar kerja</a:t>
                </a:r>
                <a:r>
                  <a:rPr lang="en-US" sz="1500" b="1" dirty="0">
                    <a:latin typeface="Calibri" panose="020F0502020204030204" pitchFamily="34" charset="0"/>
                  </a:rPr>
                  <a:t>.</a:t>
                </a:r>
                <a:endParaRPr lang="en-US" sz="1500" b="1" i="1" dirty="0">
                  <a:latin typeface="Calibri" panose="020F0502020204030204" pitchFamily="34" charset="0"/>
                </a:endParaRPr>
              </a:p>
            </p:txBody>
          </p:sp>
          <p:sp>
            <p:nvSpPr>
              <p:cNvPr id="11" name="TextBox 10">
                <a:extLst>
                  <a:ext uri="{FF2B5EF4-FFF2-40B4-BE49-F238E27FC236}">
                    <a16:creationId xmlns:a16="http://schemas.microsoft.com/office/drawing/2014/main" id="{314EC746-D06B-49FB-956D-43F67E9000B0}"/>
                  </a:ext>
                </a:extLst>
              </p:cNvPr>
              <p:cNvSpPr txBox="1"/>
              <p:nvPr/>
            </p:nvSpPr>
            <p:spPr>
              <a:xfrm>
                <a:off x="6895071" y="2811647"/>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grpSp>
        <p:nvGrpSpPr>
          <p:cNvPr id="2" name="Group 1"/>
          <p:cNvGrpSpPr/>
          <p:nvPr/>
        </p:nvGrpSpPr>
        <p:grpSpPr>
          <a:xfrm>
            <a:off x="478597" y="410425"/>
            <a:ext cx="4931603" cy="4066325"/>
            <a:chOff x="478597" y="410425"/>
            <a:chExt cx="4931603" cy="4066325"/>
          </a:xfrm>
        </p:grpSpPr>
        <p:sp>
          <p:nvSpPr>
            <p:cNvPr id="25" name="Rectangle 24">
              <a:extLst>
                <a:ext uri="{FF2B5EF4-FFF2-40B4-BE49-F238E27FC236}">
                  <a16:creationId xmlns:a16="http://schemas.microsoft.com/office/drawing/2014/main" id="{F8FDCB7A-552C-4F8E-993C-02FABC3FF55D}"/>
                </a:ext>
              </a:extLst>
            </p:cNvPr>
            <p:cNvSpPr/>
            <p:nvPr/>
          </p:nvSpPr>
          <p:spPr>
            <a:xfrm>
              <a:off x="478597" y="783431"/>
              <a:ext cx="4931603" cy="3693319"/>
            </a:xfrm>
            <a:prstGeom prst="rect">
              <a:avLst/>
            </a:prstGeom>
            <a:ln>
              <a:solidFill>
                <a:schemeClr val="accent2"/>
              </a:solidFill>
              <a:prstDash val="lgDash"/>
            </a:ln>
          </p:spPr>
          <p:txBody>
            <a:bodyPr wrap="square">
              <a:spAutoFit/>
            </a:bodyPr>
            <a:lstStyle/>
            <a:p>
              <a:pPr marL="285750" indent="-285750">
                <a:buFont typeface="Wingdings" panose="05000000000000000000" pitchFamily="2" charset="2"/>
                <a:buChar char="ü"/>
              </a:pPr>
              <a:r>
                <a:rPr lang="id-ID" b="1" dirty="0">
                  <a:latin typeface="Calibri" panose="020F0502020204030204" pitchFamily="34" charset="0"/>
                </a:rPr>
                <a:t>Acuan campuran </a:t>
              </a:r>
              <a:r>
                <a:rPr lang="id-ID" dirty="0">
                  <a:latin typeface="Calibri" panose="020F0502020204030204" pitchFamily="34" charset="0"/>
                </a:rPr>
                <a:t>adalah acuan yang mencampurkan acuan relatif dengan acuan mutlak. Jika posisi dari </a:t>
              </a:r>
              <a:r>
                <a:rPr lang="id-ID" i="1" dirty="0">
                  <a:latin typeface="Calibri" panose="020F0502020204030204" pitchFamily="34" charset="0"/>
                </a:rPr>
                <a:t>cell </a:t>
              </a:r>
              <a:r>
                <a:rPr lang="id-ID" dirty="0">
                  <a:latin typeface="Calibri" panose="020F0502020204030204" pitchFamily="34" charset="0"/>
                </a:rPr>
                <a:t>yang mengandung rumus berubah, acuan relatifnya akan berubah, sedangkan acuan mutlaknya akan tetap.</a:t>
              </a:r>
            </a:p>
            <a:p>
              <a:pPr marL="285750" indent="-285750">
                <a:buFont typeface="Wingdings" panose="05000000000000000000" pitchFamily="2" charset="2"/>
                <a:buChar char="ü"/>
              </a:pPr>
              <a:r>
                <a:rPr lang="id-ID" dirty="0">
                  <a:latin typeface="Calibri" panose="020F0502020204030204" pitchFamily="34" charset="0"/>
                </a:rPr>
                <a:t>Sebagai contoh, kamu ingin mencari nilai rata-rata seperti pada tabel di</a:t>
              </a:r>
              <a:r>
                <a:rPr lang="en-US" dirty="0">
                  <a:latin typeface="Calibri" panose="020F0502020204030204" pitchFamily="34" charset="0"/>
                </a:rPr>
                <a:t> </a:t>
              </a:r>
              <a:r>
                <a:rPr lang="id-ID" dirty="0">
                  <a:latin typeface="Calibri" panose="020F0502020204030204" pitchFamily="34" charset="0"/>
                </a:rPr>
                <a:t>samping. Rumus rata-rata adalah nilai yang terdapat pada kolom B ditambah nilai di kolom C dan dibagi nilai di </a:t>
              </a:r>
              <a:r>
                <a:rPr lang="id-ID" i="1" dirty="0">
                  <a:latin typeface="Calibri" panose="020F0502020204030204" pitchFamily="34" charset="0"/>
                </a:rPr>
                <a:t>cell</a:t>
              </a:r>
              <a:r>
                <a:rPr lang="id-ID" dirty="0">
                  <a:latin typeface="Calibri" panose="020F0502020204030204" pitchFamily="34" charset="0"/>
                </a:rPr>
                <a:t> B14. </a:t>
              </a:r>
              <a:r>
                <a:rPr lang="en-US" dirty="0" err="1">
                  <a:latin typeface="Calibri" panose="020F0502020204030204" pitchFamily="34" charset="0"/>
                </a:rPr>
                <a:t>Selanjutnya</a:t>
              </a:r>
              <a:r>
                <a:rPr lang="id-ID" dirty="0">
                  <a:latin typeface="Calibri" panose="020F0502020204030204" pitchFamily="34" charset="0"/>
                </a:rPr>
                <a:t>, kamu meng-</a:t>
              </a:r>
              <a:r>
                <a:rPr lang="id-ID" i="1" dirty="0">
                  <a:latin typeface="Calibri" panose="020F0502020204030204" pitchFamily="34" charset="0"/>
                </a:rPr>
                <a:t>copy</a:t>
              </a:r>
              <a:r>
                <a:rPr lang="id-ID" dirty="0">
                  <a:latin typeface="Calibri" panose="020F0502020204030204" pitchFamily="34" charset="0"/>
                </a:rPr>
                <a:t> rumus ke </a:t>
              </a:r>
              <a:r>
                <a:rPr lang="id-ID" i="1" dirty="0">
                  <a:latin typeface="Calibri" panose="020F0502020204030204" pitchFamily="34" charset="0"/>
                </a:rPr>
                <a:t>cell</a:t>
              </a:r>
              <a:r>
                <a:rPr lang="id-ID" dirty="0">
                  <a:latin typeface="Calibri" panose="020F0502020204030204" pitchFamily="34" charset="0"/>
                </a:rPr>
                <a:t> D3 sampai D12. Hasilnya adalah rumus di </a:t>
              </a:r>
              <a:r>
                <a:rPr lang="id-ID" i="1" dirty="0">
                  <a:latin typeface="Calibri" panose="020F0502020204030204" pitchFamily="34" charset="0"/>
                </a:rPr>
                <a:t>cell </a:t>
              </a:r>
              <a:r>
                <a:rPr lang="id-ID" dirty="0">
                  <a:latin typeface="Calibri" panose="020F0502020204030204" pitchFamily="34" charset="0"/>
                </a:rPr>
                <a:t>D4 akan mengacu pada </a:t>
              </a:r>
              <a:r>
                <a:rPr lang="id-ID" i="1" dirty="0">
                  <a:latin typeface="Calibri" panose="020F0502020204030204" pitchFamily="34" charset="0"/>
                </a:rPr>
                <a:t>cell</a:t>
              </a:r>
              <a:r>
                <a:rPr lang="id-ID" dirty="0">
                  <a:latin typeface="Calibri" panose="020F0502020204030204" pitchFamily="34" charset="0"/>
                </a:rPr>
                <a:t> B4, C4, dan B14, dan seterusnya. Acuan </a:t>
              </a:r>
              <a:r>
                <a:rPr lang="id-ID" i="1" dirty="0">
                  <a:latin typeface="Calibri" panose="020F0502020204030204" pitchFamily="34" charset="0"/>
                </a:rPr>
                <a:t>cell </a:t>
              </a:r>
              <a:r>
                <a:rPr lang="id-ID" dirty="0">
                  <a:latin typeface="Calibri" panose="020F0502020204030204" pitchFamily="34" charset="0"/>
                </a:rPr>
                <a:t>B14 tidak berubah. </a:t>
              </a:r>
              <a:endParaRPr lang="en-US" dirty="0">
                <a:latin typeface="Calibri" panose="020F0502020204030204" pitchFamily="34" charset="0"/>
              </a:endParaRPr>
            </a:p>
          </p:txBody>
        </p:sp>
        <p:sp>
          <p:nvSpPr>
            <p:cNvPr id="12" name="TextBox 11">
              <a:extLst>
                <a:ext uri="{FF2B5EF4-FFF2-40B4-BE49-F238E27FC236}">
                  <a16:creationId xmlns:a16="http://schemas.microsoft.com/office/drawing/2014/main" id="{183B7C40-9BFE-4361-A4B7-DE85133A380F}"/>
                </a:ext>
              </a:extLst>
            </p:cNvPr>
            <p:cNvSpPr txBox="1"/>
            <p:nvPr/>
          </p:nvSpPr>
          <p:spPr>
            <a:xfrm>
              <a:off x="478597" y="410425"/>
              <a:ext cx="2362200" cy="396149"/>
            </a:xfrm>
            <a:prstGeom prst="rect">
              <a:avLst/>
            </a:prstGeom>
            <a:solidFill>
              <a:schemeClr val="accent2"/>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2000" b="1" dirty="0">
                  <a:solidFill>
                    <a:schemeClr val="bg1"/>
                  </a:solidFill>
                  <a:latin typeface="Calibri" panose="020F0502020204030204" pitchFamily="34" charset="0"/>
                </a:rPr>
                <a:t>c. Acuan Campuran</a:t>
              </a:r>
            </a:p>
          </p:txBody>
        </p:sp>
      </p:grpSp>
    </p:spTree>
    <p:extLst>
      <p:ext uri="{BB962C8B-B14F-4D97-AF65-F5344CB8AC3E}">
        <p14:creationId xmlns:p14="http://schemas.microsoft.com/office/powerpoint/2010/main" val="905692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5"/>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dirty="0">
              <a:ln>
                <a:noFill/>
              </a:ln>
              <a:solidFill>
                <a:schemeClr val="bg1"/>
              </a:solidFill>
              <a:effectLst/>
              <a:uLnTx/>
              <a:uFillTx/>
              <a:latin typeface="+mn-lt"/>
              <a:cs typeface="+mn-cs"/>
            </a:endParaRPr>
          </a:p>
        </p:txBody>
      </p:sp>
      <p:sp>
        <p:nvSpPr>
          <p:cNvPr id="3" name="直角三角形 10"/>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4" name="テキスト プレースホルダー 6"/>
          <p:cNvSpPr txBox="1">
            <a:spLocks/>
          </p:cNvSpPr>
          <p:nvPr/>
        </p:nvSpPr>
        <p:spPr>
          <a:xfrm>
            <a:off x="851754" y="134374"/>
            <a:ext cx="830580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sz="2800" b="1" dirty="0">
                <a:solidFill>
                  <a:schemeClr val="tx1"/>
                </a:solidFill>
                <a:latin typeface="Calibri" panose="020F0502020204030204" pitchFamily="34" charset="0"/>
              </a:rPr>
              <a:t>Menambahkan dan Memformat Data di Lembar Kerja</a:t>
            </a:r>
            <a:endParaRPr lang="en-US" sz="2800" b="1" dirty="0">
              <a:solidFill>
                <a:schemeClr val="tx1"/>
              </a:solidFill>
              <a:latin typeface="Calibri" panose="020F0502020204030204" pitchFamily="34" charset="0"/>
            </a:endParaRPr>
          </a:p>
        </p:txBody>
      </p:sp>
      <p:sp>
        <p:nvSpPr>
          <p:cNvPr id="5" name="正方形/長方形 15"/>
          <p:cNvSpPr/>
          <p:nvPr/>
        </p:nvSpPr>
        <p:spPr>
          <a:xfrm>
            <a:off x="1005737" y="701030"/>
            <a:ext cx="7985863" cy="62155"/>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7" name="TextBox 6"/>
          <p:cNvSpPr txBox="1"/>
          <p:nvPr/>
        </p:nvSpPr>
        <p:spPr>
          <a:xfrm>
            <a:off x="408806" y="285750"/>
            <a:ext cx="402674" cy="523220"/>
          </a:xfrm>
          <a:prstGeom prst="rect">
            <a:avLst/>
          </a:prstGeom>
          <a:noFill/>
        </p:spPr>
        <p:txBody>
          <a:bodyPr wrap="none" rtlCol="0">
            <a:spAutoFit/>
          </a:bodyPr>
          <a:lstStyle/>
          <a:p>
            <a:r>
              <a:rPr lang="en-US" sz="2800" b="1" dirty="0">
                <a:solidFill>
                  <a:schemeClr val="bg1"/>
                </a:solidFill>
                <a:latin typeface="Calibri" panose="020F0502020204030204" pitchFamily="34" charset="0"/>
              </a:rPr>
              <a:t>A</a:t>
            </a:r>
          </a:p>
        </p:txBody>
      </p:sp>
      <p:sp>
        <p:nvSpPr>
          <p:cNvPr id="11" name="Rectangle 10"/>
          <p:cNvSpPr/>
          <p:nvPr/>
        </p:nvSpPr>
        <p:spPr>
          <a:xfrm>
            <a:off x="693023" y="853178"/>
            <a:ext cx="7985863" cy="646331"/>
          </a:xfrm>
          <a:prstGeom prst="rect">
            <a:avLst/>
          </a:prstGeom>
        </p:spPr>
        <p:txBody>
          <a:bodyPr wrap="square">
            <a:spAutoFit/>
          </a:bodyPr>
          <a:lstStyle/>
          <a:p>
            <a:r>
              <a:rPr lang="id-ID" dirty="0">
                <a:latin typeface="Calibri" panose="020F0502020204030204" pitchFamily="34" charset="0"/>
              </a:rPr>
              <a:t>Bekerja dengan data memanfaatkan perangkat lunak berupa </a:t>
            </a:r>
            <a:r>
              <a:rPr lang="id-ID" i="1" dirty="0">
                <a:latin typeface="Calibri" panose="020F0502020204030204" pitchFamily="34" charset="0"/>
              </a:rPr>
              <a:t>software </a:t>
            </a:r>
            <a:r>
              <a:rPr lang="id-ID" dirty="0">
                <a:latin typeface="Calibri" panose="020F0502020204030204" pitchFamily="34" charset="0"/>
              </a:rPr>
              <a:t>pengolah angka, seperti Microsoft Excel.</a:t>
            </a:r>
            <a:endParaRPr lang="en-US" dirty="0">
              <a:latin typeface="Calibri" panose="020F0502020204030204" pitchFamily="34" charset="0"/>
            </a:endParaRPr>
          </a:p>
        </p:txBody>
      </p:sp>
      <p:grpSp>
        <p:nvGrpSpPr>
          <p:cNvPr id="23" name="Group 22">
            <a:extLst>
              <a:ext uri="{FF2B5EF4-FFF2-40B4-BE49-F238E27FC236}">
                <a16:creationId xmlns:a16="http://schemas.microsoft.com/office/drawing/2014/main" id="{54C26F8D-ECA8-45C3-8625-30635395B2D6}"/>
              </a:ext>
            </a:extLst>
          </p:cNvPr>
          <p:cNvGrpSpPr/>
          <p:nvPr/>
        </p:nvGrpSpPr>
        <p:grpSpPr>
          <a:xfrm>
            <a:off x="714288" y="1485984"/>
            <a:ext cx="5191173" cy="461665"/>
            <a:chOff x="228600" y="1086758"/>
            <a:chExt cx="4267200"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3590525" cy="461665"/>
            </a:xfrm>
            <a:prstGeom prst="rect">
              <a:avLst/>
            </a:prstGeom>
          </p:spPr>
          <p:txBody>
            <a:bodyPr wrap="none">
              <a:spAutoFit/>
            </a:bodyPr>
            <a:lstStyle/>
            <a:p>
              <a:r>
                <a:rPr lang="en-US" sz="2400" b="1" dirty="0">
                  <a:solidFill>
                    <a:srgbClr val="FF0000"/>
                  </a:solidFill>
                  <a:latin typeface="Calibri" panose="020F0502020204030204" pitchFamily="34" charset="0"/>
                </a:rPr>
                <a:t>1. </a:t>
              </a:r>
              <a:r>
                <a:rPr lang="id-ID" sz="2400" b="1" dirty="0">
                  <a:solidFill>
                    <a:srgbClr val="FF0000"/>
                  </a:solidFill>
                  <a:latin typeface="Calibri" panose="020F0502020204030204" pitchFamily="34" charset="0"/>
                </a:rPr>
                <a:t>Menambahkan Data ke Lembar Kerja</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p:nvPr/>
          </p:nvCxnSpPr>
          <p:spPr>
            <a:xfrm>
              <a:off x="228600" y="1515493"/>
              <a:ext cx="426720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597653" y="2059628"/>
            <a:ext cx="7631947" cy="2308324"/>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Ketika dijalankan, Ms Excel secara otomatis akan menampilkan pilihan apakah kita akan menjalankan buku kerja </a:t>
            </a:r>
            <a:r>
              <a:rPr lang="id-ID" i="1" dirty="0">
                <a:latin typeface="Calibri" panose="020F0502020204030204" pitchFamily="34" charset="0"/>
              </a:rPr>
              <a:t>(workbook) </a:t>
            </a:r>
            <a:r>
              <a:rPr lang="id-ID" dirty="0">
                <a:latin typeface="Calibri" panose="020F0502020204030204" pitchFamily="34" charset="0"/>
              </a:rPr>
              <a:t>baru atau membuka buku kerja lama yang pernah disimpan.</a:t>
            </a:r>
          </a:p>
          <a:p>
            <a:pPr marL="285750" indent="-285750">
              <a:buFont typeface="Wingdings" panose="05000000000000000000" pitchFamily="2" charset="2"/>
              <a:buChar char="ü"/>
            </a:pPr>
            <a:r>
              <a:rPr lang="id-ID" dirty="0">
                <a:latin typeface="Calibri" panose="020F0502020204030204" pitchFamily="34" charset="0"/>
              </a:rPr>
              <a:t>Saat buku kerja ditambahkan, maka akan memiliki lembar kerja </a:t>
            </a:r>
            <a:r>
              <a:rPr lang="id-ID" i="1" dirty="0">
                <a:latin typeface="Calibri" panose="020F0502020204030204" pitchFamily="34" charset="0"/>
              </a:rPr>
              <a:t>(worksheet).</a:t>
            </a:r>
          </a:p>
          <a:p>
            <a:pPr marL="285750" indent="-285750">
              <a:buFont typeface="Wingdings" panose="05000000000000000000" pitchFamily="2" charset="2"/>
              <a:buChar char="ü"/>
            </a:pPr>
            <a:r>
              <a:rPr lang="id-ID" dirty="0">
                <a:latin typeface="Calibri" panose="020F0502020204030204" pitchFamily="34" charset="0"/>
              </a:rPr>
              <a:t>Untuk memasukkan data di </a:t>
            </a:r>
            <a:r>
              <a:rPr lang="id-ID" i="1" dirty="0">
                <a:latin typeface="Calibri" panose="020F0502020204030204" pitchFamily="34" charset="0"/>
              </a:rPr>
              <a:t>cell </a:t>
            </a:r>
            <a:r>
              <a:rPr lang="id-ID" dirty="0">
                <a:latin typeface="Calibri" panose="020F0502020204030204" pitchFamily="34" charset="0"/>
              </a:rPr>
              <a:t>lembar kerja, dilakukan dengan mengaktifkan </a:t>
            </a:r>
            <a:r>
              <a:rPr lang="id-ID" i="1" dirty="0">
                <a:latin typeface="Calibri" panose="020F0502020204030204" pitchFamily="34" charset="0"/>
              </a:rPr>
              <a:t>cell </a:t>
            </a:r>
            <a:r>
              <a:rPr lang="id-ID" dirty="0">
                <a:latin typeface="Calibri" panose="020F0502020204030204" pitchFamily="34" charset="0"/>
              </a:rPr>
              <a:t>dilembar kerja, kemudian mengetik data yang akan diinput, dan diakhiri dengan menekan tombol Enter, Tab, atau tombol panah di </a:t>
            </a:r>
            <a:r>
              <a:rPr lang="id-ID" i="1" dirty="0">
                <a:latin typeface="Calibri" panose="020F0502020204030204" pitchFamily="34" charset="0"/>
              </a:rPr>
              <a:t>keyboard.</a:t>
            </a:r>
            <a:endParaRPr lang="en-US" dirty="0">
              <a:latin typeface="Calibri" panose="020F0502020204030204" pitchFamily="34" charset="0"/>
            </a:endParaRPr>
          </a:p>
        </p:txBody>
      </p:sp>
    </p:spTree>
    <p:extLst>
      <p:ext uri="{BB962C8B-B14F-4D97-AF65-F5344CB8AC3E}">
        <p14:creationId xmlns:p14="http://schemas.microsoft.com/office/powerpoint/2010/main" val="328062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250"/>
                                        <p:tgtEl>
                                          <p:spTgt spid="3"/>
                                        </p:tgtEl>
                                      </p:cBhvr>
                                    </p:animEffect>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250"/>
                            </p:stCondLst>
                            <p:childTnLst>
                              <p:par>
                                <p:cTn id="20" presetID="22" presetClass="entr" presetSubtype="8" fill="hold" grpId="0" nodeType="after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tmplLst>
          <p:tmpl>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P spid="3" grpId="0" animBg="1"/>
      <p:bldP spid="4" grpId="0"/>
      <p:bldP spid="5" grpId="0" animBg="1"/>
      <p:bldP spid="7" grpId="0"/>
      <p:bldP spid="11"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572306" y="209550"/>
            <a:ext cx="3330311" cy="461665"/>
            <a:chOff x="228600" y="1086758"/>
            <a:chExt cx="4274902"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4250818" cy="461665"/>
            </a:xfrm>
            <a:prstGeom prst="rect">
              <a:avLst/>
            </a:prstGeom>
          </p:spPr>
          <p:txBody>
            <a:bodyPr wrap="none">
              <a:spAutoFit/>
            </a:bodyPr>
            <a:lstStyle/>
            <a:p>
              <a:r>
                <a:rPr lang="id-ID" sz="2400" b="1" dirty="0">
                  <a:solidFill>
                    <a:srgbClr val="FF0000"/>
                  </a:solidFill>
                  <a:latin typeface="Calibri" panose="020F0502020204030204" pitchFamily="34" charset="0"/>
                </a:rPr>
                <a:t>3</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Menambahkan Fungsi</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4274902"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533400" y="753957"/>
            <a:ext cx="8305800" cy="3416320"/>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Fungsi adalah rumus yang sudah didefinisikan oleh Microsoft Excel. Struktur fungsi terdiri atas tanda sama dengan, diikuti dengan nama fungsi, tanda buka kurung, argumen-argumen dari fungsi yang dipisahkan dengan tanda koma, dan tanda tutup kurung.</a:t>
            </a:r>
          </a:p>
          <a:p>
            <a:pPr marL="285750" indent="-285750">
              <a:buFont typeface="Wingdings" panose="05000000000000000000" pitchFamily="2" charset="2"/>
              <a:buChar char="ü"/>
            </a:pPr>
            <a:r>
              <a:rPr lang="id-ID" dirty="0">
                <a:latin typeface="Calibri" panose="020F0502020204030204" pitchFamily="34" charset="0"/>
              </a:rPr>
              <a:t>Nama fungsi dibuat dekat dengan nilai yang dicari oleh fungsi tersebut. Contohnya</a:t>
            </a:r>
            <a:r>
              <a:rPr lang="en-US" dirty="0">
                <a:latin typeface="Calibri" panose="020F0502020204030204" pitchFamily="34" charset="0"/>
              </a:rPr>
              <a:t>,</a:t>
            </a:r>
            <a:r>
              <a:rPr lang="id-ID" dirty="0">
                <a:latin typeface="Calibri" panose="020F0502020204030204" pitchFamily="34" charset="0"/>
              </a:rPr>
              <a:t> AVERAGE untuk mencari rata-rata, SUM untuk mencari jumlah.</a:t>
            </a:r>
          </a:p>
          <a:p>
            <a:pPr marL="285750" indent="-285750">
              <a:buFont typeface="Wingdings" panose="05000000000000000000" pitchFamily="2" charset="2"/>
              <a:buChar char="ü"/>
            </a:pPr>
            <a:r>
              <a:rPr lang="id-ID" dirty="0">
                <a:latin typeface="Calibri" panose="020F0502020204030204" pitchFamily="34" charset="0"/>
              </a:rPr>
              <a:t>Argumen dapat terdiri atas bilangan, nilai logika seperti TRUE atau FALSE, </a:t>
            </a:r>
            <a:r>
              <a:rPr lang="id-ID" i="1" dirty="0">
                <a:latin typeface="Calibri" panose="020F0502020204030204" pitchFamily="34" charset="0"/>
              </a:rPr>
              <a:t>array, cell </a:t>
            </a:r>
            <a:r>
              <a:rPr lang="id-ID" dirty="0">
                <a:latin typeface="Calibri" panose="020F0502020204030204" pitchFamily="34" charset="0"/>
              </a:rPr>
              <a:t>acuan, dan lain sebagainya. </a:t>
            </a:r>
          </a:p>
          <a:p>
            <a:pPr marL="285750" indent="-285750">
              <a:buFont typeface="Wingdings" panose="05000000000000000000" pitchFamily="2" charset="2"/>
              <a:buChar char="ü"/>
            </a:pPr>
            <a:r>
              <a:rPr lang="id-ID" dirty="0">
                <a:latin typeface="Calibri" panose="020F0502020204030204" pitchFamily="34" charset="0"/>
              </a:rPr>
              <a:t>Fungsi dapat disatukan dengan operasi maupun fungsi-fungsi yang lain. Contoh penggunaannya: </a:t>
            </a:r>
          </a:p>
          <a:p>
            <a:pPr indent="265113"/>
            <a:r>
              <a:rPr lang="id-ID" dirty="0">
                <a:latin typeface="Calibri" panose="020F0502020204030204" pitchFamily="34" charset="0"/>
              </a:rPr>
              <a:t>=AVERAGE(A1:A10)+(B3:B3)</a:t>
            </a:r>
          </a:p>
          <a:p>
            <a:pPr indent="265113"/>
            <a:r>
              <a:rPr lang="id-ID" dirty="0">
                <a:latin typeface="Calibri" panose="020F0502020204030204" pitchFamily="34" charset="0"/>
              </a:rPr>
              <a:t>=AVERAGE(A1:A10)*SUM(A1:A10)</a:t>
            </a:r>
          </a:p>
        </p:txBody>
      </p:sp>
    </p:spTree>
    <p:extLst>
      <p:ext uri="{BB962C8B-B14F-4D97-AF65-F5344CB8AC3E}">
        <p14:creationId xmlns:p14="http://schemas.microsoft.com/office/powerpoint/2010/main" val="404271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572306" y="209550"/>
            <a:ext cx="3330311" cy="461665"/>
            <a:chOff x="228600" y="1086758"/>
            <a:chExt cx="4274902"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4250818" cy="461665"/>
            </a:xfrm>
            <a:prstGeom prst="rect">
              <a:avLst/>
            </a:prstGeom>
          </p:spPr>
          <p:txBody>
            <a:bodyPr wrap="none">
              <a:spAutoFit/>
            </a:bodyPr>
            <a:lstStyle/>
            <a:p>
              <a:r>
                <a:rPr lang="id-ID" sz="2400" b="1" dirty="0">
                  <a:solidFill>
                    <a:srgbClr val="FF0000"/>
                  </a:solidFill>
                  <a:latin typeface="Calibri" panose="020F0502020204030204" pitchFamily="34" charset="0"/>
                </a:rPr>
                <a:t>3</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Menambahkan Fungsi</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4274902"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533400" y="753957"/>
            <a:ext cx="8001000" cy="1200329"/>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Kesalahan pada pengetikan nama fungsi satu karakter saja atau kesalahan penginputan argumen akam menyebabkan fungsi tersebut tidak bekerja.</a:t>
            </a:r>
          </a:p>
          <a:p>
            <a:pPr marL="285750" indent="-285750">
              <a:buFont typeface="Wingdings" panose="05000000000000000000" pitchFamily="2" charset="2"/>
              <a:buChar char="ü"/>
            </a:pPr>
            <a:r>
              <a:rPr lang="id-ID" dirty="0">
                <a:latin typeface="Calibri" panose="020F0502020204030204" pitchFamily="34" charset="0"/>
              </a:rPr>
              <a:t>Daftar fungsi dapat dilihat dengan cara menjalankan perintah Insert Function yang terdapat di tab Formulas, kemudian pilih fungsi yang ingin digunakan. </a:t>
            </a:r>
          </a:p>
        </p:txBody>
      </p:sp>
      <p:grpSp>
        <p:nvGrpSpPr>
          <p:cNvPr id="4" name="Group 3">
            <a:extLst>
              <a:ext uri="{FF2B5EF4-FFF2-40B4-BE49-F238E27FC236}">
                <a16:creationId xmlns:a16="http://schemas.microsoft.com/office/drawing/2014/main" id="{F6DD6681-F432-4047-9E96-644BC1CCE910}"/>
              </a:ext>
            </a:extLst>
          </p:cNvPr>
          <p:cNvGrpSpPr/>
          <p:nvPr/>
        </p:nvGrpSpPr>
        <p:grpSpPr>
          <a:xfrm>
            <a:off x="2098690" y="1952825"/>
            <a:ext cx="4870420" cy="2615416"/>
            <a:chOff x="4029740" y="895350"/>
            <a:chExt cx="4870420" cy="2615416"/>
          </a:xfrm>
        </p:grpSpPr>
        <p:pic>
          <p:nvPicPr>
            <p:cNvPr id="3" name="Picture 2">
              <a:extLst>
                <a:ext uri="{FF2B5EF4-FFF2-40B4-BE49-F238E27FC236}">
                  <a16:creationId xmlns:a16="http://schemas.microsoft.com/office/drawing/2014/main" id="{983EDAB3-34E5-454E-93B9-662C82A2D3C8}"/>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tretch>
              <a:fillRect/>
            </a:stretch>
          </p:blipFill>
          <p:spPr>
            <a:xfrm>
              <a:off x="4038600" y="895350"/>
              <a:ext cx="4861560" cy="2233022"/>
            </a:xfrm>
            <a:prstGeom prst="rect">
              <a:avLst/>
            </a:prstGeom>
          </p:spPr>
        </p:pic>
        <p:sp>
          <p:nvSpPr>
            <p:cNvPr id="8" name="TextBox 7">
              <a:extLst>
                <a:ext uri="{FF2B5EF4-FFF2-40B4-BE49-F238E27FC236}">
                  <a16:creationId xmlns:a16="http://schemas.microsoft.com/office/drawing/2014/main" id="{90EB1434-CF4E-49FC-ABCC-4CAB2961E299}"/>
                </a:ext>
              </a:extLst>
            </p:cNvPr>
            <p:cNvSpPr txBox="1"/>
            <p:nvPr/>
          </p:nvSpPr>
          <p:spPr>
            <a:xfrm>
              <a:off x="4982284" y="3187601"/>
              <a:ext cx="3171115" cy="323165"/>
            </a:xfrm>
            <a:prstGeom prst="rect">
              <a:avLst/>
            </a:prstGeom>
            <a:noFill/>
          </p:spPr>
          <p:txBody>
            <a:bodyPr wrap="square" rtlCol="0">
              <a:spAutoFit/>
            </a:bodyPr>
            <a:lstStyle/>
            <a:p>
              <a:pPr algn="ctr"/>
              <a:r>
                <a:rPr lang="id-ID" sz="1500" b="1" dirty="0">
                  <a:latin typeface="Calibri" panose="020F0502020204030204" pitchFamily="34" charset="0"/>
                </a:rPr>
                <a:t>Tombol untuk menambahkan fungsi</a:t>
              </a:r>
              <a:r>
                <a:rPr lang="en-US" sz="1500" b="1" dirty="0">
                  <a:latin typeface="Calibri" panose="020F0502020204030204" pitchFamily="34" charset="0"/>
                </a:rPr>
                <a:t>.</a:t>
              </a:r>
              <a:r>
                <a:rPr lang="id-ID" sz="1500" b="1" dirty="0">
                  <a:latin typeface="Calibri" panose="020F0502020204030204" pitchFamily="34" charset="0"/>
                </a:rPr>
                <a:t> </a:t>
              </a:r>
              <a:endParaRPr lang="en-US" sz="1500" b="1" dirty="0">
                <a:latin typeface="Calibri" panose="020F0502020204030204" pitchFamily="34" charset="0"/>
              </a:endParaRPr>
            </a:p>
          </p:txBody>
        </p:sp>
        <p:sp>
          <p:nvSpPr>
            <p:cNvPr id="9" name="TextBox 8">
              <a:extLst>
                <a:ext uri="{FF2B5EF4-FFF2-40B4-BE49-F238E27FC236}">
                  <a16:creationId xmlns:a16="http://schemas.microsoft.com/office/drawing/2014/main" id="{A0E542E0-C07E-41E2-8078-B0D30E4A5E4E}"/>
                </a:ext>
              </a:extLst>
            </p:cNvPr>
            <p:cNvSpPr txBox="1"/>
            <p:nvPr/>
          </p:nvSpPr>
          <p:spPr>
            <a:xfrm>
              <a:off x="4029740" y="2882267"/>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3538494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3D8990C2-C84C-42BC-89E1-2E32B6312AA0}"/>
              </a:ext>
            </a:extLst>
          </p:cNvPr>
          <p:cNvSpPr txBox="1"/>
          <p:nvPr/>
        </p:nvSpPr>
        <p:spPr>
          <a:xfrm>
            <a:off x="385430" y="209550"/>
            <a:ext cx="8594194" cy="369332"/>
          </a:xfrm>
          <a:prstGeom prst="rect">
            <a:avLst/>
          </a:prstGeom>
          <a:noFill/>
        </p:spPr>
        <p:txBody>
          <a:bodyPr wrap="square" rtlCol="0">
            <a:spAutoFit/>
          </a:bodyPr>
          <a:lstStyle/>
          <a:p>
            <a:r>
              <a:rPr lang="id-ID" b="1" dirty="0">
                <a:latin typeface="Calibri" panose="020F0502020204030204" pitchFamily="34" charset="0"/>
              </a:rPr>
              <a:t>Langkah-langkah untuk menambahkan fungsi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27" name="Rectangle 26">
            <a:extLst>
              <a:ext uri="{FF2B5EF4-FFF2-40B4-BE49-F238E27FC236}">
                <a16:creationId xmlns:a16="http://schemas.microsoft.com/office/drawing/2014/main" id="{E3434CA4-B1F8-4408-B1D7-E136DF1BAD8F}"/>
              </a:ext>
            </a:extLst>
          </p:cNvPr>
          <p:cNvSpPr/>
          <p:nvPr/>
        </p:nvSpPr>
        <p:spPr>
          <a:xfrm>
            <a:off x="385430" y="578882"/>
            <a:ext cx="3329289" cy="646331"/>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Aktifkan </a:t>
            </a:r>
            <a:r>
              <a:rPr lang="id-ID" i="1" dirty="0">
                <a:latin typeface="Calibri" panose="020F0502020204030204" pitchFamily="34" charset="0"/>
              </a:rPr>
              <a:t>cell </a:t>
            </a:r>
            <a:r>
              <a:rPr lang="id-ID" dirty="0">
                <a:latin typeface="Calibri" panose="020F0502020204030204" pitchFamily="34" charset="0"/>
              </a:rPr>
              <a:t>tempat fungsi ingin ditambahkan.</a:t>
            </a:r>
          </a:p>
        </p:txBody>
      </p:sp>
      <p:grpSp>
        <p:nvGrpSpPr>
          <p:cNvPr id="2" name="Group 1"/>
          <p:cNvGrpSpPr/>
          <p:nvPr/>
        </p:nvGrpSpPr>
        <p:grpSpPr>
          <a:xfrm>
            <a:off x="492685" y="1226123"/>
            <a:ext cx="3567840" cy="2213514"/>
            <a:chOff x="492685" y="1226123"/>
            <a:chExt cx="3567840" cy="2213514"/>
          </a:xfrm>
        </p:grpSpPr>
        <p:pic>
          <p:nvPicPr>
            <p:cNvPr id="3" name="Picture 2">
              <a:extLst>
                <a:ext uri="{FF2B5EF4-FFF2-40B4-BE49-F238E27FC236}">
                  <a16:creationId xmlns:a16="http://schemas.microsoft.com/office/drawing/2014/main" id="{B6F491D3-E0D3-46D9-8B30-2C4E1424D0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464" y="1226123"/>
              <a:ext cx="2856543" cy="1648231"/>
            </a:xfrm>
            <a:prstGeom prst="rect">
              <a:avLst/>
            </a:prstGeom>
          </p:spPr>
        </p:pic>
        <p:grpSp>
          <p:nvGrpSpPr>
            <p:cNvPr id="28" name="Group 27">
              <a:extLst>
                <a:ext uri="{FF2B5EF4-FFF2-40B4-BE49-F238E27FC236}">
                  <a16:creationId xmlns:a16="http://schemas.microsoft.com/office/drawing/2014/main" id="{BC6C1F6A-FABA-48A5-A358-84BCBF1F48BA}"/>
                </a:ext>
              </a:extLst>
            </p:cNvPr>
            <p:cNvGrpSpPr/>
            <p:nvPr/>
          </p:nvGrpSpPr>
          <p:grpSpPr>
            <a:xfrm>
              <a:off x="492685" y="2702194"/>
              <a:ext cx="3567840" cy="737443"/>
              <a:chOff x="5647875" y="2882204"/>
              <a:chExt cx="3567840" cy="737443"/>
            </a:xfrm>
          </p:grpSpPr>
          <p:sp>
            <p:nvSpPr>
              <p:cNvPr id="30" name="TextBox 29">
                <a:extLst>
                  <a:ext uri="{FF2B5EF4-FFF2-40B4-BE49-F238E27FC236}">
                    <a16:creationId xmlns:a16="http://schemas.microsoft.com/office/drawing/2014/main" id="{10FB7DCE-F5F8-4F71-8EB2-292D0BBBD9E7}"/>
                  </a:ext>
                </a:extLst>
              </p:cNvPr>
              <p:cNvSpPr txBox="1"/>
              <p:nvPr/>
            </p:nvSpPr>
            <p:spPr>
              <a:xfrm>
                <a:off x="5647875" y="3065649"/>
                <a:ext cx="3257131" cy="553998"/>
              </a:xfrm>
              <a:prstGeom prst="rect">
                <a:avLst/>
              </a:prstGeom>
              <a:noFill/>
            </p:spPr>
            <p:txBody>
              <a:bodyPr wrap="square" rtlCol="0">
                <a:spAutoFit/>
              </a:bodyPr>
              <a:lstStyle/>
              <a:p>
                <a:pPr algn="ctr"/>
                <a:r>
                  <a:rPr lang="id-ID" sz="1500" b="1" dirty="0">
                    <a:latin typeface="Calibri" panose="020F0502020204030204" pitchFamily="34" charset="0"/>
                  </a:rPr>
                  <a:t>Mengaktifkan </a:t>
                </a:r>
                <a:r>
                  <a:rPr lang="id-ID" sz="1500" b="1" i="1" dirty="0">
                    <a:latin typeface="Calibri" panose="020F0502020204030204" pitchFamily="34" charset="0"/>
                  </a:rPr>
                  <a:t>cell </a:t>
                </a:r>
                <a:r>
                  <a:rPr lang="id-ID" sz="1500" b="1" dirty="0">
                    <a:latin typeface="Calibri" panose="020F0502020204030204" pitchFamily="34" charset="0"/>
                  </a:rPr>
                  <a:t>untuk menambahkan fungsi ke lembar kerja</a:t>
                </a:r>
                <a:r>
                  <a:rPr lang="en-US" sz="1500" b="1" dirty="0">
                    <a:latin typeface="Calibri" panose="020F0502020204030204" pitchFamily="34" charset="0"/>
                  </a:rPr>
                  <a:t>.</a:t>
                </a:r>
              </a:p>
            </p:txBody>
          </p:sp>
          <p:sp>
            <p:nvSpPr>
              <p:cNvPr id="31" name="TextBox 30">
                <a:extLst>
                  <a:ext uri="{FF2B5EF4-FFF2-40B4-BE49-F238E27FC236}">
                    <a16:creationId xmlns:a16="http://schemas.microsoft.com/office/drawing/2014/main" id="{966FF83B-C7FC-4822-82CB-E248A1953602}"/>
                  </a:ext>
                </a:extLst>
              </p:cNvPr>
              <p:cNvSpPr txBox="1"/>
              <p:nvPr/>
            </p:nvSpPr>
            <p:spPr>
              <a:xfrm>
                <a:off x="7284616" y="2882204"/>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cxnSp>
        <p:nvCxnSpPr>
          <p:cNvPr id="7" name="Straight Connector 6">
            <a:extLst>
              <a:ext uri="{FF2B5EF4-FFF2-40B4-BE49-F238E27FC236}">
                <a16:creationId xmlns:a16="http://schemas.microsoft.com/office/drawing/2014/main" id="{8EB0BF30-14E9-44FF-9D8E-068A4EDDA1BF}"/>
              </a:ext>
            </a:extLst>
          </p:cNvPr>
          <p:cNvCxnSpPr>
            <a:cxnSpLocks/>
          </p:cNvCxnSpPr>
          <p:nvPr/>
        </p:nvCxnSpPr>
        <p:spPr>
          <a:xfrm>
            <a:off x="3810000" y="572988"/>
            <a:ext cx="0" cy="4004223"/>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FFEED43-98BA-4BE3-9FE8-DBD438D800A6}"/>
              </a:ext>
            </a:extLst>
          </p:cNvPr>
          <p:cNvSpPr/>
          <p:nvPr/>
        </p:nvSpPr>
        <p:spPr>
          <a:xfrm>
            <a:off x="3895223" y="584195"/>
            <a:ext cx="4867595" cy="923330"/>
          </a:xfrm>
          <a:prstGeom prst="rect">
            <a:avLst/>
          </a:prstGeom>
        </p:spPr>
        <p:txBody>
          <a:bodyPr wrap="square">
            <a:spAutoFit/>
          </a:bodyPr>
          <a:lstStyle/>
          <a:p>
            <a:pPr marL="342900" indent="-342900">
              <a:buFont typeface="+mj-lt"/>
              <a:buAutoNum type="arabicParenR" startAt="3"/>
            </a:pPr>
            <a:r>
              <a:rPr lang="id-ID" dirty="0">
                <a:latin typeface="Calibri" panose="020F0502020204030204" pitchFamily="34" charset="0"/>
              </a:rPr>
              <a:t>Pada grup Function Library, klik tombol Insert Function. Kotak dialog Insert Fuction akan ditampilkan seperti pada gambar di bawah. </a:t>
            </a:r>
          </a:p>
        </p:txBody>
      </p:sp>
      <p:sp>
        <p:nvSpPr>
          <p:cNvPr id="22" name="Rectangle 21">
            <a:extLst>
              <a:ext uri="{FF2B5EF4-FFF2-40B4-BE49-F238E27FC236}">
                <a16:creationId xmlns:a16="http://schemas.microsoft.com/office/drawing/2014/main" id="{11EC3424-9ED5-4957-94ED-0F7ACFF823FB}"/>
              </a:ext>
            </a:extLst>
          </p:cNvPr>
          <p:cNvSpPr/>
          <p:nvPr/>
        </p:nvSpPr>
        <p:spPr>
          <a:xfrm>
            <a:off x="390746" y="3496753"/>
            <a:ext cx="3702621" cy="369332"/>
          </a:xfrm>
          <a:prstGeom prst="rect">
            <a:avLst/>
          </a:prstGeom>
        </p:spPr>
        <p:txBody>
          <a:bodyPr wrap="square">
            <a:spAutoFit/>
          </a:bodyPr>
          <a:lstStyle/>
          <a:p>
            <a:pPr marL="342900" indent="-342900">
              <a:buFont typeface="+mj-lt"/>
              <a:buAutoNum type="arabicParenR" startAt="2"/>
            </a:pPr>
            <a:r>
              <a:rPr lang="id-ID" dirty="0">
                <a:latin typeface="Calibri" panose="020F0502020204030204" pitchFamily="34" charset="0"/>
              </a:rPr>
              <a:t>Klik </a:t>
            </a:r>
            <a:r>
              <a:rPr lang="id-ID" i="1" dirty="0">
                <a:latin typeface="Calibri" panose="020F0502020204030204" pitchFamily="34" charset="0"/>
              </a:rPr>
              <a:t>tab </a:t>
            </a:r>
            <a:r>
              <a:rPr lang="id-ID" dirty="0">
                <a:latin typeface="Calibri" panose="020F0502020204030204" pitchFamily="34" charset="0"/>
              </a:rPr>
              <a:t>Formulas.</a:t>
            </a:r>
            <a:endParaRPr lang="id-ID" i="1" dirty="0">
              <a:latin typeface="Calibri" panose="020F0502020204030204" pitchFamily="34" charset="0"/>
            </a:endParaRPr>
          </a:p>
        </p:txBody>
      </p:sp>
      <p:sp>
        <p:nvSpPr>
          <p:cNvPr id="23" name="Rectangle 22">
            <a:extLst>
              <a:ext uri="{FF2B5EF4-FFF2-40B4-BE49-F238E27FC236}">
                <a16:creationId xmlns:a16="http://schemas.microsoft.com/office/drawing/2014/main" id="{2F56C12F-FB75-4BF7-986B-AAACCE3B951A}"/>
              </a:ext>
            </a:extLst>
          </p:cNvPr>
          <p:cNvSpPr/>
          <p:nvPr/>
        </p:nvSpPr>
        <p:spPr>
          <a:xfrm>
            <a:off x="3876684" y="3358976"/>
            <a:ext cx="5020178" cy="1200329"/>
          </a:xfrm>
          <a:prstGeom prst="rect">
            <a:avLst/>
          </a:prstGeom>
        </p:spPr>
        <p:txBody>
          <a:bodyPr wrap="square">
            <a:spAutoFit/>
          </a:bodyPr>
          <a:lstStyle/>
          <a:p>
            <a:pPr marL="342900" indent="-342900">
              <a:buFont typeface="+mj-lt"/>
              <a:buAutoNum type="arabicParenR" startAt="4"/>
            </a:pPr>
            <a:r>
              <a:rPr lang="id-ID" dirty="0">
                <a:latin typeface="Calibri" panose="020F0502020204030204" pitchFamily="34" charset="0"/>
              </a:rPr>
              <a:t>Pada kotak pilihan Or select a category, kamu dapat memilih tipe fungsi yang akan digunakan atau memilih All untuk menampilkan semua fungsi yang dimiliki Microsoft Excel. </a:t>
            </a:r>
          </a:p>
        </p:txBody>
      </p:sp>
      <p:grpSp>
        <p:nvGrpSpPr>
          <p:cNvPr id="9" name="Group 8">
            <a:extLst>
              <a:ext uri="{FF2B5EF4-FFF2-40B4-BE49-F238E27FC236}">
                <a16:creationId xmlns:a16="http://schemas.microsoft.com/office/drawing/2014/main" id="{6A61A28C-4671-4E32-9642-C621C6BDD6E2}"/>
              </a:ext>
            </a:extLst>
          </p:cNvPr>
          <p:cNvGrpSpPr/>
          <p:nvPr/>
        </p:nvGrpSpPr>
        <p:grpSpPr>
          <a:xfrm>
            <a:off x="4571999" y="1484954"/>
            <a:ext cx="4190819" cy="1883759"/>
            <a:chOff x="4571999" y="1484954"/>
            <a:chExt cx="4190819" cy="1883759"/>
          </a:xfrm>
        </p:grpSpPr>
        <p:sp>
          <p:nvSpPr>
            <p:cNvPr id="19" name="TextBox 18">
              <a:extLst>
                <a:ext uri="{FF2B5EF4-FFF2-40B4-BE49-F238E27FC236}">
                  <a16:creationId xmlns:a16="http://schemas.microsoft.com/office/drawing/2014/main" id="{74F88F18-3C81-48EA-918B-9BDCB329FF19}"/>
                </a:ext>
              </a:extLst>
            </p:cNvPr>
            <p:cNvSpPr txBox="1"/>
            <p:nvPr/>
          </p:nvSpPr>
          <p:spPr>
            <a:xfrm>
              <a:off x="6733142" y="2148196"/>
              <a:ext cx="1762185" cy="553998"/>
            </a:xfrm>
            <a:prstGeom prst="rect">
              <a:avLst/>
            </a:prstGeom>
            <a:noFill/>
          </p:spPr>
          <p:txBody>
            <a:bodyPr wrap="square" rtlCol="0">
              <a:spAutoFit/>
            </a:bodyPr>
            <a:lstStyle/>
            <a:p>
              <a:pPr algn="ctr"/>
              <a:r>
                <a:rPr lang="id-ID" sz="1500" b="1" dirty="0">
                  <a:latin typeface="Calibri" panose="020F0502020204030204" pitchFamily="34" charset="0"/>
                </a:rPr>
                <a:t>Memilih fungsi yang digunakan</a:t>
              </a:r>
              <a:r>
                <a:rPr lang="en-US" sz="1500" b="1" dirty="0">
                  <a:latin typeface="Calibri" panose="020F0502020204030204" pitchFamily="34" charset="0"/>
                </a:rPr>
                <a:t>.</a:t>
              </a:r>
              <a:endParaRPr lang="en-US" sz="1500" b="1" i="1" dirty="0">
                <a:latin typeface="Calibri" panose="020F0502020204030204" pitchFamily="34" charset="0"/>
              </a:endParaRPr>
            </a:p>
          </p:txBody>
        </p:sp>
        <p:sp>
          <p:nvSpPr>
            <p:cNvPr id="20" name="TextBox 19">
              <a:extLst>
                <a:ext uri="{FF2B5EF4-FFF2-40B4-BE49-F238E27FC236}">
                  <a16:creationId xmlns:a16="http://schemas.microsoft.com/office/drawing/2014/main" id="{3F1B839A-79A4-4A8C-AC0D-FFCC462F324A}"/>
                </a:ext>
              </a:extLst>
            </p:cNvPr>
            <p:cNvSpPr txBox="1"/>
            <p:nvPr/>
          </p:nvSpPr>
          <p:spPr>
            <a:xfrm>
              <a:off x="6831719" y="2675082"/>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pic>
          <p:nvPicPr>
            <p:cNvPr id="8" name="Picture 7">
              <a:extLst>
                <a:ext uri="{FF2B5EF4-FFF2-40B4-BE49-F238E27FC236}">
                  <a16:creationId xmlns:a16="http://schemas.microsoft.com/office/drawing/2014/main" id="{9B8ACE64-FF52-4C14-B2CA-157998737C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9" y="1484954"/>
              <a:ext cx="2286587" cy="1883759"/>
            </a:xfrm>
            <a:prstGeom prst="rect">
              <a:avLst/>
            </a:prstGeom>
          </p:spPr>
        </p:pic>
      </p:grpSp>
    </p:spTree>
    <p:extLst>
      <p:ext uri="{BB962C8B-B14F-4D97-AF65-F5344CB8AC3E}">
        <p14:creationId xmlns:p14="http://schemas.microsoft.com/office/powerpoint/2010/main" val="52372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xEl>
                                              <p:pRg st="0" end="0"/>
                                            </p:txEl>
                                          </p:spTgt>
                                        </p:tgtEl>
                                        <p:attrNameLst>
                                          <p:attrName>style.visibility</p:attrName>
                                        </p:attrNameLst>
                                      </p:cBhvr>
                                      <p:to>
                                        <p:strVal val="visible"/>
                                      </p:to>
                                    </p:set>
                                    <p:animEffect transition="in" filter="fade">
                                      <p:cBhvr>
                                        <p:cTn id="11" dur="500"/>
                                        <p:tgtEl>
                                          <p:spTgt spid="27">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6" presetClass="entr" presetSubtype="2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Horizontal)">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5"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3D8990C2-C84C-42BC-89E1-2E32B6312AA0}"/>
              </a:ext>
            </a:extLst>
          </p:cNvPr>
          <p:cNvSpPr txBox="1"/>
          <p:nvPr/>
        </p:nvSpPr>
        <p:spPr>
          <a:xfrm>
            <a:off x="274903" y="133350"/>
            <a:ext cx="8594194" cy="369332"/>
          </a:xfrm>
          <a:prstGeom prst="rect">
            <a:avLst/>
          </a:prstGeom>
          <a:noFill/>
        </p:spPr>
        <p:txBody>
          <a:bodyPr wrap="square" rtlCol="0">
            <a:spAutoFit/>
          </a:bodyPr>
          <a:lstStyle/>
          <a:p>
            <a:r>
              <a:rPr lang="id-ID" b="1" dirty="0">
                <a:latin typeface="Calibri" panose="020F0502020204030204" pitchFamily="34" charset="0"/>
              </a:rPr>
              <a:t>Langkah-langkah untuk menambahkan fungsi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27" name="Rectangle 26">
            <a:extLst>
              <a:ext uri="{FF2B5EF4-FFF2-40B4-BE49-F238E27FC236}">
                <a16:creationId xmlns:a16="http://schemas.microsoft.com/office/drawing/2014/main" id="{E3434CA4-B1F8-4408-B1D7-E136DF1BAD8F}"/>
              </a:ext>
            </a:extLst>
          </p:cNvPr>
          <p:cNvSpPr/>
          <p:nvPr/>
        </p:nvSpPr>
        <p:spPr>
          <a:xfrm>
            <a:off x="317163" y="530307"/>
            <a:ext cx="3990996" cy="4247317"/>
          </a:xfrm>
          <a:prstGeom prst="rect">
            <a:avLst/>
          </a:prstGeom>
        </p:spPr>
        <p:txBody>
          <a:bodyPr wrap="square">
            <a:spAutoFit/>
          </a:bodyPr>
          <a:lstStyle/>
          <a:p>
            <a:pPr marL="342900" indent="-342900">
              <a:buFont typeface="+mj-lt"/>
              <a:buAutoNum type="arabicParenR" startAt="5"/>
            </a:pPr>
            <a:r>
              <a:rPr lang="id-ID" dirty="0">
                <a:latin typeface="Calibri" panose="020F0502020204030204" pitchFamily="34" charset="0"/>
              </a:rPr>
              <a:t>Pilihlah fungsi yang digunakan di Select a Function. Apabila fungsi yang ingin digunakan tidak ditampilkan, gerakkan </a:t>
            </a:r>
            <a:r>
              <a:rPr lang="id-ID" i="1" dirty="0">
                <a:latin typeface="Calibri" panose="020F0502020204030204" pitchFamily="34" charset="0"/>
              </a:rPr>
              <a:t>scroll bar </a:t>
            </a:r>
            <a:r>
              <a:rPr lang="id-ID" dirty="0">
                <a:latin typeface="Calibri" panose="020F0502020204030204" pitchFamily="34" charset="0"/>
              </a:rPr>
              <a:t>ke atas atau ke bawah. Nama fungsi diurutkan berdasarkan abjad.</a:t>
            </a:r>
          </a:p>
          <a:p>
            <a:pPr marL="342900" indent="-342900">
              <a:buFont typeface="+mj-lt"/>
              <a:buAutoNum type="arabicParenR" startAt="5"/>
            </a:pPr>
            <a:r>
              <a:rPr lang="id-ID" dirty="0">
                <a:latin typeface="Calibri" panose="020F0502020204030204" pitchFamily="34" charset="0"/>
              </a:rPr>
              <a:t>Jika memilih fungsi, di bagian bawah kotak dialog akan terlihat sintaks fungsi tersebut, argumen yang digunakan, dan keterangan untuk apa fungsi tersebut digunakan. Jika ingin menghitung jumlah pilih SUM.</a:t>
            </a:r>
          </a:p>
          <a:p>
            <a:pPr marL="342900" indent="-342900">
              <a:buFont typeface="+mj-lt"/>
              <a:buAutoNum type="arabicParenR" startAt="5"/>
            </a:pPr>
            <a:r>
              <a:rPr lang="id-ID" dirty="0">
                <a:latin typeface="Calibri" panose="020F0502020204030204" pitchFamily="34" charset="0"/>
              </a:rPr>
              <a:t>Klik tombol OK. Kotak dialog Function Arguments akan ditampilkan.  </a:t>
            </a:r>
          </a:p>
        </p:txBody>
      </p:sp>
      <p:cxnSp>
        <p:nvCxnSpPr>
          <p:cNvPr id="7" name="Straight Connector 6">
            <a:extLst>
              <a:ext uri="{FF2B5EF4-FFF2-40B4-BE49-F238E27FC236}">
                <a16:creationId xmlns:a16="http://schemas.microsoft.com/office/drawing/2014/main" id="{8EB0BF30-14E9-44FF-9D8E-068A4EDDA1BF}"/>
              </a:ext>
            </a:extLst>
          </p:cNvPr>
          <p:cNvCxnSpPr>
            <a:cxnSpLocks/>
          </p:cNvCxnSpPr>
          <p:nvPr/>
        </p:nvCxnSpPr>
        <p:spPr>
          <a:xfrm>
            <a:off x="4283551" y="573054"/>
            <a:ext cx="0" cy="4004223"/>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2F56C12F-FB75-4BF7-986B-AAACCE3B951A}"/>
              </a:ext>
            </a:extLst>
          </p:cNvPr>
          <p:cNvSpPr/>
          <p:nvPr/>
        </p:nvSpPr>
        <p:spPr>
          <a:xfrm>
            <a:off x="4399293" y="2515466"/>
            <a:ext cx="4744707" cy="1477328"/>
          </a:xfrm>
          <a:prstGeom prst="rect">
            <a:avLst/>
          </a:prstGeom>
        </p:spPr>
        <p:txBody>
          <a:bodyPr wrap="square">
            <a:spAutoFit/>
          </a:bodyPr>
          <a:lstStyle/>
          <a:p>
            <a:pPr marL="342900" indent="-342900">
              <a:buFont typeface="+mj-lt"/>
              <a:buAutoNum type="arabicParenR" startAt="8"/>
            </a:pPr>
            <a:r>
              <a:rPr lang="id-ID" dirty="0">
                <a:latin typeface="Calibri" panose="020F0502020204030204" pitchFamily="34" charset="0"/>
              </a:rPr>
              <a:t>Klik kotak disebelah kanan Number 1, kemudian pilih selang </a:t>
            </a:r>
            <a:r>
              <a:rPr lang="id-ID" i="1" dirty="0">
                <a:latin typeface="Calibri" panose="020F0502020204030204" pitchFamily="34" charset="0"/>
              </a:rPr>
              <a:t>cell </a:t>
            </a:r>
            <a:r>
              <a:rPr lang="id-ID" dirty="0">
                <a:latin typeface="Calibri" panose="020F0502020204030204" pitchFamily="34" charset="0"/>
              </a:rPr>
              <a:t>yang menjadi argumen fungsi tersebut. Kotak dialog Function Arguments akan berubah seperti pada gambar di bawah.</a:t>
            </a:r>
            <a:endParaRPr lang="id-ID" i="1" dirty="0">
              <a:latin typeface="Calibri" panose="020F0502020204030204" pitchFamily="34" charset="0"/>
            </a:endParaRPr>
          </a:p>
        </p:txBody>
      </p:sp>
      <p:grpSp>
        <p:nvGrpSpPr>
          <p:cNvPr id="6" name="Group 5">
            <a:extLst>
              <a:ext uri="{FF2B5EF4-FFF2-40B4-BE49-F238E27FC236}">
                <a16:creationId xmlns:a16="http://schemas.microsoft.com/office/drawing/2014/main" id="{AE4913E2-A921-40B4-A801-076CA45B6D3B}"/>
              </a:ext>
            </a:extLst>
          </p:cNvPr>
          <p:cNvGrpSpPr/>
          <p:nvPr/>
        </p:nvGrpSpPr>
        <p:grpSpPr>
          <a:xfrm>
            <a:off x="4805859" y="403564"/>
            <a:ext cx="3224532" cy="2159639"/>
            <a:chOff x="5273034" y="560293"/>
            <a:chExt cx="3224532" cy="2159639"/>
          </a:xfrm>
        </p:grpSpPr>
        <p:sp>
          <p:nvSpPr>
            <p:cNvPr id="19" name="TextBox 18">
              <a:extLst>
                <a:ext uri="{FF2B5EF4-FFF2-40B4-BE49-F238E27FC236}">
                  <a16:creationId xmlns:a16="http://schemas.microsoft.com/office/drawing/2014/main" id="{74F88F18-3C81-48EA-918B-9BDCB329FF19}"/>
                </a:ext>
              </a:extLst>
            </p:cNvPr>
            <p:cNvSpPr txBox="1"/>
            <p:nvPr/>
          </p:nvSpPr>
          <p:spPr>
            <a:xfrm>
              <a:off x="5273034" y="2396767"/>
              <a:ext cx="2978311" cy="323165"/>
            </a:xfrm>
            <a:prstGeom prst="rect">
              <a:avLst/>
            </a:prstGeom>
            <a:noFill/>
          </p:spPr>
          <p:txBody>
            <a:bodyPr wrap="square" rtlCol="0">
              <a:spAutoFit/>
            </a:bodyPr>
            <a:lstStyle/>
            <a:p>
              <a:pPr algn="ctr"/>
              <a:r>
                <a:rPr lang="id-ID" sz="1500" b="1" dirty="0">
                  <a:latin typeface="Calibri" panose="020F0502020204030204" pitchFamily="34" charset="0"/>
                </a:rPr>
                <a:t>Memasukkan argumen fungsi</a:t>
              </a:r>
              <a:r>
                <a:rPr lang="en-US" sz="1500" b="1" dirty="0">
                  <a:latin typeface="Calibri" panose="020F0502020204030204" pitchFamily="34" charset="0"/>
                </a:rPr>
                <a:t>.</a:t>
              </a:r>
            </a:p>
          </p:txBody>
        </p:sp>
        <p:pic>
          <p:nvPicPr>
            <p:cNvPr id="5" name="Picture 4">
              <a:extLst>
                <a:ext uri="{FF2B5EF4-FFF2-40B4-BE49-F238E27FC236}">
                  <a16:creationId xmlns:a16="http://schemas.microsoft.com/office/drawing/2014/main" id="{A65C89B8-FD12-4A44-9FAA-F882C0BC25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3034" y="743775"/>
              <a:ext cx="2924291" cy="1678946"/>
            </a:xfrm>
            <a:prstGeom prst="rect">
              <a:avLst/>
            </a:prstGeom>
          </p:spPr>
        </p:pic>
        <p:sp>
          <p:nvSpPr>
            <p:cNvPr id="21" name="TextBox 20">
              <a:extLst>
                <a:ext uri="{FF2B5EF4-FFF2-40B4-BE49-F238E27FC236}">
                  <a16:creationId xmlns:a16="http://schemas.microsoft.com/office/drawing/2014/main" id="{434D34FF-1396-49CC-B383-BF1D074D456A}"/>
                </a:ext>
              </a:extLst>
            </p:cNvPr>
            <p:cNvSpPr txBox="1"/>
            <p:nvPr/>
          </p:nvSpPr>
          <p:spPr>
            <a:xfrm rot="16200000">
              <a:off x="7408906" y="1402732"/>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nvGrpSpPr>
          <p:cNvPr id="12" name="Group 11">
            <a:extLst>
              <a:ext uri="{FF2B5EF4-FFF2-40B4-BE49-F238E27FC236}">
                <a16:creationId xmlns:a16="http://schemas.microsoft.com/office/drawing/2014/main" id="{7271CE13-4527-4260-A4A8-B3EA53EF9E80}"/>
              </a:ext>
            </a:extLst>
          </p:cNvPr>
          <p:cNvGrpSpPr/>
          <p:nvPr/>
        </p:nvGrpSpPr>
        <p:grpSpPr>
          <a:xfrm>
            <a:off x="4805859" y="4011448"/>
            <a:ext cx="4190082" cy="623715"/>
            <a:chOff x="4805859" y="4011448"/>
            <a:chExt cx="4190082" cy="623715"/>
          </a:xfrm>
        </p:grpSpPr>
        <p:pic>
          <p:nvPicPr>
            <p:cNvPr id="11" name="Picture 10">
              <a:extLst>
                <a:ext uri="{FF2B5EF4-FFF2-40B4-BE49-F238E27FC236}">
                  <a16:creationId xmlns:a16="http://schemas.microsoft.com/office/drawing/2014/main" id="{5B7A878E-893E-4372-A912-F131522389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59" y="4011448"/>
              <a:ext cx="3931573" cy="318593"/>
            </a:xfrm>
            <a:prstGeom prst="rect">
              <a:avLst/>
            </a:prstGeom>
          </p:spPr>
        </p:pic>
        <p:sp>
          <p:nvSpPr>
            <p:cNvPr id="24" name="TextBox 23">
              <a:extLst>
                <a:ext uri="{FF2B5EF4-FFF2-40B4-BE49-F238E27FC236}">
                  <a16:creationId xmlns:a16="http://schemas.microsoft.com/office/drawing/2014/main" id="{D7B0AA5B-2A8C-4964-AECB-5AE12EFAA868}"/>
                </a:ext>
              </a:extLst>
            </p:cNvPr>
            <p:cNvSpPr txBox="1"/>
            <p:nvPr/>
          </p:nvSpPr>
          <p:spPr>
            <a:xfrm>
              <a:off x="5083979" y="4311998"/>
              <a:ext cx="2978311" cy="323165"/>
            </a:xfrm>
            <a:prstGeom prst="rect">
              <a:avLst/>
            </a:prstGeom>
            <a:noFill/>
          </p:spPr>
          <p:txBody>
            <a:bodyPr wrap="square" rtlCol="0">
              <a:spAutoFit/>
            </a:bodyPr>
            <a:lstStyle/>
            <a:p>
              <a:pPr algn="ctr"/>
              <a:r>
                <a:rPr lang="en-US" sz="1500" b="1" dirty="0">
                  <a:latin typeface="Calibri" panose="020F0502020204030204" pitchFamily="34" charset="0"/>
                </a:rPr>
                <a:t>Kotak dialog Function Arguments.</a:t>
              </a:r>
            </a:p>
          </p:txBody>
        </p:sp>
        <p:sp>
          <p:nvSpPr>
            <p:cNvPr id="25" name="TextBox 24">
              <a:extLst>
                <a:ext uri="{FF2B5EF4-FFF2-40B4-BE49-F238E27FC236}">
                  <a16:creationId xmlns:a16="http://schemas.microsoft.com/office/drawing/2014/main" id="{63D9C9DE-7F26-4A0E-884A-5C73523CCD6A}"/>
                </a:ext>
              </a:extLst>
            </p:cNvPr>
            <p:cNvSpPr txBox="1"/>
            <p:nvPr/>
          </p:nvSpPr>
          <p:spPr>
            <a:xfrm>
              <a:off x="7064842" y="4119157"/>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2728815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6" presetClass="entr" presetSubtype="2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3D8990C2-C84C-42BC-89E1-2E32B6312AA0}"/>
              </a:ext>
            </a:extLst>
          </p:cNvPr>
          <p:cNvSpPr txBox="1"/>
          <p:nvPr/>
        </p:nvSpPr>
        <p:spPr>
          <a:xfrm>
            <a:off x="274903" y="221218"/>
            <a:ext cx="8594194" cy="369332"/>
          </a:xfrm>
          <a:prstGeom prst="rect">
            <a:avLst/>
          </a:prstGeom>
          <a:noFill/>
        </p:spPr>
        <p:txBody>
          <a:bodyPr wrap="square" rtlCol="0">
            <a:spAutoFit/>
          </a:bodyPr>
          <a:lstStyle/>
          <a:p>
            <a:r>
              <a:rPr lang="id-ID" b="1" dirty="0">
                <a:latin typeface="Calibri" panose="020F0502020204030204" pitchFamily="34" charset="0"/>
              </a:rPr>
              <a:t>Langkah-langkah untuk menambahkan fungsi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27" name="Rectangle 26">
            <a:extLst>
              <a:ext uri="{FF2B5EF4-FFF2-40B4-BE49-F238E27FC236}">
                <a16:creationId xmlns:a16="http://schemas.microsoft.com/office/drawing/2014/main" id="{E3434CA4-B1F8-4408-B1D7-E136DF1BAD8F}"/>
              </a:ext>
            </a:extLst>
          </p:cNvPr>
          <p:cNvSpPr/>
          <p:nvPr/>
        </p:nvSpPr>
        <p:spPr>
          <a:xfrm>
            <a:off x="381000" y="620951"/>
            <a:ext cx="3801515" cy="3416320"/>
          </a:xfrm>
          <a:prstGeom prst="rect">
            <a:avLst/>
          </a:prstGeom>
        </p:spPr>
        <p:txBody>
          <a:bodyPr wrap="square">
            <a:spAutoFit/>
          </a:bodyPr>
          <a:lstStyle/>
          <a:p>
            <a:pPr marL="342900" indent="-342900">
              <a:buFont typeface="+mj-lt"/>
              <a:buAutoNum type="arabicParenR" startAt="9"/>
            </a:pPr>
            <a:r>
              <a:rPr lang="id-ID" dirty="0">
                <a:latin typeface="Calibri" panose="020F0502020204030204" pitchFamily="34" charset="0"/>
              </a:rPr>
              <a:t>Klik kembali tombol disebelah kanan kotak isian Number 1. Kotak dialog Function Arguments akan kembali ke bentuk semula. </a:t>
            </a:r>
          </a:p>
          <a:p>
            <a:pPr marL="342900" indent="-342900">
              <a:buFont typeface="+mj-lt"/>
              <a:buAutoNum type="arabicParenR" startAt="9"/>
            </a:pPr>
            <a:r>
              <a:rPr lang="id-ID" dirty="0">
                <a:latin typeface="Calibri" panose="020F0502020204030204" pitchFamily="34" charset="0"/>
              </a:rPr>
              <a:t>Oleh karena semua data yang ingin dihitung sudah dimasukkan, biarkan kotak isian Number 2 kosong. </a:t>
            </a:r>
          </a:p>
          <a:p>
            <a:pPr marL="342900" indent="-342900">
              <a:buFont typeface="+mj-lt"/>
              <a:buAutoNum type="arabicParenR" startAt="9"/>
            </a:pPr>
            <a:r>
              <a:rPr lang="id-ID" dirty="0">
                <a:latin typeface="Calibri" panose="020F0502020204030204" pitchFamily="34" charset="0"/>
              </a:rPr>
              <a:t>Klik tombol OK. Hasil fungsi akan ditampilkan di </a:t>
            </a:r>
            <a:r>
              <a:rPr lang="id-ID" i="1" dirty="0">
                <a:latin typeface="Calibri" panose="020F0502020204030204" pitchFamily="34" charset="0"/>
              </a:rPr>
              <a:t>cell </a:t>
            </a:r>
            <a:r>
              <a:rPr lang="id-ID" dirty="0">
                <a:latin typeface="Calibri" panose="020F0502020204030204" pitchFamily="34" charset="0"/>
              </a:rPr>
              <a:t>E3. Selanjutnya</a:t>
            </a:r>
            <a:r>
              <a:rPr lang="en-US" dirty="0">
                <a:latin typeface="Calibri" panose="020F0502020204030204" pitchFamily="34" charset="0"/>
              </a:rPr>
              <a:t>,</a:t>
            </a:r>
            <a:r>
              <a:rPr lang="id-ID" dirty="0">
                <a:latin typeface="Calibri" panose="020F0502020204030204" pitchFamily="34" charset="0"/>
              </a:rPr>
              <a:t> adalah meng-</a:t>
            </a:r>
            <a:r>
              <a:rPr lang="id-ID" i="1" dirty="0">
                <a:latin typeface="Calibri" panose="020F0502020204030204" pitchFamily="34" charset="0"/>
              </a:rPr>
              <a:t>copy </a:t>
            </a:r>
            <a:r>
              <a:rPr lang="id-ID" dirty="0">
                <a:latin typeface="Calibri" panose="020F0502020204030204" pitchFamily="34" charset="0"/>
              </a:rPr>
              <a:t>fungsi di </a:t>
            </a:r>
            <a:r>
              <a:rPr lang="id-ID" i="1" dirty="0">
                <a:latin typeface="Calibri" panose="020F0502020204030204" pitchFamily="34" charset="0"/>
              </a:rPr>
              <a:t>cell </a:t>
            </a:r>
            <a:r>
              <a:rPr lang="id-ID" dirty="0">
                <a:latin typeface="Calibri" panose="020F0502020204030204" pitchFamily="34" charset="0"/>
              </a:rPr>
              <a:t>E3 ke </a:t>
            </a:r>
            <a:r>
              <a:rPr lang="id-ID" i="1" dirty="0">
                <a:latin typeface="Calibri" panose="020F0502020204030204" pitchFamily="34" charset="0"/>
              </a:rPr>
              <a:t>cell </a:t>
            </a:r>
            <a:r>
              <a:rPr lang="id-ID" dirty="0">
                <a:latin typeface="Calibri" panose="020F0502020204030204" pitchFamily="34" charset="0"/>
              </a:rPr>
              <a:t>E4 sampai dengan E12. </a:t>
            </a:r>
            <a:endParaRPr lang="id-ID" i="1" dirty="0">
              <a:latin typeface="Calibri" panose="020F0502020204030204" pitchFamily="34" charset="0"/>
            </a:endParaRPr>
          </a:p>
        </p:txBody>
      </p:sp>
      <p:cxnSp>
        <p:nvCxnSpPr>
          <p:cNvPr id="7" name="Straight Connector 6">
            <a:extLst>
              <a:ext uri="{FF2B5EF4-FFF2-40B4-BE49-F238E27FC236}">
                <a16:creationId xmlns:a16="http://schemas.microsoft.com/office/drawing/2014/main" id="{8EB0BF30-14E9-44FF-9D8E-068A4EDDA1BF}"/>
              </a:ext>
            </a:extLst>
          </p:cNvPr>
          <p:cNvCxnSpPr>
            <a:cxnSpLocks/>
          </p:cNvCxnSpPr>
          <p:nvPr/>
        </p:nvCxnSpPr>
        <p:spPr>
          <a:xfrm>
            <a:off x="4267200" y="620951"/>
            <a:ext cx="0" cy="4004223"/>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2F56C12F-FB75-4BF7-986B-AAACCE3B951A}"/>
              </a:ext>
            </a:extLst>
          </p:cNvPr>
          <p:cNvSpPr/>
          <p:nvPr/>
        </p:nvSpPr>
        <p:spPr>
          <a:xfrm>
            <a:off x="4377829" y="620951"/>
            <a:ext cx="4523166" cy="923330"/>
          </a:xfrm>
          <a:prstGeom prst="rect">
            <a:avLst/>
          </a:prstGeom>
        </p:spPr>
        <p:txBody>
          <a:bodyPr wrap="square">
            <a:spAutoFit/>
          </a:bodyPr>
          <a:lstStyle/>
          <a:p>
            <a:pPr marL="342900" indent="-342900">
              <a:buFont typeface="+mj-lt"/>
              <a:buAutoNum type="arabicParenR" startAt="12"/>
            </a:pPr>
            <a:r>
              <a:rPr lang="id-ID" dirty="0">
                <a:latin typeface="Calibri" panose="020F0502020204030204" pitchFamily="34" charset="0"/>
              </a:rPr>
              <a:t>Copy fungsi di </a:t>
            </a:r>
            <a:r>
              <a:rPr lang="id-ID" i="1" dirty="0">
                <a:latin typeface="Calibri" panose="020F0502020204030204" pitchFamily="34" charset="0"/>
              </a:rPr>
              <a:t>cell </a:t>
            </a:r>
            <a:r>
              <a:rPr lang="id-ID" dirty="0">
                <a:latin typeface="Calibri" panose="020F0502020204030204" pitchFamily="34" charset="0"/>
              </a:rPr>
              <a:t>E3 ke </a:t>
            </a:r>
            <a:r>
              <a:rPr lang="id-ID" i="1" dirty="0">
                <a:latin typeface="Calibri" panose="020F0502020204030204" pitchFamily="34" charset="0"/>
              </a:rPr>
              <a:t>cell</a:t>
            </a:r>
            <a:r>
              <a:rPr lang="id-ID" dirty="0">
                <a:latin typeface="Calibri" panose="020F0502020204030204" pitchFamily="34" charset="0"/>
              </a:rPr>
              <a:t> E4 sampai E18 dengan cara seperti pada saat meng-</a:t>
            </a:r>
            <a:r>
              <a:rPr lang="id-ID" i="1" dirty="0">
                <a:latin typeface="Calibri" panose="020F0502020204030204" pitchFamily="34" charset="0"/>
              </a:rPr>
              <a:t>copy</a:t>
            </a:r>
            <a:r>
              <a:rPr lang="id-ID" dirty="0">
                <a:latin typeface="Calibri" panose="020F0502020204030204" pitchFamily="34" charset="0"/>
              </a:rPr>
              <a:t> rumus.</a:t>
            </a:r>
          </a:p>
        </p:txBody>
      </p:sp>
      <p:grpSp>
        <p:nvGrpSpPr>
          <p:cNvPr id="10" name="Group 9">
            <a:extLst>
              <a:ext uri="{FF2B5EF4-FFF2-40B4-BE49-F238E27FC236}">
                <a16:creationId xmlns:a16="http://schemas.microsoft.com/office/drawing/2014/main" id="{CF1DC875-B2DA-4872-979A-CBFD0D7D45C5}"/>
              </a:ext>
            </a:extLst>
          </p:cNvPr>
          <p:cNvGrpSpPr/>
          <p:nvPr/>
        </p:nvGrpSpPr>
        <p:grpSpPr>
          <a:xfrm>
            <a:off x="4660689" y="1562125"/>
            <a:ext cx="4208408" cy="2997914"/>
            <a:chOff x="4660689" y="1562125"/>
            <a:chExt cx="4208408" cy="2997914"/>
          </a:xfrm>
        </p:grpSpPr>
        <p:grpSp>
          <p:nvGrpSpPr>
            <p:cNvPr id="4" name="Group 3">
              <a:extLst>
                <a:ext uri="{FF2B5EF4-FFF2-40B4-BE49-F238E27FC236}">
                  <a16:creationId xmlns:a16="http://schemas.microsoft.com/office/drawing/2014/main" id="{529E90E1-9653-4C62-B47B-03A31C02757E}"/>
                </a:ext>
              </a:extLst>
            </p:cNvPr>
            <p:cNvGrpSpPr/>
            <p:nvPr/>
          </p:nvGrpSpPr>
          <p:grpSpPr>
            <a:xfrm>
              <a:off x="4660689" y="1562125"/>
              <a:ext cx="4208408" cy="2997914"/>
              <a:chOff x="5063091" y="607631"/>
              <a:chExt cx="4208408" cy="2997914"/>
            </a:xfrm>
          </p:grpSpPr>
          <p:pic>
            <p:nvPicPr>
              <p:cNvPr id="3" name="Picture 2">
                <a:extLst>
                  <a:ext uri="{FF2B5EF4-FFF2-40B4-BE49-F238E27FC236}">
                    <a16:creationId xmlns:a16="http://schemas.microsoft.com/office/drawing/2014/main" id="{0C491F99-9296-444A-9C1E-40F04D36A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3091" y="607631"/>
                <a:ext cx="2650106" cy="1544978"/>
              </a:xfrm>
              <a:prstGeom prst="rect">
                <a:avLst/>
              </a:prstGeom>
            </p:spPr>
          </p:pic>
          <p:grpSp>
            <p:nvGrpSpPr>
              <p:cNvPr id="6" name="Group 5">
                <a:extLst>
                  <a:ext uri="{FF2B5EF4-FFF2-40B4-BE49-F238E27FC236}">
                    <a16:creationId xmlns:a16="http://schemas.microsoft.com/office/drawing/2014/main" id="{AE4913E2-A921-40B4-A801-076CA45B6D3B}"/>
                  </a:ext>
                </a:extLst>
              </p:cNvPr>
              <p:cNvGrpSpPr/>
              <p:nvPr/>
            </p:nvGrpSpPr>
            <p:grpSpPr>
              <a:xfrm>
                <a:off x="5552658" y="1351281"/>
                <a:ext cx="3718841" cy="2254264"/>
                <a:chOff x="6054889" y="1529239"/>
                <a:chExt cx="3718841" cy="2254264"/>
              </a:xfrm>
            </p:grpSpPr>
            <p:sp>
              <p:nvSpPr>
                <p:cNvPr id="19" name="TextBox 18">
                  <a:extLst>
                    <a:ext uri="{FF2B5EF4-FFF2-40B4-BE49-F238E27FC236}">
                      <a16:creationId xmlns:a16="http://schemas.microsoft.com/office/drawing/2014/main" id="{74F88F18-3C81-48EA-918B-9BDCB329FF19}"/>
                    </a:ext>
                  </a:extLst>
                </p:cNvPr>
                <p:cNvSpPr txBox="1"/>
                <p:nvPr/>
              </p:nvSpPr>
              <p:spPr>
                <a:xfrm>
                  <a:off x="6054889" y="3460338"/>
                  <a:ext cx="2978311" cy="323165"/>
                </a:xfrm>
                <a:prstGeom prst="rect">
                  <a:avLst/>
                </a:prstGeom>
                <a:noFill/>
              </p:spPr>
              <p:txBody>
                <a:bodyPr wrap="square" rtlCol="0">
                  <a:spAutoFit/>
                </a:bodyPr>
                <a:lstStyle/>
                <a:p>
                  <a:pPr algn="ctr"/>
                  <a:r>
                    <a:rPr lang="id-ID" sz="1500" b="1" dirty="0">
                      <a:latin typeface="Calibri" panose="020F0502020204030204" pitchFamily="34" charset="0"/>
                    </a:rPr>
                    <a:t>Hasil perhitungan fungsi SUM</a:t>
                  </a:r>
                  <a:r>
                    <a:rPr lang="en-US" sz="1500" b="1" dirty="0">
                      <a:latin typeface="Calibri" panose="020F0502020204030204" pitchFamily="34" charset="0"/>
                    </a:rPr>
                    <a:t>.</a:t>
                  </a:r>
                </a:p>
              </p:txBody>
            </p:sp>
            <p:sp>
              <p:nvSpPr>
                <p:cNvPr id="21" name="TextBox 20">
                  <a:extLst>
                    <a:ext uri="{FF2B5EF4-FFF2-40B4-BE49-F238E27FC236}">
                      <a16:creationId xmlns:a16="http://schemas.microsoft.com/office/drawing/2014/main" id="{434D34FF-1396-49CC-B383-BF1D074D456A}"/>
                    </a:ext>
                  </a:extLst>
                </p:cNvPr>
                <p:cNvSpPr txBox="1"/>
                <p:nvPr/>
              </p:nvSpPr>
              <p:spPr>
                <a:xfrm rot="16200000">
                  <a:off x="8685070" y="2371678"/>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pic>
          <p:nvPicPr>
            <p:cNvPr id="9" name="Picture 8">
              <a:extLst>
                <a:ext uri="{FF2B5EF4-FFF2-40B4-BE49-F238E27FC236}">
                  <a16:creationId xmlns:a16="http://schemas.microsoft.com/office/drawing/2014/main" id="{43AAFA65-9DF0-4C4C-89BD-F624D4DB71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7380" y="2561560"/>
              <a:ext cx="2903480" cy="1675314"/>
            </a:xfrm>
            <a:prstGeom prst="rect">
              <a:avLst/>
            </a:prstGeom>
          </p:spPr>
        </p:pic>
      </p:grpSp>
    </p:spTree>
    <p:extLst>
      <p:ext uri="{BB962C8B-B14F-4D97-AF65-F5344CB8AC3E}">
        <p14:creationId xmlns:p14="http://schemas.microsoft.com/office/powerpoint/2010/main" val="335793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6" presetClass="entr" presetSubtype="2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572306" y="209550"/>
            <a:ext cx="3462846" cy="461665"/>
            <a:chOff x="228600" y="1086758"/>
            <a:chExt cx="4445029"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4420945" cy="461665"/>
            </a:xfrm>
            <a:prstGeom prst="rect">
              <a:avLst/>
            </a:prstGeom>
          </p:spPr>
          <p:txBody>
            <a:bodyPr wrap="none">
              <a:spAutoFit/>
            </a:bodyPr>
            <a:lstStyle/>
            <a:p>
              <a:r>
                <a:rPr lang="id-ID" sz="2400" b="1" dirty="0">
                  <a:solidFill>
                    <a:srgbClr val="FF0000"/>
                  </a:solidFill>
                  <a:latin typeface="Calibri" panose="020F0502020204030204" pitchFamily="34" charset="0"/>
                </a:rPr>
                <a:t>4</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Mencari Nilai Rata-rata</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4438145"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457200" y="814959"/>
            <a:ext cx="4572000" cy="3139321"/>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Fungsi untuk menghitung nilai rata-rata di Microsoft Excel disebut dengan fungsi AVERAGE. </a:t>
            </a:r>
          </a:p>
          <a:p>
            <a:pPr marL="285750" indent="-285750">
              <a:buFont typeface="Wingdings" panose="05000000000000000000" pitchFamily="2" charset="2"/>
              <a:buChar char="ü"/>
            </a:pPr>
            <a:r>
              <a:rPr lang="id-ID" dirty="0">
                <a:latin typeface="Calibri" panose="020F0502020204030204" pitchFamily="34" charset="0"/>
              </a:rPr>
              <a:t>Sebagai contoh, kamu ingin menghitung nilai rata-rata masaa zat A dan zat B bersadarkan hasil percobaan yang dilakukan. Rata-rata massa yang digunakan tersebut akan dihitung di </a:t>
            </a:r>
            <a:r>
              <a:rPr lang="id-ID" i="1" dirty="0">
                <a:latin typeface="Calibri" panose="020F0502020204030204" pitchFamily="34" charset="0"/>
              </a:rPr>
              <a:t>cell </a:t>
            </a:r>
            <a:r>
              <a:rPr lang="id-ID" dirty="0">
                <a:latin typeface="Calibri" panose="020F0502020204030204" pitchFamily="34" charset="0"/>
              </a:rPr>
              <a:t>C14 dan D14, maka rumus yang harus diketik di </a:t>
            </a:r>
            <a:r>
              <a:rPr lang="id-ID" i="1" dirty="0">
                <a:latin typeface="Calibri" panose="020F0502020204030204" pitchFamily="34" charset="0"/>
              </a:rPr>
              <a:t>cell </a:t>
            </a:r>
            <a:r>
              <a:rPr lang="id-ID" dirty="0">
                <a:latin typeface="Calibri" panose="020F0502020204030204" pitchFamily="34" charset="0"/>
              </a:rPr>
              <a:t>C14 adalah =AVERAGE(C3:C12), kemudian meng-</a:t>
            </a:r>
            <a:r>
              <a:rPr lang="id-ID" i="1" dirty="0">
                <a:latin typeface="Calibri" panose="020F0502020204030204" pitchFamily="34" charset="0"/>
              </a:rPr>
              <a:t>copy </a:t>
            </a:r>
            <a:r>
              <a:rPr lang="id-ID" dirty="0">
                <a:latin typeface="Calibri" panose="020F0502020204030204" pitchFamily="34" charset="0"/>
              </a:rPr>
              <a:t>rumus tersebut ke </a:t>
            </a:r>
            <a:r>
              <a:rPr lang="id-ID" i="1" dirty="0">
                <a:latin typeface="Calibri" panose="020F0502020204030204" pitchFamily="34" charset="0"/>
              </a:rPr>
              <a:t>cell </a:t>
            </a:r>
            <a:r>
              <a:rPr lang="id-ID" dirty="0">
                <a:latin typeface="Calibri" panose="020F0502020204030204" pitchFamily="34" charset="0"/>
              </a:rPr>
              <a:t>D14.</a:t>
            </a:r>
            <a:endParaRPr lang="id-ID" i="1" dirty="0">
              <a:latin typeface="Calibri" panose="020F0502020204030204" pitchFamily="34" charset="0"/>
            </a:endParaRPr>
          </a:p>
        </p:txBody>
      </p:sp>
      <p:grpSp>
        <p:nvGrpSpPr>
          <p:cNvPr id="7" name="Group 6">
            <a:extLst>
              <a:ext uri="{FF2B5EF4-FFF2-40B4-BE49-F238E27FC236}">
                <a16:creationId xmlns:a16="http://schemas.microsoft.com/office/drawing/2014/main" id="{CBF214B4-AB55-4214-B11D-8B22B778C626}"/>
              </a:ext>
            </a:extLst>
          </p:cNvPr>
          <p:cNvGrpSpPr/>
          <p:nvPr/>
        </p:nvGrpSpPr>
        <p:grpSpPr>
          <a:xfrm>
            <a:off x="5257800" y="818540"/>
            <a:ext cx="3496091" cy="3526730"/>
            <a:chOff x="5257800" y="818540"/>
            <a:chExt cx="3496091" cy="3526730"/>
          </a:xfrm>
        </p:grpSpPr>
        <p:sp>
          <p:nvSpPr>
            <p:cNvPr id="8" name="TextBox 7">
              <a:extLst>
                <a:ext uri="{FF2B5EF4-FFF2-40B4-BE49-F238E27FC236}">
                  <a16:creationId xmlns:a16="http://schemas.microsoft.com/office/drawing/2014/main" id="{90EB1434-CF4E-49FC-ABCC-4CAB2961E299}"/>
                </a:ext>
              </a:extLst>
            </p:cNvPr>
            <p:cNvSpPr txBox="1"/>
            <p:nvPr/>
          </p:nvSpPr>
          <p:spPr>
            <a:xfrm>
              <a:off x="5297178" y="3791272"/>
              <a:ext cx="3171115" cy="553998"/>
            </a:xfrm>
            <a:prstGeom prst="rect">
              <a:avLst/>
            </a:prstGeom>
            <a:noFill/>
          </p:spPr>
          <p:txBody>
            <a:bodyPr wrap="square" rtlCol="0">
              <a:spAutoFit/>
            </a:bodyPr>
            <a:lstStyle/>
            <a:p>
              <a:pPr algn="ctr"/>
              <a:r>
                <a:rPr lang="id-ID" sz="1500" b="1" dirty="0">
                  <a:latin typeface="Calibri" panose="020F0502020204030204" pitchFamily="34" charset="0"/>
                </a:rPr>
                <a:t>Menghitung rata-rata menggunakan fungsi AVERAGE</a:t>
              </a:r>
              <a:r>
                <a:rPr lang="en-US" sz="1500" b="1" dirty="0">
                  <a:latin typeface="Calibri" panose="020F0502020204030204" pitchFamily="34" charset="0"/>
                </a:rPr>
                <a:t>.</a:t>
              </a:r>
            </a:p>
          </p:txBody>
        </p:sp>
        <p:pic>
          <p:nvPicPr>
            <p:cNvPr id="6" name="Picture 5">
              <a:extLst>
                <a:ext uri="{FF2B5EF4-FFF2-40B4-BE49-F238E27FC236}">
                  <a16:creationId xmlns:a16="http://schemas.microsoft.com/office/drawing/2014/main" id="{4784E567-C0E1-4080-898E-36C24140A4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818540"/>
              <a:ext cx="3303035" cy="2972732"/>
            </a:xfrm>
            <a:prstGeom prst="rect">
              <a:avLst/>
            </a:prstGeom>
          </p:spPr>
        </p:pic>
        <p:sp>
          <p:nvSpPr>
            <p:cNvPr id="13" name="TextBox 12">
              <a:extLst>
                <a:ext uri="{FF2B5EF4-FFF2-40B4-BE49-F238E27FC236}">
                  <a16:creationId xmlns:a16="http://schemas.microsoft.com/office/drawing/2014/main" id="{0A7AD499-69F4-42CF-BA4A-A9D56855D58E}"/>
                </a:ext>
              </a:extLst>
            </p:cNvPr>
            <p:cNvSpPr txBox="1"/>
            <p:nvPr/>
          </p:nvSpPr>
          <p:spPr>
            <a:xfrm rot="16200000">
              <a:off x="7665231" y="2708371"/>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392315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572306" y="209550"/>
            <a:ext cx="3953686" cy="461665"/>
            <a:chOff x="228600" y="1086758"/>
            <a:chExt cx="5075087"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5051003" cy="461665"/>
            </a:xfrm>
            <a:prstGeom prst="rect">
              <a:avLst/>
            </a:prstGeom>
          </p:spPr>
          <p:txBody>
            <a:bodyPr wrap="none">
              <a:spAutoFit/>
            </a:bodyPr>
            <a:lstStyle/>
            <a:p>
              <a:r>
                <a:rPr lang="id-ID" sz="2400" b="1" dirty="0">
                  <a:solidFill>
                    <a:srgbClr val="FF0000"/>
                  </a:solidFill>
                  <a:latin typeface="Calibri" panose="020F0502020204030204" pitchFamily="34" charset="0"/>
                </a:rPr>
                <a:t>5</a:t>
              </a:r>
              <a:r>
                <a:rPr lang="en-US" sz="2400" b="1" dirty="0">
                  <a:solidFill>
                    <a:srgbClr val="FF0000"/>
                  </a:solidFill>
                  <a:latin typeface="Calibri" panose="020F0502020204030204" pitchFamily="34" charset="0"/>
                </a:rPr>
                <a:t>. </a:t>
              </a:r>
              <a:r>
                <a:rPr lang="id-ID" sz="2400" b="1" dirty="0">
                  <a:solidFill>
                    <a:srgbClr val="FF0000"/>
                  </a:solidFill>
                  <a:latin typeface="Calibri" panose="020F0502020204030204" pitchFamily="34" charset="0"/>
                </a:rPr>
                <a:t>Mencari Pangkat dan Akar </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4938519"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457200" y="666750"/>
            <a:ext cx="5105400" cy="3970318"/>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Mencari pangkat dapat dilakukan dengan menggunakan operator pangkat (^).</a:t>
            </a:r>
          </a:p>
          <a:p>
            <a:pPr marL="285750" indent="-285750">
              <a:buFont typeface="Wingdings" panose="05000000000000000000" pitchFamily="2" charset="2"/>
              <a:buChar char="ü"/>
            </a:pPr>
            <a:r>
              <a:rPr lang="id-ID" dirty="0">
                <a:latin typeface="Calibri" panose="020F0502020204030204" pitchFamily="34" charset="0"/>
              </a:rPr>
              <a:t>Microsoft Excel menyediakan fungsi POWER yang dapat digunakan untuk mencari pangkat bilangan. </a:t>
            </a:r>
          </a:p>
          <a:p>
            <a:pPr marL="285750" indent="-285750">
              <a:buFont typeface="Wingdings" panose="05000000000000000000" pitchFamily="2" charset="2"/>
              <a:buChar char="ü"/>
            </a:pPr>
            <a:r>
              <a:rPr lang="id-ID" dirty="0">
                <a:latin typeface="Calibri" panose="020F0502020204030204" pitchFamily="34" charset="0"/>
              </a:rPr>
              <a:t>Rumus untuk fungsi pangkat adalah: </a:t>
            </a:r>
          </a:p>
          <a:p>
            <a:r>
              <a:rPr lang="id-ID" dirty="0">
                <a:latin typeface="Calibri" panose="020F0502020204030204" pitchFamily="34" charset="0"/>
              </a:rPr>
              <a:t>	=POWER (number;power).</a:t>
            </a:r>
          </a:p>
          <a:p>
            <a:pPr marL="285750" indent="-285750">
              <a:buFont typeface="Arial" panose="020B0604020202020204" pitchFamily="34" charset="0"/>
              <a:buChar char="•"/>
            </a:pPr>
            <a:r>
              <a:rPr lang="id-ID" dirty="0">
                <a:latin typeface="Calibri" panose="020F0502020204030204" pitchFamily="34" charset="0"/>
              </a:rPr>
              <a:t>number: bilangan yang ingin dicari pangkatnya.</a:t>
            </a:r>
          </a:p>
          <a:p>
            <a:pPr marL="285750" indent="-285750">
              <a:buFont typeface="Arial" panose="020B0604020202020204" pitchFamily="34" charset="0"/>
              <a:buChar char="•"/>
            </a:pPr>
            <a:r>
              <a:rPr lang="id-ID" dirty="0">
                <a:latin typeface="Calibri" panose="020F0502020204030204" pitchFamily="34" charset="0"/>
              </a:rPr>
              <a:t>power: pangkat dari bilangan yang ingin dicari.  </a:t>
            </a:r>
          </a:p>
          <a:p>
            <a:pPr marL="285750" indent="-285750">
              <a:buFont typeface="Wingdings" panose="05000000000000000000" pitchFamily="2" charset="2"/>
              <a:buChar char="ü"/>
            </a:pPr>
            <a:r>
              <a:rPr lang="id-ID" dirty="0">
                <a:latin typeface="Calibri" panose="020F0502020204030204" pitchFamily="34" charset="0"/>
              </a:rPr>
              <a:t>Contoh penggunaan fungsi POWER adalah sebagai berikut.</a:t>
            </a:r>
          </a:p>
          <a:p>
            <a:pPr marL="285750" indent="-285750">
              <a:buFont typeface="Arial" panose="020B0604020202020204" pitchFamily="34" charset="0"/>
              <a:buChar char="•"/>
            </a:pPr>
            <a:r>
              <a:rPr lang="id-ID" dirty="0">
                <a:latin typeface="Calibri" panose="020F0502020204030204" pitchFamily="34" charset="0"/>
              </a:rPr>
              <a:t>=POWER(15;3); mencari nilai dari 15 pangkat 3.</a:t>
            </a:r>
          </a:p>
          <a:p>
            <a:pPr marL="285750" indent="-285750">
              <a:buFont typeface="Arial" panose="020B0604020202020204" pitchFamily="34" charset="0"/>
              <a:buChar char="•"/>
            </a:pPr>
            <a:r>
              <a:rPr lang="id-ID" dirty="0">
                <a:latin typeface="Calibri" panose="020F0502020204030204" pitchFamily="34" charset="0"/>
              </a:rPr>
              <a:t>=POWER (B2;C2); mencari nilai dari data yang terdapat di B2 pangkat data yang terdapat di C2.</a:t>
            </a:r>
          </a:p>
        </p:txBody>
      </p:sp>
      <p:grpSp>
        <p:nvGrpSpPr>
          <p:cNvPr id="2" name="Group 1"/>
          <p:cNvGrpSpPr/>
          <p:nvPr/>
        </p:nvGrpSpPr>
        <p:grpSpPr>
          <a:xfrm>
            <a:off x="5486093" y="1022982"/>
            <a:ext cx="3384839" cy="3097536"/>
            <a:chOff x="5486093" y="1022982"/>
            <a:chExt cx="3384839" cy="3097536"/>
          </a:xfrm>
        </p:grpSpPr>
        <p:pic>
          <p:nvPicPr>
            <p:cNvPr id="9" name="Picture 8">
              <a:extLst>
                <a:ext uri="{FF2B5EF4-FFF2-40B4-BE49-F238E27FC236}">
                  <a16:creationId xmlns:a16="http://schemas.microsoft.com/office/drawing/2014/main" id="{9A5F692F-2549-41A6-9080-69FBBBB895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2752" y="1022982"/>
              <a:ext cx="3326915" cy="2791448"/>
            </a:xfrm>
            <a:prstGeom prst="rect">
              <a:avLst/>
            </a:prstGeom>
          </p:spPr>
        </p:pic>
        <p:grpSp>
          <p:nvGrpSpPr>
            <p:cNvPr id="7" name="Group 6">
              <a:extLst>
                <a:ext uri="{FF2B5EF4-FFF2-40B4-BE49-F238E27FC236}">
                  <a16:creationId xmlns:a16="http://schemas.microsoft.com/office/drawing/2014/main" id="{CBF214B4-AB55-4214-B11D-8B22B778C626}"/>
                </a:ext>
              </a:extLst>
            </p:cNvPr>
            <p:cNvGrpSpPr/>
            <p:nvPr/>
          </p:nvGrpSpPr>
          <p:grpSpPr>
            <a:xfrm>
              <a:off x="5486093" y="1860173"/>
              <a:ext cx="3384839" cy="2260345"/>
              <a:chOff x="5486093" y="1860173"/>
              <a:chExt cx="3384839" cy="2260345"/>
            </a:xfrm>
          </p:grpSpPr>
          <p:sp>
            <p:nvSpPr>
              <p:cNvPr id="8" name="TextBox 7">
                <a:extLst>
                  <a:ext uri="{FF2B5EF4-FFF2-40B4-BE49-F238E27FC236}">
                    <a16:creationId xmlns:a16="http://schemas.microsoft.com/office/drawing/2014/main" id="{90EB1434-CF4E-49FC-ABCC-4CAB2961E299}"/>
                  </a:ext>
                </a:extLst>
              </p:cNvPr>
              <p:cNvSpPr txBox="1"/>
              <p:nvPr/>
            </p:nvSpPr>
            <p:spPr>
              <a:xfrm>
                <a:off x="5486093" y="3797353"/>
                <a:ext cx="3171115" cy="323165"/>
              </a:xfrm>
              <a:prstGeom prst="rect">
                <a:avLst/>
              </a:prstGeom>
              <a:noFill/>
            </p:spPr>
            <p:txBody>
              <a:bodyPr wrap="square" rtlCol="0">
                <a:spAutoFit/>
              </a:bodyPr>
              <a:lstStyle/>
              <a:p>
                <a:pPr algn="ctr"/>
                <a:r>
                  <a:rPr lang="id-ID" sz="1500" b="1" dirty="0">
                    <a:latin typeface="Calibri" panose="020F0502020204030204" pitchFamily="34" charset="0"/>
                  </a:rPr>
                  <a:t>Menggunakan fungsi POWER</a:t>
                </a:r>
                <a:r>
                  <a:rPr lang="en-US" sz="1500" b="1" dirty="0">
                    <a:latin typeface="Calibri" panose="020F0502020204030204" pitchFamily="34" charset="0"/>
                  </a:rPr>
                  <a:t>.</a:t>
                </a:r>
              </a:p>
            </p:txBody>
          </p:sp>
          <p:sp>
            <p:nvSpPr>
              <p:cNvPr id="13" name="TextBox 12">
                <a:extLst>
                  <a:ext uri="{FF2B5EF4-FFF2-40B4-BE49-F238E27FC236}">
                    <a16:creationId xmlns:a16="http://schemas.microsoft.com/office/drawing/2014/main" id="{0A7AD499-69F4-42CF-BA4A-A9D56855D58E}"/>
                  </a:ext>
                </a:extLst>
              </p:cNvPr>
              <p:cNvSpPr txBox="1"/>
              <p:nvPr/>
            </p:nvSpPr>
            <p:spPr>
              <a:xfrm rot="16200000">
                <a:off x="7782272" y="2702612"/>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spTree>
    <p:extLst>
      <p:ext uri="{BB962C8B-B14F-4D97-AF65-F5344CB8AC3E}">
        <p14:creationId xmlns:p14="http://schemas.microsoft.com/office/powerpoint/2010/main" val="380093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FE05E55C-F610-49CC-9A81-5BF5E1FC79BD}"/>
                  </a:ext>
                </a:extLst>
              </p:cNvPr>
              <p:cNvSpPr/>
              <p:nvPr/>
            </p:nvSpPr>
            <p:spPr>
              <a:xfrm>
                <a:off x="533400" y="514350"/>
                <a:ext cx="8305800" cy="2423869"/>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Jika ingin mencari nilai akar pangkat dua pada Microsoft Excel digunakan fungsi SQRT. </a:t>
                </a:r>
              </a:p>
              <a:p>
                <a:pPr marL="285750" indent="-285750">
                  <a:buFont typeface="Wingdings" panose="05000000000000000000" pitchFamily="2" charset="2"/>
                  <a:buChar char="ü"/>
                </a:pPr>
                <a:r>
                  <a:rPr lang="id-ID" dirty="0">
                    <a:latin typeface="Calibri" panose="020F0502020204030204" pitchFamily="34" charset="0"/>
                  </a:rPr>
                  <a:t>Contoh penggunaannya:</a:t>
                </a:r>
              </a:p>
              <a:p>
                <a:pPr marL="285750" indent="-285750">
                  <a:buFont typeface="Arial" panose="020B0604020202020204" pitchFamily="34" charset="0"/>
                  <a:buChar char="•"/>
                </a:pPr>
                <a:r>
                  <a:rPr lang="id-ID" dirty="0">
                    <a:latin typeface="Calibri" panose="020F0502020204030204" pitchFamily="34" charset="0"/>
                  </a:rPr>
                  <a:t>Mencari nilai akar pangkat dua dari 45, dapat dituliskan rumus =SQRT(45).</a:t>
                </a:r>
              </a:p>
              <a:p>
                <a:pPr marL="285750" indent="-285750">
                  <a:buFont typeface="Arial" panose="020B0604020202020204" pitchFamily="34" charset="0"/>
                  <a:buChar char="•"/>
                </a:pPr>
                <a:r>
                  <a:rPr lang="id-ID" dirty="0">
                    <a:latin typeface="Calibri" panose="020F0502020204030204" pitchFamily="34" charset="0"/>
                  </a:rPr>
                  <a:t>Mencari akar dari bilangan yang terdapat di </a:t>
                </a:r>
                <a:r>
                  <a:rPr lang="id-ID" i="1" dirty="0">
                    <a:latin typeface="Calibri" panose="020F0502020204030204" pitchFamily="34" charset="0"/>
                  </a:rPr>
                  <a:t>cell </a:t>
                </a:r>
                <a:r>
                  <a:rPr lang="id-ID" dirty="0">
                    <a:latin typeface="Calibri" panose="020F0502020204030204" pitchFamily="34" charset="0"/>
                  </a:rPr>
                  <a:t>B2, dapat dituliskan rumus =SQRT(B2).</a:t>
                </a:r>
              </a:p>
              <a:p>
                <a:pPr marL="285750" indent="-285750">
                  <a:buFont typeface="Arial" panose="020B0604020202020204" pitchFamily="34" charset="0"/>
                  <a:buChar char="•"/>
                </a:pPr>
                <a:r>
                  <a:rPr lang="id-ID" dirty="0">
                    <a:latin typeface="Calibri" panose="020F0502020204030204" pitchFamily="34" charset="0"/>
                  </a:rPr>
                  <a:t>Mencari nilai akar pangkat 3 dapat dilakukan dengan rumus pangkat </a:t>
                </a:r>
                <a14:m>
                  <m:oMath xmlns:m="http://schemas.openxmlformats.org/officeDocument/2006/math">
                    <m:f>
                      <m:fPr>
                        <m:ctrlPr>
                          <a:rPr lang="id-ID" i="1" smtClean="0">
                            <a:latin typeface="Cambria Math" panose="02040503050406030204" pitchFamily="18" charset="0"/>
                          </a:rPr>
                        </m:ctrlPr>
                      </m:fPr>
                      <m:num>
                        <m:r>
                          <a:rPr lang="id-ID" b="0" i="1" smtClean="0">
                            <a:latin typeface="Cambria Math" panose="02040503050406030204" pitchFamily="18" charset="0"/>
                          </a:rPr>
                          <m:t>1</m:t>
                        </m:r>
                      </m:num>
                      <m:den>
                        <m:r>
                          <a:rPr lang="id-ID" b="0" i="1" smtClean="0">
                            <a:latin typeface="Cambria Math" panose="02040503050406030204" pitchFamily="18" charset="0"/>
                          </a:rPr>
                          <m:t>3</m:t>
                        </m:r>
                      </m:den>
                    </m:f>
                    <m:r>
                      <a:rPr lang="id-ID" b="0" i="1" smtClean="0">
                        <a:latin typeface="Cambria Math" panose="02040503050406030204" pitchFamily="18" charset="0"/>
                      </a:rPr>
                      <m:t> </m:t>
                    </m:r>
                  </m:oMath>
                </a14:m>
                <a:r>
                  <a:rPr lang="id-ID" dirty="0">
                    <a:latin typeface="Calibri" panose="020F0502020204030204" pitchFamily="34" charset="0"/>
                  </a:rPr>
                  <a:t>, dapat dituliskan rumus =B2^(1/3) atau POWER=(B2;1/3).</a:t>
                </a:r>
              </a:p>
            </p:txBody>
          </p:sp>
        </mc:Choice>
        <mc:Fallback xmlns="">
          <p:sp>
            <p:nvSpPr>
              <p:cNvPr id="26" name="Rectangle 25">
                <a:extLst>
                  <a:ext uri="{FF2B5EF4-FFF2-40B4-BE49-F238E27FC236}">
                    <a16:creationId xmlns:a16="http://schemas.microsoft.com/office/drawing/2014/main" id="{FE05E55C-F610-49CC-9A81-5BF5E1FC79BD}"/>
                  </a:ext>
                </a:extLst>
              </p:cNvPr>
              <p:cNvSpPr>
                <a:spLocks noRot="1" noChangeAspect="1" noMove="1" noResize="1" noEditPoints="1" noAdjustHandles="1" noChangeArrowheads="1" noChangeShapeType="1" noTextEdit="1"/>
              </p:cNvSpPr>
              <p:nvPr/>
            </p:nvSpPr>
            <p:spPr>
              <a:xfrm>
                <a:off x="533400" y="514350"/>
                <a:ext cx="8305800" cy="2423869"/>
              </a:xfrm>
              <a:prstGeom prst="rect">
                <a:avLst/>
              </a:prstGeom>
              <a:blipFill>
                <a:blip r:embed="rId3"/>
                <a:stretch>
                  <a:fillRect l="-514" t="-1256" b="-3015"/>
                </a:stretch>
              </a:blipFill>
            </p:spPr>
            <p:txBody>
              <a:bodyPr/>
              <a:lstStyle/>
              <a:p>
                <a:r>
                  <a:rPr lang="en-ID">
                    <a:noFill/>
                  </a:rPr>
                  <a:t> </a:t>
                </a:r>
              </a:p>
            </p:txBody>
          </p:sp>
        </mc:Fallback>
      </mc:AlternateContent>
    </p:spTree>
    <p:extLst>
      <p:ext uri="{BB962C8B-B14F-4D97-AF65-F5344CB8AC3E}">
        <p14:creationId xmlns:p14="http://schemas.microsoft.com/office/powerpoint/2010/main" val="4207880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5315CAA-4D00-62CA-05B9-41FC0C3DCBB4}"/>
              </a:ext>
            </a:extLst>
          </p:cNvPr>
          <p:cNvGrpSpPr/>
          <p:nvPr/>
        </p:nvGrpSpPr>
        <p:grpSpPr>
          <a:xfrm>
            <a:off x="572306" y="209550"/>
            <a:ext cx="2922057" cy="461665"/>
            <a:chOff x="228600" y="1086758"/>
            <a:chExt cx="3750854" cy="461665"/>
          </a:xfrm>
        </p:grpSpPr>
        <p:sp>
          <p:nvSpPr>
            <p:cNvPr id="3" name="Rectangle 2">
              <a:extLst>
                <a:ext uri="{FF2B5EF4-FFF2-40B4-BE49-F238E27FC236}">
                  <a16:creationId xmlns:a16="http://schemas.microsoft.com/office/drawing/2014/main" id="{74D9E388-82C0-3CBA-9DEA-5E747D98E5B6}"/>
                </a:ext>
              </a:extLst>
            </p:cNvPr>
            <p:cNvSpPr/>
            <p:nvPr/>
          </p:nvSpPr>
          <p:spPr>
            <a:xfrm>
              <a:off x="252684" y="1086758"/>
              <a:ext cx="3726770" cy="461665"/>
            </a:xfrm>
            <a:prstGeom prst="rect">
              <a:avLst/>
            </a:prstGeom>
          </p:spPr>
          <p:txBody>
            <a:bodyPr wrap="none">
              <a:spAutoFit/>
            </a:bodyPr>
            <a:lstStyle/>
            <a:p>
              <a:r>
                <a:rPr lang="en-US" sz="2400" b="1" dirty="0">
                  <a:solidFill>
                    <a:srgbClr val="FF0000"/>
                  </a:solidFill>
                  <a:latin typeface="Calibri" panose="020F0502020204030204" pitchFamily="34" charset="0"/>
                </a:rPr>
                <a:t>6. </a:t>
              </a:r>
              <a:r>
                <a:rPr lang="en-US" sz="2400" b="1" dirty="0" err="1">
                  <a:solidFill>
                    <a:srgbClr val="FF0000"/>
                  </a:solidFill>
                  <a:latin typeface="Calibri" panose="020F0502020204030204" pitchFamily="34" charset="0"/>
                </a:rPr>
                <a:t>Mengurutkan</a:t>
              </a:r>
              <a:r>
                <a:rPr lang="en-US" sz="2400" b="1" dirty="0">
                  <a:solidFill>
                    <a:srgbClr val="FF0000"/>
                  </a:solidFill>
                  <a:latin typeface="Calibri" panose="020F0502020204030204" pitchFamily="34" charset="0"/>
                </a:rPr>
                <a:t> Data</a:t>
              </a:r>
              <a:endParaRPr lang="en-US" sz="2400" b="1" i="1" dirty="0">
                <a:solidFill>
                  <a:srgbClr val="FF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B4D9638D-A2EB-0936-9A7F-0B44FC9CAE52}"/>
                </a:ext>
              </a:extLst>
            </p:cNvPr>
            <p:cNvCxnSpPr>
              <a:cxnSpLocks/>
            </p:cNvCxnSpPr>
            <p:nvPr/>
          </p:nvCxnSpPr>
          <p:spPr>
            <a:xfrm>
              <a:off x="228600" y="1515493"/>
              <a:ext cx="3750854"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C404B197-3CC7-0215-6491-35D9A6796AE4}"/>
              </a:ext>
            </a:extLst>
          </p:cNvPr>
          <p:cNvSpPr txBox="1"/>
          <p:nvPr/>
        </p:nvSpPr>
        <p:spPr>
          <a:xfrm>
            <a:off x="4495800" y="893461"/>
            <a:ext cx="4495800" cy="3754874"/>
          </a:xfrm>
          <a:prstGeom prst="rect">
            <a:avLst/>
          </a:prstGeom>
          <a:noFill/>
        </p:spPr>
        <p:txBody>
          <a:bodyPr wrap="square">
            <a:spAutoFit/>
          </a:bodyPr>
          <a:lstStyle/>
          <a:p>
            <a:r>
              <a:rPr lang="en-US" sz="1700" b="1" dirty="0">
                <a:solidFill>
                  <a:srgbClr val="231F20"/>
                </a:solidFill>
                <a:latin typeface="+mj-lt"/>
              </a:rPr>
              <a:t>Langkah-</a:t>
            </a:r>
            <a:r>
              <a:rPr lang="en-US" sz="1700" b="1" dirty="0" err="1">
                <a:solidFill>
                  <a:srgbClr val="231F20"/>
                </a:solidFill>
                <a:latin typeface="+mj-lt"/>
              </a:rPr>
              <a:t>langkah</a:t>
            </a:r>
            <a:r>
              <a:rPr lang="en-US" sz="1700" b="1" dirty="0">
                <a:solidFill>
                  <a:srgbClr val="231F20"/>
                </a:solidFill>
                <a:latin typeface="+mj-lt"/>
              </a:rPr>
              <a:t> </a:t>
            </a:r>
            <a:r>
              <a:rPr lang="en-US" sz="1700" b="1" dirty="0" err="1">
                <a:solidFill>
                  <a:srgbClr val="231F20"/>
                </a:solidFill>
                <a:latin typeface="+mj-lt"/>
              </a:rPr>
              <a:t>mengurutkan</a:t>
            </a:r>
            <a:r>
              <a:rPr lang="en-US" sz="1700" b="1" dirty="0">
                <a:solidFill>
                  <a:srgbClr val="231F20"/>
                </a:solidFill>
                <a:latin typeface="+mj-lt"/>
              </a:rPr>
              <a:t> data:</a:t>
            </a:r>
          </a:p>
          <a:p>
            <a:pPr marL="342900" indent="-342900">
              <a:buAutoNum type="arabicParenR"/>
            </a:pPr>
            <a:r>
              <a:rPr lang="en-US" sz="1700" dirty="0" err="1">
                <a:solidFill>
                  <a:srgbClr val="231F20"/>
                </a:solidFill>
                <a:latin typeface="+mj-lt"/>
              </a:rPr>
              <a:t>Pilih</a:t>
            </a:r>
            <a:r>
              <a:rPr lang="en-US" sz="1700" dirty="0">
                <a:solidFill>
                  <a:srgbClr val="231F20"/>
                </a:solidFill>
                <a:latin typeface="+mj-lt"/>
              </a:rPr>
              <a:t> </a:t>
            </a:r>
            <a:r>
              <a:rPr lang="en-US" sz="1700" dirty="0" err="1">
                <a:solidFill>
                  <a:srgbClr val="231F20"/>
                </a:solidFill>
                <a:latin typeface="+mj-lt"/>
              </a:rPr>
              <a:t>semua</a:t>
            </a:r>
            <a:r>
              <a:rPr lang="en-US" sz="1700" dirty="0">
                <a:solidFill>
                  <a:srgbClr val="231F20"/>
                </a:solidFill>
                <a:latin typeface="+mj-lt"/>
              </a:rPr>
              <a:t> </a:t>
            </a:r>
            <a:r>
              <a:rPr lang="en-US" sz="1700" dirty="0" err="1">
                <a:solidFill>
                  <a:srgbClr val="231F20"/>
                </a:solidFill>
                <a:latin typeface="+mj-lt"/>
              </a:rPr>
              <a:t>sel</a:t>
            </a:r>
            <a:r>
              <a:rPr lang="en-US" sz="1700" dirty="0">
                <a:solidFill>
                  <a:srgbClr val="231F20"/>
                </a:solidFill>
                <a:latin typeface="+mj-lt"/>
              </a:rPr>
              <a:t> yang </a:t>
            </a:r>
            <a:r>
              <a:rPr lang="en-US" sz="1700" dirty="0" err="1">
                <a:solidFill>
                  <a:srgbClr val="231F20"/>
                </a:solidFill>
                <a:latin typeface="+mj-lt"/>
              </a:rPr>
              <a:t>memuat</a:t>
            </a:r>
            <a:r>
              <a:rPr lang="en-US" sz="1700" dirty="0">
                <a:solidFill>
                  <a:srgbClr val="231F20"/>
                </a:solidFill>
                <a:latin typeface="+mj-lt"/>
              </a:rPr>
              <a:t> data yang </a:t>
            </a:r>
            <a:r>
              <a:rPr lang="en-US" sz="1700" dirty="0" err="1">
                <a:solidFill>
                  <a:srgbClr val="231F20"/>
                </a:solidFill>
                <a:latin typeface="+mj-lt"/>
              </a:rPr>
              <a:t>akan</a:t>
            </a:r>
            <a:r>
              <a:rPr lang="en-US" sz="1700" dirty="0">
                <a:solidFill>
                  <a:srgbClr val="231F20"/>
                </a:solidFill>
                <a:latin typeface="+mj-lt"/>
              </a:rPr>
              <a:t> </a:t>
            </a:r>
            <a:r>
              <a:rPr lang="en-US" sz="1700" dirty="0" err="1">
                <a:solidFill>
                  <a:srgbClr val="231F20"/>
                </a:solidFill>
                <a:latin typeface="+mj-lt"/>
              </a:rPr>
              <a:t>diurutkan</a:t>
            </a:r>
            <a:r>
              <a:rPr lang="en-US" sz="1700" dirty="0">
                <a:solidFill>
                  <a:srgbClr val="231F20"/>
                </a:solidFill>
                <a:latin typeface="+mj-lt"/>
              </a:rPr>
              <a:t> </a:t>
            </a:r>
            <a:r>
              <a:rPr lang="en-US" sz="1700" dirty="0" err="1">
                <a:solidFill>
                  <a:srgbClr val="231F20"/>
                </a:solidFill>
                <a:latin typeface="+mj-lt"/>
              </a:rPr>
              <a:t>termasuk</a:t>
            </a:r>
            <a:r>
              <a:rPr lang="en-US" sz="1700" dirty="0">
                <a:solidFill>
                  <a:srgbClr val="231F20"/>
                </a:solidFill>
                <a:latin typeface="+mj-lt"/>
              </a:rPr>
              <a:t> </a:t>
            </a:r>
            <a:r>
              <a:rPr lang="en-US" sz="1700" dirty="0" err="1">
                <a:solidFill>
                  <a:srgbClr val="231F20"/>
                </a:solidFill>
                <a:latin typeface="+mj-lt"/>
              </a:rPr>
              <a:t>kolom</a:t>
            </a:r>
            <a:r>
              <a:rPr lang="en-US" sz="1700" dirty="0">
                <a:solidFill>
                  <a:srgbClr val="231F20"/>
                </a:solidFill>
                <a:latin typeface="+mj-lt"/>
              </a:rPr>
              <a:t> </a:t>
            </a:r>
            <a:r>
              <a:rPr lang="en-US" sz="1700" dirty="0" err="1">
                <a:solidFill>
                  <a:srgbClr val="231F20"/>
                </a:solidFill>
                <a:latin typeface="+mj-lt"/>
              </a:rPr>
              <a:t>judul</a:t>
            </a:r>
            <a:r>
              <a:rPr lang="en-US" sz="1700" dirty="0">
                <a:solidFill>
                  <a:srgbClr val="231F20"/>
                </a:solidFill>
                <a:latin typeface="+mj-lt"/>
              </a:rPr>
              <a:t>. </a:t>
            </a:r>
          </a:p>
          <a:p>
            <a:pPr marL="342900" indent="-342900">
              <a:buAutoNum type="arabicParenR"/>
            </a:pPr>
            <a:r>
              <a:rPr lang="en-US" sz="1700" dirty="0">
                <a:solidFill>
                  <a:srgbClr val="231F20"/>
                </a:solidFill>
                <a:latin typeface="+mj-lt"/>
              </a:rPr>
              <a:t>Pada tab Data, </a:t>
            </a:r>
            <a:r>
              <a:rPr lang="en-US" sz="1700" dirty="0" err="1">
                <a:solidFill>
                  <a:srgbClr val="231F20"/>
                </a:solidFill>
                <a:latin typeface="+mj-lt"/>
              </a:rPr>
              <a:t>klik</a:t>
            </a:r>
            <a:r>
              <a:rPr lang="en-US" sz="1700" dirty="0">
                <a:solidFill>
                  <a:srgbClr val="231F20"/>
                </a:solidFill>
                <a:latin typeface="+mj-lt"/>
              </a:rPr>
              <a:t> </a:t>
            </a:r>
            <a:r>
              <a:rPr lang="en-US" sz="1700" dirty="0" err="1">
                <a:solidFill>
                  <a:srgbClr val="231F20"/>
                </a:solidFill>
                <a:latin typeface="+mj-lt"/>
              </a:rPr>
              <a:t>tombol</a:t>
            </a:r>
            <a:r>
              <a:rPr lang="en-US" sz="1700" dirty="0">
                <a:solidFill>
                  <a:srgbClr val="231F20"/>
                </a:solidFill>
                <a:latin typeface="+mj-lt"/>
              </a:rPr>
              <a:t> Sort. Kotak dialog Sort </a:t>
            </a:r>
            <a:r>
              <a:rPr lang="en-US" sz="1700" dirty="0" err="1">
                <a:solidFill>
                  <a:srgbClr val="231F20"/>
                </a:solidFill>
                <a:latin typeface="+mj-lt"/>
              </a:rPr>
              <a:t>akan</a:t>
            </a:r>
            <a:r>
              <a:rPr lang="en-US" sz="1700" dirty="0">
                <a:solidFill>
                  <a:srgbClr val="231F20"/>
                </a:solidFill>
                <a:latin typeface="+mj-lt"/>
              </a:rPr>
              <a:t> </a:t>
            </a:r>
            <a:r>
              <a:rPr lang="en-US" sz="1700" dirty="0" err="1">
                <a:solidFill>
                  <a:srgbClr val="231F20"/>
                </a:solidFill>
                <a:latin typeface="+mj-lt"/>
              </a:rPr>
              <a:t>ditampilkan</a:t>
            </a:r>
            <a:r>
              <a:rPr lang="en-US" sz="1700" dirty="0">
                <a:solidFill>
                  <a:srgbClr val="231F20"/>
                </a:solidFill>
                <a:latin typeface="+mj-lt"/>
              </a:rPr>
              <a:t>.</a:t>
            </a:r>
          </a:p>
          <a:p>
            <a:pPr marL="342900" indent="-342900">
              <a:buAutoNum type="arabicParenR"/>
            </a:pPr>
            <a:r>
              <a:rPr lang="en-US" sz="1700" dirty="0">
                <a:solidFill>
                  <a:srgbClr val="231F20"/>
                </a:solidFill>
                <a:latin typeface="+mj-lt"/>
              </a:rPr>
              <a:t>Pada </a:t>
            </a:r>
            <a:r>
              <a:rPr lang="en-US" sz="1700" dirty="0" err="1">
                <a:solidFill>
                  <a:srgbClr val="231F20"/>
                </a:solidFill>
                <a:latin typeface="+mj-lt"/>
              </a:rPr>
              <a:t>kotak</a:t>
            </a:r>
            <a:r>
              <a:rPr lang="en-US" sz="1700" dirty="0">
                <a:solidFill>
                  <a:srgbClr val="231F20"/>
                </a:solidFill>
                <a:latin typeface="+mj-lt"/>
              </a:rPr>
              <a:t> </a:t>
            </a:r>
            <a:r>
              <a:rPr lang="en-US" sz="1700" dirty="0" err="1">
                <a:solidFill>
                  <a:srgbClr val="231F20"/>
                </a:solidFill>
                <a:latin typeface="+mj-lt"/>
              </a:rPr>
              <a:t>pilihan</a:t>
            </a:r>
            <a:r>
              <a:rPr lang="en-US" sz="1700" dirty="0">
                <a:solidFill>
                  <a:srgbClr val="231F20"/>
                </a:solidFill>
                <a:latin typeface="+mj-lt"/>
              </a:rPr>
              <a:t> Sort by, </a:t>
            </a:r>
            <a:r>
              <a:rPr lang="en-US" sz="1700" dirty="0" err="1">
                <a:solidFill>
                  <a:srgbClr val="231F20"/>
                </a:solidFill>
                <a:latin typeface="+mj-lt"/>
              </a:rPr>
              <a:t>pilih</a:t>
            </a:r>
            <a:r>
              <a:rPr lang="en-US" sz="1700" dirty="0">
                <a:solidFill>
                  <a:srgbClr val="231F20"/>
                </a:solidFill>
                <a:latin typeface="+mj-lt"/>
              </a:rPr>
              <a:t> </a:t>
            </a:r>
            <a:r>
              <a:rPr lang="en-US" sz="1700" dirty="0" err="1">
                <a:solidFill>
                  <a:srgbClr val="231F20"/>
                </a:solidFill>
                <a:latin typeface="+mj-lt"/>
              </a:rPr>
              <a:t>kolom</a:t>
            </a:r>
            <a:r>
              <a:rPr lang="en-US" sz="1700" dirty="0">
                <a:solidFill>
                  <a:srgbClr val="231F20"/>
                </a:solidFill>
                <a:latin typeface="+mj-lt"/>
              </a:rPr>
              <a:t> yang </a:t>
            </a:r>
            <a:r>
              <a:rPr lang="en-US" sz="1700" dirty="0" err="1">
                <a:solidFill>
                  <a:srgbClr val="231F20"/>
                </a:solidFill>
                <a:latin typeface="+mj-lt"/>
              </a:rPr>
              <a:t>menjadi</a:t>
            </a:r>
            <a:r>
              <a:rPr lang="en-US" sz="1700" dirty="0">
                <a:solidFill>
                  <a:srgbClr val="231F20"/>
                </a:solidFill>
                <a:latin typeface="+mj-lt"/>
              </a:rPr>
              <a:t> </a:t>
            </a:r>
            <a:r>
              <a:rPr lang="en-US" sz="1700" dirty="0" err="1">
                <a:solidFill>
                  <a:srgbClr val="231F20"/>
                </a:solidFill>
                <a:latin typeface="+mj-lt"/>
              </a:rPr>
              <a:t>acuan</a:t>
            </a:r>
            <a:r>
              <a:rPr lang="en-US" sz="1700" dirty="0">
                <a:solidFill>
                  <a:srgbClr val="231F20"/>
                </a:solidFill>
                <a:latin typeface="+mj-lt"/>
              </a:rPr>
              <a:t> </a:t>
            </a:r>
            <a:r>
              <a:rPr lang="sv-SE" sz="1700" dirty="0">
                <a:solidFill>
                  <a:srgbClr val="231F20"/>
                </a:solidFill>
                <a:latin typeface="+mj-lt"/>
              </a:rPr>
              <a:t>pengurutan.</a:t>
            </a:r>
          </a:p>
          <a:p>
            <a:pPr marL="342900" indent="-342900">
              <a:buAutoNum type="arabicParenR"/>
            </a:pPr>
            <a:r>
              <a:rPr lang="fi-FI" sz="1700" dirty="0">
                <a:solidFill>
                  <a:srgbClr val="231F20"/>
                </a:solidFill>
                <a:latin typeface="+mj-lt"/>
              </a:rPr>
              <a:t>Pada kotak pilihan Sort On, pilih Values.</a:t>
            </a:r>
          </a:p>
          <a:p>
            <a:pPr marL="342900" indent="-342900">
              <a:buAutoNum type="arabicParenR"/>
            </a:pPr>
            <a:r>
              <a:rPr lang="en-US" sz="1700" dirty="0">
                <a:solidFill>
                  <a:srgbClr val="231F20"/>
                </a:solidFill>
                <a:latin typeface="+mj-lt"/>
              </a:rPr>
              <a:t>Pada </a:t>
            </a:r>
            <a:r>
              <a:rPr lang="en-US" sz="1700" dirty="0" err="1">
                <a:solidFill>
                  <a:srgbClr val="231F20"/>
                </a:solidFill>
                <a:latin typeface="+mj-lt"/>
              </a:rPr>
              <a:t>kotak</a:t>
            </a:r>
            <a:r>
              <a:rPr lang="en-US" sz="1700" dirty="0">
                <a:solidFill>
                  <a:srgbClr val="231F20"/>
                </a:solidFill>
                <a:latin typeface="+mj-lt"/>
              </a:rPr>
              <a:t> </a:t>
            </a:r>
            <a:r>
              <a:rPr lang="en-US" sz="1700" dirty="0" err="1">
                <a:solidFill>
                  <a:srgbClr val="231F20"/>
                </a:solidFill>
                <a:latin typeface="+mj-lt"/>
              </a:rPr>
              <a:t>pilihan</a:t>
            </a:r>
            <a:r>
              <a:rPr lang="en-US" sz="1700" dirty="0">
                <a:solidFill>
                  <a:srgbClr val="231F20"/>
                </a:solidFill>
                <a:latin typeface="+mj-lt"/>
              </a:rPr>
              <a:t> Order, </a:t>
            </a:r>
            <a:r>
              <a:rPr lang="en-US" sz="1700" dirty="0" err="1">
                <a:solidFill>
                  <a:srgbClr val="231F20"/>
                </a:solidFill>
                <a:latin typeface="+mj-lt"/>
              </a:rPr>
              <a:t>pilih</a:t>
            </a:r>
            <a:r>
              <a:rPr lang="en-US" sz="1700" dirty="0">
                <a:solidFill>
                  <a:srgbClr val="231F20"/>
                </a:solidFill>
                <a:latin typeface="+mj-lt"/>
              </a:rPr>
              <a:t> Largest to Smallest.</a:t>
            </a:r>
          </a:p>
          <a:p>
            <a:pPr marL="342900" indent="-342900">
              <a:buAutoNum type="arabicParenR"/>
            </a:pPr>
            <a:r>
              <a:rPr lang="en-US" sz="1700" dirty="0">
                <a:solidFill>
                  <a:srgbClr val="231F20"/>
                </a:solidFill>
                <a:latin typeface="+mj-lt"/>
              </a:rPr>
              <a:t>Karena </a:t>
            </a:r>
            <a:r>
              <a:rPr lang="en-US" sz="1700" dirty="0" err="1">
                <a:solidFill>
                  <a:srgbClr val="231F20"/>
                </a:solidFill>
                <a:latin typeface="+mj-lt"/>
              </a:rPr>
              <a:t>kita</a:t>
            </a:r>
            <a:r>
              <a:rPr lang="en-US" sz="1700" dirty="0">
                <a:solidFill>
                  <a:srgbClr val="231F20"/>
                </a:solidFill>
                <a:latin typeface="+mj-lt"/>
              </a:rPr>
              <a:t> </a:t>
            </a:r>
            <a:r>
              <a:rPr lang="en-US" sz="1700" dirty="0" err="1">
                <a:solidFill>
                  <a:srgbClr val="231F20"/>
                </a:solidFill>
                <a:latin typeface="+mj-lt"/>
              </a:rPr>
              <a:t>memilih</a:t>
            </a:r>
            <a:r>
              <a:rPr lang="en-US" sz="1700" dirty="0">
                <a:solidFill>
                  <a:srgbClr val="231F20"/>
                </a:solidFill>
                <a:latin typeface="+mj-lt"/>
              </a:rPr>
              <a:t> data </a:t>
            </a:r>
            <a:r>
              <a:rPr lang="en-US" sz="1700" dirty="0" err="1">
                <a:solidFill>
                  <a:srgbClr val="231F20"/>
                </a:solidFill>
                <a:latin typeface="+mj-lt"/>
              </a:rPr>
              <a:t>berserta</a:t>
            </a:r>
            <a:r>
              <a:rPr lang="en-US" sz="1700" dirty="0">
                <a:solidFill>
                  <a:srgbClr val="231F20"/>
                </a:solidFill>
                <a:latin typeface="+mj-lt"/>
              </a:rPr>
              <a:t> </a:t>
            </a:r>
            <a:r>
              <a:rPr lang="en-US" sz="1700" dirty="0" err="1">
                <a:solidFill>
                  <a:srgbClr val="231F20"/>
                </a:solidFill>
                <a:latin typeface="+mj-lt"/>
              </a:rPr>
              <a:t>dengan</a:t>
            </a:r>
            <a:r>
              <a:rPr lang="en-US" sz="1700" dirty="0">
                <a:solidFill>
                  <a:srgbClr val="231F20"/>
                </a:solidFill>
                <a:latin typeface="+mj-lt"/>
              </a:rPr>
              <a:t> </a:t>
            </a:r>
            <a:r>
              <a:rPr lang="en-US" sz="1700" dirty="0" err="1">
                <a:solidFill>
                  <a:srgbClr val="231F20"/>
                </a:solidFill>
                <a:latin typeface="+mj-lt"/>
              </a:rPr>
              <a:t>judul</a:t>
            </a:r>
            <a:r>
              <a:rPr lang="en-US" sz="1700" dirty="0">
                <a:solidFill>
                  <a:srgbClr val="231F20"/>
                </a:solidFill>
                <a:latin typeface="+mj-lt"/>
              </a:rPr>
              <a:t> </a:t>
            </a:r>
            <a:r>
              <a:rPr lang="en-US" sz="1700" dirty="0" err="1">
                <a:solidFill>
                  <a:srgbClr val="231F20"/>
                </a:solidFill>
                <a:latin typeface="+mj-lt"/>
              </a:rPr>
              <a:t>kolomnya</a:t>
            </a:r>
            <a:r>
              <a:rPr lang="en-US" sz="1700" dirty="0">
                <a:solidFill>
                  <a:srgbClr val="231F20"/>
                </a:solidFill>
                <a:latin typeface="+mj-lt"/>
              </a:rPr>
              <a:t>,  </a:t>
            </a:r>
            <a:r>
              <a:rPr lang="en-US" sz="1700" dirty="0" err="1">
                <a:solidFill>
                  <a:srgbClr val="231F20"/>
                </a:solidFill>
                <a:latin typeface="+mj-lt"/>
              </a:rPr>
              <a:t>maka</a:t>
            </a:r>
            <a:r>
              <a:rPr lang="en-US" sz="1700" dirty="0">
                <a:solidFill>
                  <a:srgbClr val="231F20"/>
                </a:solidFill>
                <a:latin typeface="+mj-lt"/>
              </a:rPr>
              <a:t> </a:t>
            </a:r>
            <a:r>
              <a:rPr lang="en-US" sz="1700" dirty="0" err="1">
                <a:solidFill>
                  <a:srgbClr val="231F20"/>
                </a:solidFill>
                <a:latin typeface="+mj-lt"/>
              </a:rPr>
              <a:t>pastikan</a:t>
            </a:r>
            <a:r>
              <a:rPr lang="en-US" sz="1700" dirty="0">
                <a:solidFill>
                  <a:srgbClr val="231F20"/>
                </a:solidFill>
                <a:latin typeface="+mj-lt"/>
              </a:rPr>
              <a:t> </a:t>
            </a:r>
            <a:r>
              <a:rPr lang="en-US" sz="1700" dirty="0" err="1">
                <a:solidFill>
                  <a:srgbClr val="231F20"/>
                </a:solidFill>
                <a:latin typeface="+mj-lt"/>
              </a:rPr>
              <a:t>kotak</a:t>
            </a:r>
            <a:r>
              <a:rPr lang="en-US" sz="1700" dirty="0">
                <a:solidFill>
                  <a:srgbClr val="231F20"/>
                </a:solidFill>
                <a:latin typeface="+mj-lt"/>
              </a:rPr>
              <a:t> </a:t>
            </a:r>
            <a:r>
              <a:rPr lang="en-US" sz="1700" dirty="0" err="1">
                <a:solidFill>
                  <a:srgbClr val="231F20"/>
                </a:solidFill>
                <a:latin typeface="+mj-lt"/>
              </a:rPr>
              <a:t>cek</a:t>
            </a:r>
            <a:r>
              <a:rPr lang="en-US" sz="1700" dirty="0">
                <a:solidFill>
                  <a:srgbClr val="231F20"/>
                </a:solidFill>
                <a:latin typeface="+mj-lt"/>
              </a:rPr>
              <a:t> My data has header </a:t>
            </a:r>
            <a:r>
              <a:rPr lang="en-US" sz="1700" dirty="0" err="1">
                <a:solidFill>
                  <a:srgbClr val="231F20"/>
                </a:solidFill>
                <a:latin typeface="+mj-lt"/>
              </a:rPr>
              <a:t>diberi</a:t>
            </a:r>
            <a:r>
              <a:rPr lang="en-US" sz="1700" dirty="0">
                <a:solidFill>
                  <a:srgbClr val="231F20"/>
                </a:solidFill>
                <a:latin typeface="+mj-lt"/>
              </a:rPr>
              <a:t> </a:t>
            </a:r>
            <a:r>
              <a:rPr lang="en-US" sz="1700" dirty="0" err="1">
                <a:solidFill>
                  <a:srgbClr val="231F20"/>
                </a:solidFill>
                <a:latin typeface="+mj-lt"/>
              </a:rPr>
              <a:t>tanda</a:t>
            </a:r>
            <a:r>
              <a:rPr lang="en-US" sz="1700" dirty="0">
                <a:solidFill>
                  <a:srgbClr val="231F20"/>
                </a:solidFill>
                <a:latin typeface="+mj-lt"/>
              </a:rPr>
              <a:t> </a:t>
            </a:r>
            <a:r>
              <a:rPr lang="en-US" sz="1700" dirty="0" err="1">
                <a:solidFill>
                  <a:srgbClr val="231F20"/>
                </a:solidFill>
                <a:latin typeface="+mj-lt"/>
              </a:rPr>
              <a:t>cek</a:t>
            </a:r>
            <a:r>
              <a:rPr lang="en-US" sz="1700" dirty="0">
                <a:solidFill>
                  <a:srgbClr val="231F20"/>
                </a:solidFill>
                <a:latin typeface="+mj-lt"/>
              </a:rPr>
              <a:t>.</a:t>
            </a:r>
          </a:p>
          <a:p>
            <a:pPr marL="342900" indent="-342900">
              <a:buAutoNum type="arabicParenR"/>
            </a:pPr>
            <a:r>
              <a:rPr lang="en-US" sz="1700" dirty="0" err="1">
                <a:solidFill>
                  <a:srgbClr val="231F20"/>
                </a:solidFill>
                <a:latin typeface="+mj-lt"/>
              </a:rPr>
              <a:t>Klik</a:t>
            </a:r>
            <a:r>
              <a:rPr lang="en-US" sz="1700" dirty="0">
                <a:solidFill>
                  <a:srgbClr val="231F20"/>
                </a:solidFill>
                <a:latin typeface="+mj-lt"/>
              </a:rPr>
              <a:t> </a:t>
            </a:r>
            <a:r>
              <a:rPr lang="en-US" sz="1700" dirty="0" err="1">
                <a:solidFill>
                  <a:srgbClr val="231F20"/>
                </a:solidFill>
                <a:latin typeface="+mj-lt"/>
              </a:rPr>
              <a:t>tombol</a:t>
            </a:r>
            <a:r>
              <a:rPr lang="en-US" sz="1700" dirty="0">
                <a:solidFill>
                  <a:srgbClr val="231F20"/>
                </a:solidFill>
                <a:latin typeface="+mj-lt"/>
              </a:rPr>
              <a:t> OK. </a:t>
            </a:r>
          </a:p>
        </p:txBody>
      </p:sp>
      <p:grpSp>
        <p:nvGrpSpPr>
          <p:cNvPr id="12" name="Group 11">
            <a:extLst>
              <a:ext uri="{FF2B5EF4-FFF2-40B4-BE49-F238E27FC236}">
                <a16:creationId xmlns:a16="http://schemas.microsoft.com/office/drawing/2014/main" id="{0AA7E078-A5F2-F006-E92C-B13264C2E08C}"/>
              </a:ext>
            </a:extLst>
          </p:cNvPr>
          <p:cNvGrpSpPr/>
          <p:nvPr/>
        </p:nvGrpSpPr>
        <p:grpSpPr>
          <a:xfrm>
            <a:off x="298788" y="964500"/>
            <a:ext cx="4120812" cy="1545694"/>
            <a:chOff x="478597" y="419040"/>
            <a:chExt cx="4120812" cy="1545694"/>
          </a:xfrm>
        </p:grpSpPr>
        <p:sp>
          <p:nvSpPr>
            <p:cNvPr id="13" name="Rectangle 12">
              <a:extLst>
                <a:ext uri="{FF2B5EF4-FFF2-40B4-BE49-F238E27FC236}">
                  <a16:creationId xmlns:a16="http://schemas.microsoft.com/office/drawing/2014/main" id="{BDD159CA-1E9A-260B-80C7-520EA8F200ED}"/>
                </a:ext>
              </a:extLst>
            </p:cNvPr>
            <p:cNvSpPr/>
            <p:nvPr/>
          </p:nvSpPr>
          <p:spPr>
            <a:xfrm>
              <a:off x="478598" y="825961"/>
              <a:ext cx="4120811" cy="1138773"/>
            </a:xfrm>
            <a:prstGeom prst="rect">
              <a:avLst/>
            </a:prstGeom>
            <a:ln>
              <a:solidFill>
                <a:schemeClr val="accent4"/>
              </a:solidFill>
              <a:prstDash val="lgDash"/>
            </a:ln>
          </p:spPr>
          <p:txBody>
            <a:bodyPr wrap="square">
              <a:spAutoFit/>
            </a:bodyPr>
            <a:lstStyle/>
            <a:p>
              <a:r>
                <a:rPr lang="en-US" sz="1700" dirty="0" err="1">
                  <a:solidFill>
                    <a:srgbClr val="231F20"/>
                  </a:solidFill>
                  <a:latin typeface="+mj-lt"/>
                </a:rPr>
                <a:t>Mengurutkan</a:t>
              </a:r>
              <a:r>
                <a:rPr lang="en-US" sz="1700" dirty="0">
                  <a:solidFill>
                    <a:srgbClr val="231F20"/>
                  </a:solidFill>
                  <a:latin typeface="+mj-lt"/>
                </a:rPr>
                <a:t> data </a:t>
              </a:r>
              <a:r>
                <a:rPr lang="en-US" sz="1700" dirty="0" err="1">
                  <a:solidFill>
                    <a:srgbClr val="231F20"/>
                  </a:solidFill>
                  <a:latin typeface="+mj-lt"/>
                </a:rPr>
                <a:t>berdasarkan</a:t>
              </a:r>
              <a:r>
                <a:rPr lang="en-US" sz="1700" dirty="0">
                  <a:solidFill>
                    <a:srgbClr val="231F20"/>
                  </a:solidFill>
                  <a:latin typeface="+mj-lt"/>
                </a:rPr>
                <a:t> </a:t>
              </a:r>
              <a:r>
                <a:rPr lang="en-US" sz="1700" dirty="0" err="1">
                  <a:solidFill>
                    <a:srgbClr val="231F20"/>
                  </a:solidFill>
                  <a:latin typeface="+mj-lt"/>
                </a:rPr>
                <a:t>kolom</a:t>
              </a:r>
              <a:r>
                <a:rPr lang="en-US" sz="1700" dirty="0">
                  <a:solidFill>
                    <a:srgbClr val="231F20"/>
                  </a:solidFill>
                  <a:latin typeface="+mj-lt"/>
                </a:rPr>
                <a:t> </a:t>
              </a:r>
              <a:r>
                <a:rPr lang="en-US" sz="1700" dirty="0" err="1">
                  <a:solidFill>
                    <a:srgbClr val="231F20"/>
                  </a:solidFill>
                  <a:latin typeface="+mj-lt"/>
                </a:rPr>
                <a:t>acuan</a:t>
              </a:r>
              <a:r>
                <a:rPr lang="en-US" sz="1700" dirty="0">
                  <a:solidFill>
                    <a:srgbClr val="231F20"/>
                  </a:solidFill>
                  <a:latin typeface="+mj-lt"/>
                </a:rPr>
                <a:t> yang </a:t>
              </a:r>
              <a:r>
                <a:rPr lang="en-US" sz="1700" dirty="0" err="1">
                  <a:solidFill>
                    <a:srgbClr val="231F20"/>
                  </a:solidFill>
                  <a:latin typeface="+mj-lt"/>
                </a:rPr>
                <a:t>dipilih</a:t>
              </a:r>
              <a:r>
                <a:rPr lang="en-US" sz="1700" dirty="0">
                  <a:solidFill>
                    <a:srgbClr val="231F20"/>
                  </a:solidFill>
                  <a:latin typeface="+mj-lt"/>
                </a:rPr>
                <a:t> </a:t>
              </a:r>
              <a:r>
                <a:rPr lang="en-US" sz="1700" dirty="0" err="1">
                  <a:solidFill>
                    <a:srgbClr val="231F20"/>
                  </a:solidFill>
                  <a:latin typeface="+mj-lt"/>
                </a:rPr>
                <a:t>dimulai</a:t>
              </a:r>
              <a:r>
                <a:rPr lang="en-US" sz="1700" dirty="0">
                  <a:solidFill>
                    <a:srgbClr val="231F20"/>
                  </a:solidFill>
                  <a:latin typeface="+mj-lt"/>
                </a:rPr>
                <a:t> </a:t>
              </a:r>
              <a:r>
                <a:rPr lang="en-US" sz="1700" dirty="0" err="1">
                  <a:solidFill>
                    <a:srgbClr val="231F20"/>
                  </a:solidFill>
                  <a:latin typeface="+mj-lt"/>
                </a:rPr>
                <a:t>dari</a:t>
              </a:r>
              <a:r>
                <a:rPr lang="en-US" sz="1700" dirty="0">
                  <a:solidFill>
                    <a:srgbClr val="231F20"/>
                  </a:solidFill>
                  <a:latin typeface="+mj-lt"/>
                </a:rPr>
                <a:t> data </a:t>
              </a:r>
              <a:r>
                <a:rPr lang="en-US" sz="1700" dirty="0" err="1">
                  <a:solidFill>
                    <a:srgbClr val="231F20"/>
                  </a:solidFill>
                  <a:latin typeface="+mj-lt"/>
                </a:rPr>
                <a:t>dengan</a:t>
              </a:r>
              <a:r>
                <a:rPr lang="en-US" sz="1700" dirty="0">
                  <a:solidFill>
                    <a:srgbClr val="231F20"/>
                  </a:solidFill>
                  <a:latin typeface="+mj-lt"/>
                </a:rPr>
                <a:t> </a:t>
              </a:r>
              <a:r>
                <a:rPr lang="en-US" sz="1700" dirty="0" err="1">
                  <a:solidFill>
                    <a:srgbClr val="231F20"/>
                  </a:solidFill>
                  <a:latin typeface="+mj-lt"/>
                </a:rPr>
                <a:t>nilai</a:t>
              </a:r>
              <a:r>
                <a:rPr lang="en-US" sz="1700" dirty="0">
                  <a:solidFill>
                    <a:srgbClr val="231F20"/>
                  </a:solidFill>
                  <a:latin typeface="+mj-lt"/>
                </a:rPr>
                <a:t> yang </a:t>
              </a:r>
              <a:r>
                <a:rPr lang="en-US" sz="1700" dirty="0" err="1">
                  <a:solidFill>
                    <a:srgbClr val="231F20"/>
                  </a:solidFill>
                  <a:latin typeface="+mj-lt"/>
                </a:rPr>
                <a:t>terkecil</a:t>
              </a:r>
              <a:r>
                <a:rPr lang="en-US" sz="1700" dirty="0">
                  <a:solidFill>
                    <a:srgbClr val="231F20"/>
                  </a:solidFill>
                  <a:latin typeface="+mj-lt"/>
                </a:rPr>
                <a:t> </a:t>
              </a:r>
              <a:r>
                <a:rPr lang="en-US" sz="1700" dirty="0" err="1">
                  <a:solidFill>
                    <a:srgbClr val="231F20"/>
                  </a:solidFill>
                  <a:latin typeface="+mj-lt"/>
                </a:rPr>
                <a:t>sampai</a:t>
              </a:r>
              <a:r>
                <a:rPr lang="en-US" sz="1700" dirty="0">
                  <a:solidFill>
                    <a:srgbClr val="231F20"/>
                  </a:solidFill>
                  <a:latin typeface="+mj-lt"/>
                </a:rPr>
                <a:t> </a:t>
              </a:r>
              <a:r>
                <a:rPr lang="en-US" sz="1700" dirty="0" err="1">
                  <a:solidFill>
                    <a:srgbClr val="231F20"/>
                  </a:solidFill>
                  <a:latin typeface="+mj-lt"/>
                </a:rPr>
                <a:t>nilai</a:t>
              </a:r>
              <a:r>
                <a:rPr lang="en-US" sz="1700" dirty="0">
                  <a:solidFill>
                    <a:srgbClr val="231F20"/>
                  </a:solidFill>
                  <a:latin typeface="+mj-lt"/>
                </a:rPr>
                <a:t> </a:t>
              </a:r>
              <a:r>
                <a:rPr lang="en-US" sz="1700" dirty="0" err="1">
                  <a:solidFill>
                    <a:srgbClr val="231F20"/>
                  </a:solidFill>
                  <a:latin typeface="+mj-lt"/>
                </a:rPr>
                <a:t>terbesar</a:t>
              </a:r>
              <a:r>
                <a:rPr lang="en-US" sz="1700" dirty="0">
                  <a:solidFill>
                    <a:srgbClr val="231F20"/>
                  </a:solidFill>
                  <a:latin typeface="+mj-lt"/>
                </a:rPr>
                <a:t> </a:t>
              </a:r>
              <a:r>
                <a:rPr lang="en-US" sz="1700" dirty="0" err="1">
                  <a:solidFill>
                    <a:srgbClr val="231F20"/>
                  </a:solidFill>
                  <a:latin typeface="+mj-lt"/>
                </a:rPr>
                <a:t>atau</a:t>
              </a:r>
              <a:r>
                <a:rPr lang="en-US" sz="1700" dirty="0">
                  <a:solidFill>
                    <a:srgbClr val="231F20"/>
                  </a:solidFill>
                  <a:latin typeface="+mj-lt"/>
                </a:rPr>
                <a:t> </a:t>
              </a:r>
              <a:r>
                <a:rPr lang="en-US" sz="1700" dirty="0" err="1">
                  <a:solidFill>
                    <a:srgbClr val="231F20"/>
                  </a:solidFill>
                  <a:latin typeface="+mj-lt"/>
                </a:rPr>
                <a:t>berdasarkan</a:t>
              </a:r>
              <a:r>
                <a:rPr lang="en-US" sz="1700" dirty="0">
                  <a:solidFill>
                    <a:srgbClr val="231F20"/>
                  </a:solidFill>
                  <a:latin typeface="+mj-lt"/>
                </a:rPr>
                <a:t> abjad </a:t>
              </a:r>
              <a:r>
                <a:rPr lang="en-US" sz="1700" dirty="0" err="1">
                  <a:solidFill>
                    <a:srgbClr val="231F20"/>
                  </a:solidFill>
                  <a:latin typeface="+mj-lt"/>
                </a:rPr>
                <a:t>dari</a:t>
              </a:r>
              <a:r>
                <a:rPr lang="en-US" sz="1700" dirty="0">
                  <a:solidFill>
                    <a:srgbClr val="231F20"/>
                  </a:solidFill>
                  <a:latin typeface="+mj-lt"/>
                </a:rPr>
                <a:t> A </a:t>
              </a:r>
              <a:r>
                <a:rPr lang="en-US" sz="1700" dirty="0" err="1">
                  <a:solidFill>
                    <a:srgbClr val="231F20"/>
                  </a:solidFill>
                  <a:latin typeface="+mj-lt"/>
                </a:rPr>
                <a:t>sampai</a:t>
              </a:r>
              <a:r>
                <a:rPr lang="en-US" sz="1700" dirty="0">
                  <a:solidFill>
                    <a:srgbClr val="231F20"/>
                  </a:solidFill>
                  <a:latin typeface="+mj-lt"/>
                </a:rPr>
                <a:t> Z.</a:t>
              </a:r>
            </a:p>
          </p:txBody>
        </p:sp>
        <p:sp>
          <p:nvSpPr>
            <p:cNvPr id="14" name="TextBox 13">
              <a:extLst>
                <a:ext uri="{FF2B5EF4-FFF2-40B4-BE49-F238E27FC236}">
                  <a16:creationId xmlns:a16="http://schemas.microsoft.com/office/drawing/2014/main" id="{94671659-A423-1FC7-BB16-C72DC2EE1CA9}"/>
                </a:ext>
              </a:extLst>
            </p:cNvPr>
            <p:cNvSpPr txBox="1"/>
            <p:nvPr/>
          </p:nvSpPr>
          <p:spPr>
            <a:xfrm>
              <a:off x="478597" y="419040"/>
              <a:ext cx="3124200" cy="400110"/>
            </a:xfrm>
            <a:prstGeom prst="rect">
              <a:avLst/>
            </a:prstGeom>
            <a:solidFill>
              <a:schemeClr val="accent4"/>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a:solidFill>
                    <a:schemeClr val="bg1"/>
                  </a:solidFill>
                  <a:latin typeface="Calibri" panose="020F0502020204030204" pitchFamily="34" charset="0"/>
                </a:rPr>
                <a:t>a. </a:t>
              </a:r>
              <a:r>
                <a:rPr lang="en-US" sz="2000" b="1" dirty="0" err="1">
                  <a:solidFill>
                    <a:schemeClr val="bg1"/>
                  </a:solidFill>
                  <a:latin typeface="Calibri" panose="020F0502020204030204" pitchFamily="34" charset="0"/>
                </a:rPr>
                <a:t>Urutan</a:t>
              </a:r>
              <a:r>
                <a:rPr lang="en-US" sz="2000" b="1" dirty="0">
                  <a:solidFill>
                    <a:schemeClr val="bg1"/>
                  </a:solidFill>
                  <a:latin typeface="Calibri" panose="020F0502020204030204" pitchFamily="34" charset="0"/>
                </a:rPr>
                <a:t> naik (</a:t>
              </a:r>
              <a:r>
                <a:rPr lang="en-US" sz="2000" b="1" i="1" dirty="0">
                  <a:solidFill>
                    <a:schemeClr val="bg1"/>
                  </a:solidFill>
                  <a:latin typeface="Calibri" panose="020F0502020204030204" pitchFamily="34" charset="0"/>
                </a:rPr>
                <a:t>ascending</a:t>
              </a:r>
              <a:r>
                <a:rPr lang="en-US" sz="2000" b="1" dirty="0">
                  <a:solidFill>
                    <a:schemeClr val="bg1"/>
                  </a:solidFill>
                  <a:latin typeface="Calibri" panose="020F0502020204030204" pitchFamily="34" charset="0"/>
                </a:rPr>
                <a:t>)</a:t>
              </a:r>
              <a:endParaRPr lang="en-US" sz="2000" b="1" i="1" dirty="0">
                <a:solidFill>
                  <a:schemeClr val="bg1"/>
                </a:solidFill>
                <a:latin typeface="Calibri" panose="020F0502020204030204" pitchFamily="34" charset="0"/>
              </a:endParaRPr>
            </a:p>
          </p:txBody>
        </p:sp>
      </p:grpSp>
      <p:grpSp>
        <p:nvGrpSpPr>
          <p:cNvPr id="15" name="Group 14">
            <a:extLst>
              <a:ext uri="{FF2B5EF4-FFF2-40B4-BE49-F238E27FC236}">
                <a16:creationId xmlns:a16="http://schemas.microsoft.com/office/drawing/2014/main" id="{95390E9B-D777-DD87-1AD7-9F2C88DB4723}"/>
              </a:ext>
            </a:extLst>
          </p:cNvPr>
          <p:cNvGrpSpPr/>
          <p:nvPr/>
        </p:nvGrpSpPr>
        <p:grpSpPr>
          <a:xfrm>
            <a:off x="298787" y="2770898"/>
            <a:ext cx="4120813" cy="1545694"/>
            <a:chOff x="478596" y="419040"/>
            <a:chExt cx="4120813" cy="1545694"/>
          </a:xfrm>
        </p:grpSpPr>
        <p:sp>
          <p:nvSpPr>
            <p:cNvPr id="16" name="Rectangle 15">
              <a:extLst>
                <a:ext uri="{FF2B5EF4-FFF2-40B4-BE49-F238E27FC236}">
                  <a16:creationId xmlns:a16="http://schemas.microsoft.com/office/drawing/2014/main" id="{B3932AA3-7823-E809-454E-E220C85581DC}"/>
                </a:ext>
              </a:extLst>
            </p:cNvPr>
            <p:cNvSpPr/>
            <p:nvPr/>
          </p:nvSpPr>
          <p:spPr>
            <a:xfrm>
              <a:off x="478598" y="825961"/>
              <a:ext cx="4120811" cy="1138773"/>
            </a:xfrm>
            <a:prstGeom prst="rect">
              <a:avLst/>
            </a:prstGeom>
            <a:ln>
              <a:solidFill>
                <a:schemeClr val="accent4"/>
              </a:solidFill>
              <a:prstDash val="lgDash"/>
            </a:ln>
          </p:spPr>
          <p:txBody>
            <a:bodyPr wrap="square">
              <a:spAutoFit/>
            </a:bodyPr>
            <a:lstStyle/>
            <a:p>
              <a:r>
                <a:rPr lang="en-US" sz="1700" dirty="0" err="1">
                  <a:solidFill>
                    <a:srgbClr val="231F20"/>
                  </a:solidFill>
                  <a:latin typeface="+mj-lt"/>
                </a:rPr>
                <a:t>Mengurutkan</a:t>
              </a:r>
              <a:r>
                <a:rPr lang="en-US" sz="1700" dirty="0">
                  <a:solidFill>
                    <a:srgbClr val="231F20"/>
                  </a:solidFill>
                  <a:latin typeface="+mj-lt"/>
                </a:rPr>
                <a:t> data </a:t>
              </a:r>
              <a:r>
                <a:rPr lang="en-US" sz="1700" dirty="0" err="1">
                  <a:solidFill>
                    <a:srgbClr val="231F20"/>
                  </a:solidFill>
                  <a:latin typeface="+mj-lt"/>
                </a:rPr>
                <a:t>berdasarkan</a:t>
              </a:r>
              <a:r>
                <a:rPr lang="en-US" sz="1700" dirty="0">
                  <a:solidFill>
                    <a:srgbClr val="231F20"/>
                  </a:solidFill>
                  <a:latin typeface="+mj-lt"/>
                </a:rPr>
                <a:t> </a:t>
              </a:r>
              <a:r>
                <a:rPr lang="en-US" sz="1700" dirty="0" err="1">
                  <a:solidFill>
                    <a:srgbClr val="231F20"/>
                  </a:solidFill>
                  <a:latin typeface="+mj-lt"/>
                </a:rPr>
                <a:t>kolom</a:t>
              </a:r>
              <a:r>
                <a:rPr lang="en-US" sz="1700" dirty="0">
                  <a:solidFill>
                    <a:srgbClr val="231F20"/>
                  </a:solidFill>
                  <a:latin typeface="+mj-lt"/>
                </a:rPr>
                <a:t> </a:t>
              </a:r>
              <a:r>
                <a:rPr lang="en-US" sz="1700" dirty="0" err="1">
                  <a:solidFill>
                    <a:srgbClr val="231F20"/>
                  </a:solidFill>
                  <a:latin typeface="+mj-lt"/>
                </a:rPr>
                <a:t>acuan</a:t>
              </a:r>
              <a:r>
                <a:rPr lang="en-US" sz="1700" dirty="0">
                  <a:solidFill>
                    <a:srgbClr val="231F20"/>
                  </a:solidFill>
                  <a:latin typeface="+mj-lt"/>
                </a:rPr>
                <a:t> yang </a:t>
              </a:r>
              <a:r>
                <a:rPr lang="en-US" sz="1700" dirty="0" err="1">
                  <a:solidFill>
                    <a:srgbClr val="231F20"/>
                  </a:solidFill>
                  <a:latin typeface="+mj-lt"/>
                </a:rPr>
                <a:t>dipilih</a:t>
              </a:r>
              <a:r>
                <a:rPr lang="en-US" sz="1700" dirty="0">
                  <a:solidFill>
                    <a:srgbClr val="231F20"/>
                  </a:solidFill>
                  <a:latin typeface="+mj-lt"/>
                </a:rPr>
                <a:t> </a:t>
              </a:r>
              <a:r>
                <a:rPr lang="en-US" sz="1700" dirty="0" err="1">
                  <a:solidFill>
                    <a:srgbClr val="231F20"/>
                  </a:solidFill>
                  <a:latin typeface="+mj-lt"/>
                </a:rPr>
                <a:t>dimulai</a:t>
              </a:r>
              <a:r>
                <a:rPr lang="en-US" sz="1700" dirty="0">
                  <a:solidFill>
                    <a:srgbClr val="231F20"/>
                  </a:solidFill>
                  <a:latin typeface="+mj-lt"/>
                </a:rPr>
                <a:t> </a:t>
              </a:r>
              <a:r>
                <a:rPr lang="en-US" sz="1700" dirty="0" err="1">
                  <a:solidFill>
                    <a:srgbClr val="231F20"/>
                  </a:solidFill>
                  <a:latin typeface="+mj-lt"/>
                </a:rPr>
                <a:t>dari</a:t>
              </a:r>
              <a:r>
                <a:rPr lang="en-US" sz="1700" dirty="0">
                  <a:solidFill>
                    <a:srgbClr val="231F20"/>
                  </a:solidFill>
                  <a:latin typeface="+mj-lt"/>
                </a:rPr>
                <a:t> data </a:t>
              </a:r>
              <a:r>
                <a:rPr lang="en-US" sz="1700" dirty="0" err="1">
                  <a:solidFill>
                    <a:srgbClr val="231F20"/>
                  </a:solidFill>
                  <a:latin typeface="+mj-lt"/>
                </a:rPr>
                <a:t>dengan</a:t>
              </a:r>
              <a:r>
                <a:rPr lang="en-US" sz="1700" dirty="0">
                  <a:solidFill>
                    <a:srgbClr val="231F20"/>
                  </a:solidFill>
                  <a:latin typeface="+mj-lt"/>
                </a:rPr>
                <a:t> </a:t>
              </a:r>
              <a:r>
                <a:rPr lang="en-US" sz="1700" dirty="0" err="1">
                  <a:solidFill>
                    <a:srgbClr val="231F20"/>
                  </a:solidFill>
                  <a:latin typeface="+mj-lt"/>
                </a:rPr>
                <a:t>nilai</a:t>
              </a:r>
              <a:r>
                <a:rPr lang="en-US" sz="1700" dirty="0">
                  <a:solidFill>
                    <a:srgbClr val="231F20"/>
                  </a:solidFill>
                  <a:latin typeface="+mj-lt"/>
                </a:rPr>
                <a:t> yang </a:t>
              </a:r>
              <a:r>
                <a:rPr lang="en-US" sz="1700" dirty="0" err="1">
                  <a:solidFill>
                    <a:srgbClr val="231F20"/>
                  </a:solidFill>
                  <a:latin typeface="+mj-lt"/>
                </a:rPr>
                <a:t>terbesar</a:t>
              </a:r>
              <a:r>
                <a:rPr lang="en-US" sz="1700" dirty="0">
                  <a:solidFill>
                    <a:srgbClr val="231F20"/>
                  </a:solidFill>
                  <a:latin typeface="+mj-lt"/>
                </a:rPr>
                <a:t> </a:t>
              </a:r>
              <a:r>
                <a:rPr lang="en-US" sz="1700" dirty="0" err="1">
                  <a:solidFill>
                    <a:srgbClr val="231F20"/>
                  </a:solidFill>
                  <a:latin typeface="+mj-lt"/>
                </a:rPr>
                <a:t>sampai</a:t>
              </a:r>
              <a:r>
                <a:rPr lang="en-US" sz="1700" dirty="0">
                  <a:solidFill>
                    <a:srgbClr val="231F20"/>
                  </a:solidFill>
                  <a:latin typeface="+mj-lt"/>
                </a:rPr>
                <a:t> </a:t>
              </a:r>
              <a:r>
                <a:rPr lang="en-US" sz="1700" dirty="0" err="1">
                  <a:solidFill>
                    <a:srgbClr val="231F20"/>
                  </a:solidFill>
                  <a:latin typeface="+mj-lt"/>
                </a:rPr>
                <a:t>nilai</a:t>
              </a:r>
              <a:r>
                <a:rPr lang="en-US" sz="1700" dirty="0">
                  <a:solidFill>
                    <a:srgbClr val="231F20"/>
                  </a:solidFill>
                  <a:latin typeface="+mj-lt"/>
                </a:rPr>
                <a:t> </a:t>
              </a:r>
              <a:r>
                <a:rPr lang="en-US" sz="1700" dirty="0" err="1">
                  <a:solidFill>
                    <a:srgbClr val="231F20"/>
                  </a:solidFill>
                  <a:latin typeface="+mj-lt"/>
                </a:rPr>
                <a:t>terkecil</a:t>
              </a:r>
              <a:r>
                <a:rPr lang="en-US" sz="1700" dirty="0">
                  <a:solidFill>
                    <a:srgbClr val="231F20"/>
                  </a:solidFill>
                  <a:latin typeface="+mj-lt"/>
                </a:rPr>
                <a:t> </a:t>
              </a:r>
              <a:r>
                <a:rPr lang="en-US" sz="1700" dirty="0" err="1">
                  <a:solidFill>
                    <a:srgbClr val="231F20"/>
                  </a:solidFill>
                  <a:latin typeface="+mj-lt"/>
                </a:rPr>
                <a:t>atau</a:t>
              </a:r>
              <a:r>
                <a:rPr lang="en-US" sz="1700" dirty="0">
                  <a:solidFill>
                    <a:srgbClr val="231F20"/>
                  </a:solidFill>
                  <a:latin typeface="+mj-lt"/>
                </a:rPr>
                <a:t> </a:t>
              </a:r>
              <a:r>
                <a:rPr lang="en-US" sz="1700" dirty="0" err="1">
                  <a:solidFill>
                    <a:srgbClr val="231F20"/>
                  </a:solidFill>
                  <a:latin typeface="+mj-lt"/>
                </a:rPr>
                <a:t>berdasarkan</a:t>
              </a:r>
              <a:r>
                <a:rPr lang="en-US" sz="1700" dirty="0">
                  <a:solidFill>
                    <a:srgbClr val="231F20"/>
                  </a:solidFill>
                  <a:latin typeface="+mj-lt"/>
                </a:rPr>
                <a:t> abjad </a:t>
              </a:r>
              <a:r>
                <a:rPr lang="en-US" sz="1700" dirty="0" err="1">
                  <a:solidFill>
                    <a:srgbClr val="231F20"/>
                  </a:solidFill>
                  <a:latin typeface="+mj-lt"/>
                </a:rPr>
                <a:t>dari</a:t>
              </a:r>
              <a:r>
                <a:rPr lang="en-US" sz="1700" dirty="0">
                  <a:solidFill>
                    <a:srgbClr val="231F20"/>
                  </a:solidFill>
                  <a:latin typeface="+mj-lt"/>
                </a:rPr>
                <a:t> Z </a:t>
              </a:r>
              <a:r>
                <a:rPr lang="en-US" sz="1700" dirty="0" err="1">
                  <a:solidFill>
                    <a:srgbClr val="231F20"/>
                  </a:solidFill>
                  <a:latin typeface="+mj-lt"/>
                </a:rPr>
                <a:t>sampai</a:t>
              </a:r>
              <a:r>
                <a:rPr lang="en-US" sz="1700" dirty="0">
                  <a:solidFill>
                    <a:srgbClr val="231F20"/>
                  </a:solidFill>
                  <a:latin typeface="+mj-lt"/>
                </a:rPr>
                <a:t> A.</a:t>
              </a:r>
              <a:endParaRPr lang="en-US" sz="1700" dirty="0">
                <a:latin typeface="+mj-lt"/>
              </a:endParaRPr>
            </a:p>
          </p:txBody>
        </p:sp>
        <p:sp>
          <p:nvSpPr>
            <p:cNvPr id="17" name="TextBox 16">
              <a:extLst>
                <a:ext uri="{FF2B5EF4-FFF2-40B4-BE49-F238E27FC236}">
                  <a16:creationId xmlns:a16="http://schemas.microsoft.com/office/drawing/2014/main" id="{5EA61C19-889F-97F2-6FEB-2A0488F4293D}"/>
                </a:ext>
              </a:extLst>
            </p:cNvPr>
            <p:cNvSpPr txBox="1"/>
            <p:nvPr/>
          </p:nvSpPr>
          <p:spPr>
            <a:xfrm>
              <a:off x="478596" y="419040"/>
              <a:ext cx="3347975" cy="400110"/>
            </a:xfrm>
            <a:prstGeom prst="rect">
              <a:avLst/>
            </a:prstGeom>
            <a:solidFill>
              <a:schemeClr val="accent6"/>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a:solidFill>
                    <a:schemeClr val="bg1"/>
                  </a:solidFill>
                  <a:latin typeface="Calibri" panose="020F0502020204030204" pitchFamily="34" charset="0"/>
                </a:rPr>
                <a:t>b. </a:t>
              </a:r>
              <a:r>
                <a:rPr lang="en-US" sz="2000" b="1" dirty="0" err="1">
                  <a:solidFill>
                    <a:schemeClr val="bg1"/>
                  </a:solidFill>
                  <a:latin typeface="Calibri" panose="020F0502020204030204" pitchFamily="34" charset="0"/>
                </a:rPr>
                <a:t>Urutan</a:t>
              </a:r>
              <a:r>
                <a:rPr lang="en-US" sz="2000" b="1" dirty="0">
                  <a:solidFill>
                    <a:schemeClr val="bg1"/>
                  </a:solidFill>
                  <a:latin typeface="Calibri" panose="020F0502020204030204" pitchFamily="34" charset="0"/>
                </a:rPr>
                <a:t> </a:t>
              </a:r>
              <a:r>
                <a:rPr lang="en-US" sz="2000" b="1" dirty="0" err="1">
                  <a:solidFill>
                    <a:schemeClr val="bg1"/>
                  </a:solidFill>
                  <a:latin typeface="Calibri" panose="020F0502020204030204" pitchFamily="34" charset="0"/>
                </a:rPr>
                <a:t>turun</a:t>
              </a:r>
              <a:r>
                <a:rPr lang="en-US" sz="2000" b="1" dirty="0">
                  <a:solidFill>
                    <a:schemeClr val="bg1"/>
                  </a:solidFill>
                  <a:latin typeface="Calibri" panose="020F0502020204030204" pitchFamily="34" charset="0"/>
                </a:rPr>
                <a:t> (</a:t>
              </a:r>
              <a:r>
                <a:rPr lang="en-US" sz="2000" b="1" i="1" dirty="0">
                  <a:solidFill>
                    <a:schemeClr val="bg1"/>
                  </a:solidFill>
                  <a:latin typeface="Calibri" panose="020F0502020204030204" pitchFamily="34" charset="0"/>
                </a:rPr>
                <a:t>descending</a:t>
              </a:r>
              <a:r>
                <a:rPr lang="en-US" sz="2000" b="1" dirty="0">
                  <a:solidFill>
                    <a:schemeClr val="bg1"/>
                  </a:solidFill>
                  <a:latin typeface="Calibri" panose="020F0502020204030204" pitchFamily="34" charset="0"/>
                </a:rPr>
                <a:t>)</a:t>
              </a:r>
              <a:endParaRPr lang="en-US" sz="2000" b="1" i="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4062247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 calcmode="lin" valueType="num">
                                      <p:cBhvr additive="base">
                                        <p:cTn id="24"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1" end="1"/>
                                            </p:txEl>
                                          </p:spTgt>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fill="hold" grpId="0" nodeType="afterEffect">
                                  <p:stCondLst>
                                    <p:cond delay="0"/>
                                  </p:stCondLst>
                                  <p:childTnLst>
                                    <p:set>
                                      <p:cBhvr>
                                        <p:cTn id="28" dur="1" fill="hold">
                                          <p:stCondLst>
                                            <p:cond delay="0"/>
                                          </p:stCondLst>
                                        </p:cTn>
                                        <p:tgtEl>
                                          <p:spTgt spid="9">
                                            <p:txEl>
                                              <p:pRg st="2" end="2"/>
                                            </p:txEl>
                                          </p:spTgt>
                                        </p:tgtEl>
                                        <p:attrNameLst>
                                          <p:attrName>style.visibility</p:attrName>
                                        </p:attrNameLst>
                                      </p:cBhvr>
                                      <p:to>
                                        <p:strVal val="visible"/>
                                      </p:to>
                                    </p:set>
                                    <p:anim calcmode="lin" valueType="num">
                                      <p:cBhvr additive="base">
                                        <p:cTn id="2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2" end="2"/>
                                            </p:txEl>
                                          </p:spTgt>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9">
                                            <p:txEl>
                                              <p:pRg st="3" end="3"/>
                                            </p:txEl>
                                          </p:spTgt>
                                        </p:tgtEl>
                                        <p:attrNameLst>
                                          <p:attrName>style.visibility</p:attrName>
                                        </p:attrNameLst>
                                      </p:cBhvr>
                                      <p:to>
                                        <p:strVal val="visible"/>
                                      </p:to>
                                    </p:set>
                                    <p:anim calcmode="lin" valueType="num">
                                      <p:cBhvr additive="base">
                                        <p:cTn id="34"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9">
                                            <p:txEl>
                                              <p:pRg st="3" end="3"/>
                                            </p:txEl>
                                          </p:spTgt>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 presetClass="entr" presetSubtype="1" fill="hold" grpId="0" nodeType="afterEffect">
                                  <p:stCondLst>
                                    <p:cond delay="0"/>
                                  </p:stCondLst>
                                  <p:childTnLst>
                                    <p:set>
                                      <p:cBhvr>
                                        <p:cTn id="38" dur="1" fill="hold">
                                          <p:stCondLst>
                                            <p:cond delay="0"/>
                                          </p:stCondLst>
                                        </p:cTn>
                                        <p:tgtEl>
                                          <p:spTgt spid="9">
                                            <p:txEl>
                                              <p:pRg st="4" end="4"/>
                                            </p:txEl>
                                          </p:spTgt>
                                        </p:tgtEl>
                                        <p:attrNameLst>
                                          <p:attrName>style.visibility</p:attrName>
                                        </p:attrNameLst>
                                      </p:cBhvr>
                                      <p:to>
                                        <p:strVal val="visible"/>
                                      </p:to>
                                    </p:set>
                                    <p:anim calcmode="lin" valueType="num">
                                      <p:cBhvr additive="base">
                                        <p:cTn id="3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9">
                                            <p:txEl>
                                              <p:pRg st="4" end="4"/>
                                            </p:txEl>
                                          </p:spTgt>
                                        </p:tgtEl>
                                        <p:attrNameLst>
                                          <p:attrName>ppt_y</p:attrName>
                                        </p:attrNameLst>
                                      </p:cBhvr>
                                      <p:tavLst>
                                        <p:tav tm="0">
                                          <p:val>
                                            <p:strVal val="0-#ppt_h/2"/>
                                          </p:val>
                                        </p:tav>
                                        <p:tav tm="100000">
                                          <p:val>
                                            <p:strVal val="#ppt_y"/>
                                          </p:val>
                                        </p:tav>
                                      </p:tavLst>
                                    </p:anim>
                                  </p:childTnLst>
                                </p:cTn>
                              </p:par>
                            </p:childTnLst>
                          </p:cTn>
                        </p:par>
                        <p:par>
                          <p:cTn id="41" fill="hold">
                            <p:stCondLst>
                              <p:cond delay="4000"/>
                            </p:stCondLst>
                            <p:childTnLst>
                              <p:par>
                                <p:cTn id="42" presetID="2" presetClass="entr" presetSubtype="1" fill="hold" grpId="0" nodeType="afterEffect">
                                  <p:stCondLst>
                                    <p:cond delay="0"/>
                                  </p:stCondLst>
                                  <p:childTnLst>
                                    <p:set>
                                      <p:cBhvr>
                                        <p:cTn id="43" dur="1" fill="hold">
                                          <p:stCondLst>
                                            <p:cond delay="0"/>
                                          </p:stCondLst>
                                        </p:cTn>
                                        <p:tgtEl>
                                          <p:spTgt spid="9">
                                            <p:txEl>
                                              <p:pRg st="5" end="5"/>
                                            </p:txEl>
                                          </p:spTgt>
                                        </p:tgtEl>
                                        <p:attrNameLst>
                                          <p:attrName>style.visibility</p:attrName>
                                        </p:attrNameLst>
                                      </p:cBhvr>
                                      <p:to>
                                        <p:strVal val="visible"/>
                                      </p:to>
                                    </p:set>
                                    <p:anim calcmode="lin" valueType="num">
                                      <p:cBhvr additive="base">
                                        <p:cTn id="44"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9">
                                            <p:txEl>
                                              <p:pRg st="5" end="5"/>
                                            </p:txEl>
                                          </p:spTgt>
                                        </p:tgtEl>
                                        <p:attrNameLst>
                                          <p:attrName>ppt_y</p:attrName>
                                        </p:attrNameLst>
                                      </p:cBhvr>
                                      <p:tavLst>
                                        <p:tav tm="0">
                                          <p:val>
                                            <p:strVal val="0-#ppt_h/2"/>
                                          </p:val>
                                        </p:tav>
                                        <p:tav tm="100000">
                                          <p:val>
                                            <p:strVal val="#ppt_y"/>
                                          </p:val>
                                        </p:tav>
                                      </p:tavLst>
                                    </p:anim>
                                  </p:childTnLst>
                                </p:cTn>
                              </p:par>
                            </p:childTnLst>
                          </p:cTn>
                        </p:par>
                        <p:par>
                          <p:cTn id="46" fill="hold">
                            <p:stCondLst>
                              <p:cond delay="4500"/>
                            </p:stCondLst>
                            <p:childTnLst>
                              <p:par>
                                <p:cTn id="47" presetID="2" presetClass="entr" presetSubtype="1" fill="hold" grpId="0" nodeType="afterEffect">
                                  <p:stCondLst>
                                    <p:cond delay="0"/>
                                  </p:stCondLst>
                                  <p:childTnLst>
                                    <p:set>
                                      <p:cBhvr>
                                        <p:cTn id="48" dur="1" fill="hold">
                                          <p:stCondLst>
                                            <p:cond delay="0"/>
                                          </p:stCondLst>
                                        </p:cTn>
                                        <p:tgtEl>
                                          <p:spTgt spid="9">
                                            <p:txEl>
                                              <p:pRg st="6" end="6"/>
                                            </p:txEl>
                                          </p:spTgt>
                                        </p:tgtEl>
                                        <p:attrNameLst>
                                          <p:attrName>style.visibility</p:attrName>
                                        </p:attrNameLst>
                                      </p:cBhvr>
                                      <p:to>
                                        <p:strVal val="visible"/>
                                      </p:to>
                                    </p:set>
                                    <p:anim calcmode="lin" valueType="num">
                                      <p:cBhvr additive="base">
                                        <p:cTn id="49"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
                                            <p:txEl>
                                              <p:pRg st="6" end="6"/>
                                            </p:txEl>
                                          </p:spTgt>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 presetClass="entr" presetSubtype="1" fill="hold" grpId="0" nodeType="afterEffect">
                                  <p:stCondLst>
                                    <p:cond delay="0"/>
                                  </p:stCondLst>
                                  <p:childTnLst>
                                    <p:set>
                                      <p:cBhvr>
                                        <p:cTn id="53" dur="1" fill="hold">
                                          <p:stCondLst>
                                            <p:cond delay="0"/>
                                          </p:stCondLst>
                                        </p:cTn>
                                        <p:tgtEl>
                                          <p:spTgt spid="9">
                                            <p:txEl>
                                              <p:pRg st="7" end="7"/>
                                            </p:txEl>
                                          </p:spTgt>
                                        </p:tgtEl>
                                        <p:attrNameLst>
                                          <p:attrName>style.visibility</p:attrName>
                                        </p:attrNameLst>
                                      </p:cBhvr>
                                      <p:to>
                                        <p:strVal val="visible"/>
                                      </p:to>
                                    </p:set>
                                    <p:anim calcmode="lin" valueType="num">
                                      <p:cBhvr additive="base">
                                        <p:cTn id="54"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9">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993F444-C315-C4E6-2A6D-BAB94C32B5CA}"/>
              </a:ext>
            </a:extLst>
          </p:cNvPr>
          <p:cNvGrpSpPr/>
          <p:nvPr/>
        </p:nvGrpSpPr>
        <p:grpSpPr>
          <a:xfrm>
            <a:off x="381000" y="209550"/>
            <a:ext cx="7285816" cy="461665"/>
            <a:chOff x="228600" y="1086758"/>
            <a:chExt cx="9352321" cy="461665"/>
          </a:xfrm>
        </p:grpSpPr>
        <p:sp>
          <p:nvSpPr>
            <p:cNvPr id="3" name="Rectangle 2">
              <a:extLst>
                <a:ext uri="{FF2B5EF4-FFF2-40B4-BE49-F238E27FC236}">
                  <a16:creationId xmlns:a16="http://schemas.microsoft.com/office/drawing/2014/main" id="{D46E3DAB-EF24-C282-26A1-3DB9A8453F22}"/>
                </a:ext>
              </a:extLst>
            </p:cNvPr>
            <p:cNvSpPr/>
            <p:nvPr/>
          </p:nvSpPr>
          <p:spPr>
            <a:xfrm>
              <a:off x="252684" y="1086758"/>
              <a:ext cx="9328237" cy="461665"/>
            </a:xfrm>
            <a:prstGeom prst="rect">
              <a:avLst/>
            </a:prstGeom>
          </p:spPr>
          <p:txBody>
            <a:bodyPr wrap="none">
              <a:spAutoFit/>
            </a:bodyPr>
            <a:lstStyle/>
            <a:p>
              <a:r>
                <a:rPr lang="en-US" sz="2400" b="1" dirty="0">
                  <a:solidFill>
                    <a:srgbClr val="FF0000"/>
                  </a:solidFill>
                  <a:latin typeface="Calibri" panose="020F0502020204030204" pitchFamily="34" charset="0"/>
                </a:rPr>
                <a:t>7. </a:t>
              </a:r>
              <a:r>
                <a:rPr lang="en-US" sz="2400" b="1" dirty="0" err="1">
                  <a:solidFill>
                    <a:srgbClr val="FF0000"/>
                  </a:solidFill>
                  <a:latin typeface="Calibri" panose="020F0502020204030204" pitchFamily="34" charset="0"/>
                </a:rPr>
                <a:t>Mengurutkan</a:t>
              </a:r>
              <a:r>
                <a:rPr lang="en-US" sz="2400" b="1" dirty="0">
                  <a:solidFill>
                    <a:srgbClr val="FF0000"/>
                  </a:solidFill>
                  <a:latin typeface="Calibri" panose="020F0502020204030204" pitchFamily="34" charset="0"/>
                </a:rPr>
                <a:t> Data </a:t>
              </a:r>
              <a:r>
                <a:rPr lang="en-US" sz="2400" b="1" dirty="0" err="1">
                  <a:solidFill>
                    <a:srgbClr val="FF0000"/>
                  </a:solidFill>
                  <a:latin typeface="Calibri" panose="020F0502020204030204" pitchFamily="34" charset="0"/>
                </a:rPr>
                <a:t>Berdasarkan</a:t>
              </a:r>
              <a:r>
                <a:rPr lang="en-US" sz="2400" b="1" dirty="0">
                  <a:solidFill>
                    <a:srgbClr val="FF0000"/>
                  </a:solidFill>
                  <a:latin typeface="Calibri" panose="020F0502020204030204" pitchFamily="34" charset="0"/>
                </a:rPr>
                <a:t> </a:t>
              </a:r>
              <a:r>
                <a:rPr lang="en-US" sz="2400" b="1" dirty="0" err="1">
                  <a:solidFill>
                    <a:srgbClr val="FF0000"/>
                  </a:solidFill>
                  <a:latin typeface="Calibri" panose="020F0502020204030204" pitchFamily="34" charset="0"/>
                </a:rPr>
                <a:t>Dua</a:t>
              </a:r>
              <a:r>
                <a:rPr lang="en-US" sz="2400" b="1" dirty="0">
                  <a:solidFill>
                    <a:srgbClr val="FF0000"/>
                  </a:solidFill>
                  <a:latin typeface="Calibri" panose="020F0502020204030204" pitchFamily="34" charset="0"/>
                </a:rPr>
                <a:t> </a:t>
              </a:r>
              <a:r>
                <a:rPr lang="en-US" sz="2400" b="1" dirty="0" err="1">
                  <a:solidFill>
                    <a:srgbClr val="FF0000"/>
                  </a:solidFill>
                  <a:latin typeface="Calibri" panose="020F0502020204030204" pitchFamily="34" charset="0"/>
                </a:rPr>
                <a:t>atau</a:t>
              </a:r>
              <a:r>
                <a:rPr lang="en-US" sz="2400" b="1" dirty="0">
                  <a:solidFill>
                    <a:srgbClr val="FF0000"/>
                  </a:solidFill>
                  <a:latin typeface="Calibri" panose="020F0502020204030204" pitchFamily="34" charset="0"/>
                </a:rPr>
                <a:t> </a:t>
              </a:r>
              <a:r>
                <a:rPr lang="en-US" sz="2400" b="1" dirty="0" err="1">
                  <a:solidFill>
                    <a:srgbClr val="FF0000"/>
                  </a:solidFill>
                  <a:latin typeface="Calibri" panose="020F0502020204030204" pitchFamily="34" charset="0"/>
                </a:rPr>
                <a:t>Tiga</a:t>
              </a:r>
              <a:r>
                <a:rPr lang="en-US" sz="2400" b="1" dirty="0">
                  <a:solidFill>
                    <a:srgbClr val="FF0000"/>
                  </a:solidFill>
                  <a:latin typeface="Calibri" panose="020F0502020204030204" pitchFamily="34" charset="0"/>
                </a:rPr>
                <a:t> Kolom</a:t>
              </a:r>
              <a:endParaRPr lang="en-US" sz="2400" b="1" i="1" dirty="0">
                <a:solidFill>
                  <a:srgbClr val="FF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22E6EC1F-E360-4DC5-3D48-57B3EFF1388A}"/>
                </a:ext>
              </a:extLst>
            </p:cNvPr>
            <p:cNvCxnSpPr>
              <a:cxnSpLocks/>
            </p:cNvCxnSpPr>
            <p:nvPr/>
          </p:nvCxnSpPr>
          <p:spPr>
            <a:xfrm>
              <a:off x="228600" y="1515493"/>
              <a:ext cx="9352321"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C18BC6AA-E33B-8E7C-0C02-57957F88EC22}"/>
              </a:ext>
            </a:extLst>
          </p:cNvPr>
          <p:cNvSpPr txBox="1"/>
          <p:nvPr/>
        </p:nvSpPr>
        <p:spPr>
          <a:xfrm>
            <a:off x="365051" y="819150"/>
            <a:ext cx="8315469" cy="3416320"/>
          </a:xfrm>
          <a:prstGeom prst="rect">
            <a:avLst/>
          </a:prstGeom>
          <a:noFill/>
        </p:spPr>
        <p:txBody>
          <a:bodyPr wrap="square">
            <a:spAutoFit/>
          </a:bodyPr>
          <a:lstStyle/>
          <a:p>
            <a:r>
              <a:rPr lang="en-US" sz="1800" b="1" dirty="0">
                <a:solidFill>
                  <a:srgbClr val="231F20"/>
                </a:solidFill>
                <a:latin typeface="+mj-lt"/>
              </a:rPr>
              <a:t>Langkah-</a:t>
            </a:r>
            <a:r>
              <a:rPr lang="en-US" sz="1800" b="1" dirty="0" err="1">
                <a:solidFill>
                  <a:srgbClr val="231F20"/>
                </a:solidFill>
                <a:latin typeface="+mj-lt"/>
              </a:rPr>
              <a:t>langkah</a:t>
            </a:r>
            <a:r>
              <a:rPr lang="en-US" sz="1800" b="1" dirty="0">
                <a:solidFill>
                  <a:srgbClr val="231F20"/>
                </a:solidFill>
                <a:latin typeface="+mj-lt"/>
              </a:rPr>
              <a:t>:</a:t>
            </a:r>
          </a:p>
          <a:p>
            <a:pPr marL="342900" indent="-342900">
              <a:buAutoNum type="arabicParenR"/>
            </a:pPr>
            <a:r>
              <a:rPr lang="en-US" sz="1800" dirty="0" err="1">
                <a:solidFill>
                  <a:srgbClr val="231F20"/>
                </a:solidFill>
                <a:latin typeface="+mj-lt"/>
              </a:rPr>
              <a:t>Pilih</a:t>
            </a:r>
            <a:r>
              <a:rPr lang="en-US" sz="1800" dirty="0">
                <a:solidFill>
                  <a:srgbClr val="231F20"/>
                </a:solidFill>
                <a:latin typeface="+mj-lt"/>
              </a:rPr>
              <a:t> </a:t>
            </a:r>
            <a:r>
              <a:rPr lang="en-US" sz="1800" dirty="0" err="1">
                <a:solidFill>
                  <a:srgbClr val="231F20"/>
                </a:solidFill>
                <a:latin typeface="+mj-lt"/>
              </a:rPr>
              <a:t>semua</a:t>
            </a:r>
            <a:r>
              <a:rPr lang="en-US" sz="1800" dirty="0">
                <a:solidFill>
                  <a:srgbClr val="231F20"/>
                </a:solidFill>
                <a:latin typeface="+mj-lt"/>
              </a:rPr>
              <a:t> </a:t>
            </a:r>
            <a:r>
              <a:rPr lang="en-US" sz="1800" dirty="0" err="1">
                <a:solidFill>
                  <a:srgbClr val="231F20"/>
                </a:solidFill>
                <a:latin typeface="+mj-lt"/>
              </a:rPr>
              <a:t>sel</a:t>
            </a:r>
            <a:r>
              <a:rPr lang="en-US" sz="1800" dirty="0">
                <a:solidFill>
                  <a:srgbClr val="231F20"/>
                </a:solidFill>
                <a:latin typeface="+mj-lt"/>
              </a:rPr>
              <a:t> yang </a:t>
            </a:r>
            <a:r>
              <a:rPr lang="en-US" sz="1800" dirty="0" err="1">
                <a:solidFill>
                  <a:srgbClr val="231F20"/>
                </a:solidFill>
                <a:latin typeface="+mj-lt"/>
              </a:rPr>
              <a:t>memuat</a:t>
            </a:r>
            <a:r>
              <a:rPr lang="en-US" sz="1800" dirty="0">
                <a:solidFill>
                  <a:srgbClr val="231F20"/>
                </a:solidFill>
                <a:latin typeface="+mj-lt"/>
              </a:rPr>
              <a:t> data-data yang </a:t>
            </a:r>
            <a:r>
              <a:rPr lang="en-US" sz="1800" dirty="0" err="1">
                <a:solidFill>
                  <a:srgbClr val="231F20"/>
                </a:solidFill>
                <a:latin typeface="+mj-lt"/>
              </a:rPr>
              <a:t>ingin</a:t>
            </a:r>
            <a:r>
              <a:rPr lang="en-US" sz="1800" dirty="0">
                <a:solidFill>
                  <a:srgbClr val="231F20"/>
                </a:solidFill>
                <a:latin typeface="+mj-lt"/>
              </a:rPr>
              <a:t> </a:t>
            </a:r>
            <a:r>
              <a:rPr lang="en-US" sz="1800" dirty="0" err="1">
                <a:solidFill>
                  <a:srgbClr val="231F20"/>
                </a:solidFill>
                <a:latin typeface="+mj-lt"/>
              </a:rPr>
              <a:t>diurutkan</a:t>
            </a:r>
            <a:r>
              <a:rPr lang="en-US" sz="1800" dirty="0">
                <a:solidFill>
                  <a:srgbClr val="231F20"/>
                </a:solidFill>
                <a:latin typeface="+mj-lt"/>
              </a:rPr>
              <a:t>,  </a:t>
            </a:r>
            <a:r>
              <a:rPr lang="en-US" sz="1800" dirty="0" err="1">
                <a:solidFill>
                  <a:srgbClr val="231F20"/>
                </a:solidFill>
                <a:latin typeface="+mj-lt"/>
              </a:rPr>
              <a:t>termasuk</a:t>
            </a:r>
            <a:r>
              <a:rPr lang="en-US" sz="1800" dirty="0">
                <a:solidFill>
                  <a:srgbClr val="231F20"/>
                </a:solidFill>
                <a:latin typeface="+mj-lt"/>
              </a:rPr>
              <a:t> </a:t>
            </a:r>
            <a:r>
              <a:rPr lang="en-US" sz="1800" dirty="0" err="1">
                <a:solidFill>
                  <a:srgbClr val="231F20"/>
                </a:solidFill>
                <a:latin typeface="+mj-lt"/>
              </a:rPr>
              <a:t>judul</a:t>
            </a:r>
            <a:r>
              <a:rPr lang="en-US" sz="1800" dirty="0">
                <a:solidFill>
                  <a:srgbClr val="231F20"/>
                </a:solidFill>
                <a:latin typeface="+mj-lt"/>
              </a:rPr>
              <a:t> </a:t>
            </a:r>
            <a:r>
              <a:rPr lang="en-US" sz="1800" dirty="0" err="1">
                <a:solidFill>
                  <a:srgbClr val="231F20"/>
                </a:solidFill>
                <a:latin typeface="+mj-lt"/>
              </a:rPr>
              <a:t>kolom</a:t>
            </a:r>
            <a:r>
              <a:rPr lang="en-US" sz="1800" dirty="0">
                <a:solidFill>
                  <a:srgbClr val="231F20"/>
                </a:solidFill>
                <a:latin typeface="+mj-lt"/>
              </a:rPr>
              <a:t>. </a:t>
            </a:r>
          </a:p>
          <a:p>
            <a:pPr marL="342900" indent="-342900">
              <a:buAutoNum type="arabicParenR"/>
            </a:pPr>
            <a:r>
              <a:rPr lang="en-US" sz="1800" dirty="0">
                <a:solidFill>
                  <a:srgbClr val="231F20"/>
                </a:solidFill>
                <a:latin typeface="+mj-lt"/>
              </a:rPr>
              <a:t>Pada tab Data, </a:t>
            </a: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tombol</a:t>
            </a:r>
            <a:r>
              <a:rPr lang="en-US" sz="1800" dirty="0">
                <a:solidFill>
                  <a:srgbClr val="231F20"/>
                </a:solidFill>
                <a:latin typeface="+mj-lt"/>
              </a:rPr>
              <a:t> sort </a:t>
            </a:r>
            <a:r>
              <a:rPr lang="en-US" sz="1800" dirty="0" err="1">
                <a:solidFill>
                  <a:srgbClr val="231F20"/>
                </a:solidFill>
                <a:latin typeface="+mj-lt"/>
              </a:rPr>
              <a:t>sehingga</a:t>
            </a:r>
            <a:r>
              <a:rPr lang="en-US" sz="1800" dirty="0">
                <a:solidFill>
                  <a:srgbClr val="231F20"/>
                </a:solidFill>
                <a:latin typeface="+mj-lt"/>
              </a:rPr>
              <a:t> </a:t>
            </a:r>
            <a:r>
              <a:rPr lang="en-US" sz="1800" dirty="0" err="1">
                <a:solidFill>
                  <a:srgbClr val="231F20"/>
                </a:solidFill>
                <a:latin typeface="+mj-lt"/>
              </a:rPr>
              <a:t>kotak</a:t>
            </a:r>
            <a:r>
              <a:rPr lang="en-US" sz="1800" dirty="0">
                <a:solidFill>
                  <a:srgbClr val="231F20"/>
                </a:solidFill>
                <a:latin typeface="+mj-lt"/>
              </a:rPr>
              <a:t> dialog sort </a:t>
            </a:r>
            <a:r>
              <a:rPr lang="en-US" sz="1800" dirty="0" err="1">
                <a:solidFill>
                  <a:srgbClr val="231F20"/>
                </a:solidFill>
                <a:latin typeface="+mj-lt"/>
              </a:rPr>
              <a:t>akan</a:t>
            </a:r>
            <a:r>
              <a:rPr lang="en-US" sz="1800" dirty="0">
                <a:solidFill>
                  <a:srgbClr val="231F20"/>
                </a:solidFill>
                <a:latin typeface="+mj-lt"/>
              </a:rPr>
              <a:t> </a:t>
            </a:r>
            <a:r>
              <a:rPr lang="en-US" sz="1800" dirty="0" err="1">
                <a:solidFill>
                  <a:srgbClr val="231F20"/>
                </a:solidFill>
                <a:latin typeface="+mj-lt"/>
              </a:rPr>
              <a:t>ditampilkan</a:t>
            </a:r>
            <a:r>
              <a:rPr lang="en-US" sz="1800" dirty="0">
                <a:solidFill>
                  <a:srgbClr val="231F20"/>
                </a:solidFill>
                <a:latin typeface="+mj-lt"/>
              </a:rPr>
              <a:t>.</a:t>
            </a:r>
          </a:p>
          <a:p>
            <a:pPr marL="342900" indent="-342900">
              <a:buAutoNum type="arabicParenR"/>
            </a:pPr>
            <a:r>
              <a:rPr lang="en-US" sz="1800" dirty="0">
                <a:solidFill>
                  <a:srgbClr val="231F20"/>
                </a:solidFill>
                <a:latin typeface="+mj-lt"/>
              </a:rPr>
              <a:t>Karena </a:t>
            </a:r>
            <a:r>
              <a:rPr lang="en-US" sz="1800" dirty="0" err="1">
                <a:solidFill>
                  <a:srgbClr val="231F20"/>
                </a:solidFill>
                <a:latin typeface="+mj-lt"/>
              </a:rPr>
              <a:t>kita</a:t>
            </a:r>
            <a:r>
              <a:rPr lang="en-US" sz="1800" dirty="0">
                <a:solidFill>
                  <a:srgbClr val="231F20"/>
                </a:solidFill>
                <a:latin typeface="+mj-lt"/>
              </a:rPr>
              <a:t> </a:t>
            </a:r>
            <a:r>
              <a:rPr lang="en-US" sz="1800" dirty="0" err="1">
                <a:solidFill>
                  <a:srgbClr val="231F20"/>
                </a:solidFill>
                <a:latin typeface="+mj-lt"/>
              </a:rPr>
              <a:t>ingin</a:t>
            </a:r>
            <a:r>
              <a:rPr lang="en-US" sz="1800" dirty="0">
                <a:solidFill>
                  <a:srgbClr val="231F20"/>
                </a:solidFill>
                <a:latin typeface="+mj-lt"/>
              </a:rPr>
              <a:t> </a:t>
            </a:r>
            <a:r>
              <a:rPr lang="en-US" sz="1800" dirty="0" err="1">
                <a:solidFill>
                  <a:srgbClr val="231F20"/>
                </a:solidFill>
                <a:latin typeface="+mj-lt"/>
              </a:rPr>
              <a:t>mengurutkan</a:t>
            </a:r>
            <a:r>
              <a:rPr lang="en-US" sz="1800" dirty="0">
                <a:solidFill>
                  <a:srgbClr val="231F20"/>
                </a:solidFill>
                <a:latin typeface="+mj-lt"/>
              </a:rPr>
              <a:t> data, </a:t>
            </a:r>
            <a:r>
              <a:rPr lang="en-US" sz="1800" dirty="0" err="1">
                <a:solidFill>
                  <a:srgbClr val="231F20"/>
                </a:solidFill>
                <a:latin typeface="+mj-lt"/>
              </a:rPr>
              <a:t>misalnya</a:t>
            </a:r>
            <a:r>
              <a:rPr lang="en-US" sz="1800" dirty="0">
                <a:solidFill>
                  <a:srgbClr val="231F20"/>
                </a:solidFill>
                <a:latin typeface="+mj-lt"/>
              </a:rPr>
              <a:t> </a:t>
            </a:r>
            <a:r>
              <a:rPr lang="en-US" sz="1800" dirty="0" err="1">
                <a:solidFill>
                  <a:srgbClr val="231F20"/>
                </a:solidFill>
                <a:latin typeface="+mj-lt"/>
              </a:rPr>
              <a:t>dengan</a:t>
            </a:r>
            <a:r>
              <a:rPr lang="en-US" sz="1800" dirty="0">
                <a:solidFill>
                  <a:srgbClr val="231F20"/>
                </a:solidFill>
                <a:latin typeface="+mj-lt"/>
              </a:rPr>
              <a:t> </a:t>
            </a:r>
            <a:r>
              <a:rPr lang="en-US" sz="1800" dirty="0" err="1">
                <a:solidFill>
                  <a:srgbClr val="231F20"/>
                </a:solidFill>
                <a:latin typeface="+mj-lt"/>
              </a:rPr>
              <a:t>menggunakan</a:t>
            </a:r>
            <a:r>
              <a:rPr lang="en-US" sz="1800" dirty="0">
                <a:solidFill>
                  <a:srgbClr val="231F20"/>
                </a:solidFill>
                <a:latin typeface="+mj-lt"/>
              </a:rPr>
              <a:t> </a:t>
            </a:r>
            <a:r>
              <a:rPr lang="en-US" sz="1800" dirty="0" err="1">
                <a:solidFill>
                  <a:srgbClr val="231F20"/>
                </a:solidFill>
                <a:latin typeface="+mj-lt"/>
              </a:rPr>
              <a:t>tiga</a:t>
            </a:r>
            <a:r>
              <a:rPr lang="en-US" sz="1800" dirty="0">
                <a:solidFill>
                  <a:srgbClr val="231F20"/>
                </a:solidFill>
                <a:latin typeface="+mj-lt"/>
              </a:rPr>
              <a:t> </a:t>
            </a:r>
            <a:r>
              <a:rPr lang="en-US" sz="1800" dirty="0" err="1">
                <a:solidFill>
                  <a:srgbClr val="231F20"/>
                </a:solidFill>
                <a:latin typeface="+mj-lt"/>
              </a:rPr>
              <a:t>kolom</a:t>
            </a:r>
            <a:r>
              <a:rPr lang="en-US" sz="1800" dirty="0">
                <a:solidFill>
                  <a:srgbClr val="231F20"/>
                </a:solidFill>
                <a:latin typeface="+mj-lt"/>
              </a:rPr>
              <a:t> </a:t>
            </a:r>
            <a:r>
              <a:rPr lang="en-US" sz="1800" dirty="0" err="1">
                <a:solidFill>
                  <a:srgbClr val="231F20"/>
                </a:solidFill>
                <a:latin typeface="+mj-lt"/>
              </a:rPr>
              <a:t>acuan</a:t>
            </a:r>
            <a:r>
              <a:rPr lang="en-US" sz="1800" dirty="0">
                <a:solidFill>
                  <a:srgbClr val="231F20"/>
                </a:solidFill>
                <a:latin typeface="+mj-lt"/>
              </a:rPr>
              <a:t>, pada </a:t>
            </a:r>
            <a:r>
              <a:rPr lang="en-US" sz="1800" dirty="0" err="1">
                <a:solidFill>
                  <a:srgbClr val="231F20"/>
                </a:solidFill>
                <a:latin typeface="+mj-lt"/>
              </a:rPr>
              <a:t>kotak</a:t>
            </a:r>
            <a:r>
              <a:rPr lang="en-US" sz="1800" dirty="0">
                <a:solidFill>
                  <a:srgbClr val="231F20"/>
                </a:solidFill>
                <a:latin typeface="+mj-lt"/>
              </a:rPr>
              <a:t> dialog sort, </a:t>
            </a: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tombol</a:t>
            </a:r>
            <a:r>
              <a:rPr lang="en-US" sz="1800" dirty="0">
                <a:solidFill>
                  <a:srgbClr val="231F20"/>
                </a:solidFill>
                <a:latin typeface="+mj-lt"/>
              </a:rPr>
              <a:t> Add Level 2 kali.</a:t>
            </a:r>
          </a:p>
          <a:p>
            <a:pPr marL="342900" indent="-342900">
              <a:buAutoNum type="arabicParenR"/>
            </a:pPr>
            <a:r>
              <a:rPr lang="en-US" sz="1800" dirty="0">
                <a:solidFill>
                  <a:srgbClr val="231F20"/>
                </a:solidFill>
                <a:latin typeface="+mj-lt"/>
              </a:rPr>
              <a:t>Pada </a:t>
            </a:r>
            <a:r>
              <a:rPr lang="en-US" sz="1800" dirty="0" err="1">
                <a:solidFill>
                  <a:srgbClr val="231F20"/>
                </a:solidFill>
                <a:latin typeface="+mj-lt"/>
              </a:rPr>
              <a:t>bagian</a:t>
            </a:r>
            <a:r>
              <a:rPr lang="en-US" sz="1800" dirty="0">
                <a:solidFill>
                  <a:srgbClr val="231F20"/>
                </a:solidFill>
                <a:latin typeface="+mj-lt"/>
              </a:rPr>
              <a:t> column, </a:t>
            </a:r>
            <a:r>
              <a:rPr lang="en-US" sz="1800" dirty="0" err="1">
                <a:solidFill>
                  <a:srgbClr val="231F20"/>
                </a:solidFill>
                <a:latin typeface="+mj-lt"/>
              </a:rPr>
              <a:t>pilihlah</a:t>
            </a:r>
            <a:r>
              <a:rPr lang="en-US" sz="1800" dirty="0">
                <a:solidFill>
                  <a:srgbClr val="231F20"/>
                </a:solidFill>
                <a:latin typeface="+mj-lt"/>
              </a:rPr>
              <a:t> </a:t>
            </a:r>
            <a:r>
              <a:rPr lang="en-US" sz="1800" dirty="0" err="1">
                <a:solidFill>
                  <a:srgbClr val="231F20"/>
                </a:solidFill>
                <a:latin typeface="+mj-lt"/>
              </a:rPr>
              <a:t>kolom</a:t>
            </a:r>
            <a:r>
              <a:rPr lang="en-US" sz="1800" dirty="0">
                <a:solidFill>
                  <a:srgbClr val="231F20"/>
                </a:solidFill>
                <a:latin typeface="+mj-lt"/>
              </a:rPr>
              <a:t> </a:t>
            </a:r>
            <a:r>
              <a:rPr lang="en-US" sz="1800" dirty="0" err="1">
                <a:solidFill>
                  <a:srgbClr val="231F20"/>
                </a:solidFill>
                <a:latin typeface="+mj-lt"/>
              </a:rPr>
              <a:t>acuan</a:t>
            </a:r>
            <a:r>
              <a:rPr lang="en-US" sz="1800" dirty="0">
                <a:solidFill>
                  <a:srgbClr val="231F20"/>
                </a:solidFill>
                <a:latin typeface="+mj-lt"/>
              </a:rPr>
              <a:t> </a:t>
            </a:r>
            <a:r>
              <a:rPr lang="en-US" sz="1800" dirty="0" err="1">
                <a:solidFill>
                  <a:srgbClr val="231F20"/>
                </a:solidFill>
                <a:latin typeface="+mj-lt"/>
              </a:rPr>
              <a:t>sesuai</a:t>
            </a:r>
            <a:r>
              <a:rPr lang="en-US" sz="1800" dirty="0">
                <a:solidFill>
                  <a:srgbClr val="231F20"/>
                </a:solidFill>
                <a:latin typeface="+mj-lt"/>
              </a:rPr>
              <a:t> </a:t>
            </a:r>
            <a:r>
              <a:rPr lang="en-US" sz="1800" dirty="0" err="1">
                <a:solidFill>
                  <a:srgbClr val="231F20"/>
                </a:solidFill>
                <a:latin typeface="+mj-lt"/>
              </a:rPr>
              <a:t>dengan</a:t>
            </a:r>
            <a:r>
              <a:rPr lang="en-US" dirty="0">
                <a:solidFill>
                  <a:srgbClr val="231F20"/>
                </a:solidFill>
                <a:latin typeface="+mj-lt"/>
              </a:rPr>
              <a:t> </a:t>
            </a:r>
            <a:r>
              <a:rPr lang="en-US" sz="1800" dirty="0" err="1">
                <a:solidFill>
                  <a:srgbClr val="231F20"/>
                </a:solidFill>
                <a:latin typeface="+mj-lt"/>
              </a:rPr>
              <a:t>urutan</a:t>
            </a:r>
            <a:r>
              <a:rPr lang="en-US" sz="1800" dirty="0">
                <a:solidFill>
                  <a:srgbClr val="231F20"/>
                </a:solidFill>
                <a:latin typeface="+mj-lt"/>
              </a:rPr>
              <a:t> </a:t>
            </a:r>
            <a:r>
              <a:rPr lang="en-US" sz="1800" dirty="0" err="1">
                <a:solidFill>
                  <a:srgbClr val="231F20"/>
                </a:solidFill>
                <a:latin typeface="+mj-lt"/>
              </a:rPr>
              <a:t>kolom</a:t>
            </a:r>
            <a:r>
              <a:rPr lang="en-US" sz="1800" dirty="0">
                <a:solidFill>
                  <a:srgbClr val="231F20"/>
                </a:solidFill>
                <a:latin typeface="+mj-lt"/>
              </a:rPr>
              <a:t> </a:t>
            </a:r>
            <a:r>
              <a:rPr lang="en-US" sz="1800" dirty="0" err="1">
                <a:solidFill>
                  <a:srgbClr val="231F20"/>
                </a:solidFill>
                <a:latin typeface="+mj-lt"/>
              </a:rPr>
              <a:t>acuan</a:t>
            </a:r>
            <a:r>
              <a:rPr lang="en-US" sz="1800" dirty="0">
                <a:solidFill>
                  <a:srgbClr val="231F20"/>
                </a:solidFill>
                <a:latin typeface="+mj-lt"/>
              </a:rPr>
              <a:t> yang </a:t>
            </a:r>
            <a:r>
              <a:rPr lang="en-US" sz="1800" dirty="0" err="1">
                <a:solidFill>
                  <a:srgbClr val="231F20"/>
                </a:solidFill>
                <a:latin typeface="+mj-lt"/>
              </a:rPr>
              <a:t>diinginkan</a:t>
            </a:r>
            <a:r>
              <a:rPr lang="en-US" sz="1800" dirty="0">
                <a:solidFill>
                  <a:srgbClr val="231F20"/>
                </a:solidFill>
                <a:latin typeface="+mj-lt"/>
              </a:rPr>
              <a:t>. Pada </a:t>
            </a:r>
            <a:r>
              <a:rPr lang="en-US" sz="1800" dirty="0" err="1">
                <a:solidFill>
                  <a:srgbClr val="231F20"/>
                </a:solidFill>
                <a:latin typeface="+mj-lt"/>
              </a:rPr>
              <a:t>kasus</a:t>
            </a:r>
            <a:r>
              <a:rPr lang="en-US" sz="1800" dirty="0">
                <a:solidFill>
                  <a:srgbClr val="231F20"/>
                </a:solidFill>
                <a:latin typeface="+mj-lt"/>
              </a:rPr>
              <a:t> </a:t>
            </a:r>
            <a:r>
              <a:rPr lang="en-US" sz="1800" dirty="0" err="1">
                <a:solidFill>
                  <a:srgbClr val="231F20"/>
                </a:solidFill>
                <a:latin typeface="+mj-lt"/>
              </a:rPr>
              <a:t>ini</a:t>
            </a:r>
            <a:r>
              <a:rPr lang="en-US" sz="1800" dirty="0">
                <a:solidFill>
                  <a:srgbClr val="231F20"/>
                </a:solidFill>
                <a:latin typeface="+mj-lt"/>
              </a:rPr>
              <a:t> </a:t>
            </a:r>
            <a:r>
              <a:rPr lang="en-US" sz="1800" dirty="0" err="1">
                <a:solidFill>
                  <a:srgbClr val="231F20"/>
                </a:solidFill>
                <a:latin typeface="+mj-lt"/>
              </a:rPr>
              <a:t>urutannya</a:t>
            </a:r>
            <a:r>
              <a:rPr lang="en-US" sz="1800" dirty="0">
                <a:solidFill>
                  <a:srgbClr val="231F20"/>
                </a:solidFill>
                <a:latin typeface="+mj-lt"/>
              </a:rPr>
              <a:t> </a:t>
            </a:r>
            <a:r>
              <a:rPr lang="en-US" sz="1800" dirty="0" err="1">
                <a:solidFill>
                  <a:srgbClr val="231F20"/>
                </a:solidFill>
                <a:latin typeface="+mj-lt"/>
              </a:rPr>
              <a:t>adalah</a:t>
            </a:r>
            <a:r>
              <a:rPr lang="en-US" sz="1800" dirty="0">
                <a:solidFill>
                  <a:srgbClr val="231F20"/>
                </a:solidFill>
                <a:latin typeface="+mj-lt"/>
              </a:rPr>
              <a:t> </a:t>
            </a:r>
            <a:r>
              <a:rPr lang="en-US" sz="1800" dirty="0" err="1">
                <a:solidFill>
                  <a:srgbClr val="231F20"/>
                </a:solidFill>
                <a:latin typeface="+mj-lt"/>
              </a:rPr>
              <a:t>kolom</a:t>
            </a:r>
            <a:r>
              <a:rPr lang="en-US" sz="1800" dirty="0">
                <a:solidFill>
                  <a:srgbClr val="231F20"/>
                </a:solidFill>
                <a:latin typeface="+mj-lt"/>
              </a:rPr>
              <a:t> </a:t>
            </a:r>
            <a:r>
              <a:rPr lang="en-US" sz="1800" dirty="0" err="1">
                <a:solidFill>
                  <a:srgbClr val="231F20"/>
                </a:solidFill>
                <a:latin typeface="+mj-lt"/>
              </a:rPr>
              <a:t>Jumlah</a:t>
            </a:r>
            <a:r>
              <a:rPr lang="en-US" sz="1800" dirty="0">
                <a:solidFill>
                  <a:srgbClr val="231F20"/>
                </a:solidFill>
                <a:latin typeface="+mj-lt"/>
              </a:rPr>
              <a:t>, </a:t>
            </a:r>
            <a:r>
              <a:rPr lang="en-US" sz="1800" dirty="0" err="1">
                <a:solidFill>
                  <a:srgbClr val="231F20"/>
                </a:solidFill>
                <a:latin typeface="+mj-lt"/>
              </a:rPr>
              <a:t>Matematika</a:t>
            </a:r>
            <a:r>
              <a:rPr lang="en-US" sz="1800" dirty="0">
                <a:solidFill>
                  <a:srgbClr val="231F20"/>
                </a:solidFill>
                <a:latin typeface="+mj-lt"/>
              </a:rPr>
              <a:t>, </a:t>
            </a:r>
            <a:r>
              <a:rPr lang="en-US" sz="1800" dirty="0" err="1">
                <a:solidFill>
                  <a:srgbClr val="231F20"/>
                </a:solidFill>
                <a:latin typeface="+mj-lt"/>
              </a:rPr>
              <a:t>kemudian</a:t>
            </a:r>
            <a:r>
              <a:rPr lang="en-US" sz="1800" dirty="0">
                <a:solidFill>
                  <a:srgbClr val="231F20"/>
                </a:solidFill>
                <a:latin typeface="+mj-lt"/>
              </a:rPr>
              <a:t> B. </a:t>
            </a:r>
            <a:r>
              <a:rPr lang="en-US" sz="1800" dirty="0" err="1">
                <a:solidFill>
                  <a:srgbClr val="231F20"/>
                </a:solidFill>
                <a:latin typeface="+mj-lt"/>
              </a:rPr>
              <a:t>Inggris</a:t>
            </a:r>
            <a:r>
              <a:rPr lang="en-US" sz="1800" dirty="0">
                <a:solidFill>
                  <a:srgbClr val="231F20"/>
                </a:solidFill>
                <a:latin typeface="+mj-lt"/>
              </a:rPr>
              <a:t>.</a:t>
            </a:r>
          </a:p>
          <a:p>
            <a:pPr marL="342900" indent="-342900">
              <a:buAutoNum type="arabicParenR"/>
            </a:pPr>
            <a:r>
              <a:rPr lang="fi-FI" sz="1800" dirty="0">
                <a:solidFill>
                  <a:srgbClr val="231F20"/>
                </a:solidFill>
                <a:latin typeface="+mj-lt"/>
              </a:rPr>
              <a:t>Pada bagian sort on, pilihlah values.</a:t>
            </a:r>
          </a:p>
          <a:p>
            <a:pPr marL="342900" indent="-342900">
              <a:buAutoNum type="arabicParenR"/>
            </a:pPr>
            <a:r>
              <a:rPr lang="en-US" sz="1800" dirty="0">
                <a:solidFill>
                  <a:srgbClr val="231F20"/>
                </a:solidFill>
                <a:latin typeface="+mj-lt"/>
              </a:rPr>
              <a:t>Pada </a:t>
            </a:r>
            <a:r>
              <a:rPr lang="en-US" sz="1800" dirty="0" err="1">
                <a:solidFill>
                  <a:srgbClr val="231F20"/>
                </a:solidFill>
                <a:latin typeface="+mj-lt"/>
              </a:rPr>
              <a:t>bagian</a:t>
            </a:r>
            <a:r>
              <a:rPr lang="en-US" sz="1800" dirty="0">
                <a:solidFill>
                  <a:srgbClr val="231F20"/>
                </a:solidFill>
                <a:latin typeface="+mj-lt"/>
              </a:rPr>
              <a:t> order, </a:t>
            </a:r>
            <a:r>
              <a:rPr lang="en-US" sz="1800" dirty="0" err="1">
                <a:solidFill>
                  <a:srgbClr val="231F20"/>
                </a:solidFill>
                <a:latin typeface="+mj-lt"/>
              </a:rPr>
              <a:t>pilihlah</a:t>
            </a:r>
            <a:r>
              <a:rPr lang="en-US" sz="1800" dirty="0">
                <a:solidFill>
                  <a:srgbClr val="231F20"/>
                </a:solidFill>
                <a:latin typeface="+mj-lt"/>
              </a:rPr>
              <a:t> largest to smallest.</a:t>
            </a:r>
          </a:p>
          <a:p>
            <a:pPr marL="342900" indent="-342900">
              <a:buAutoNum type="arabicParenR"/>
            </a:pP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tombol</a:t>
            </a:r>
            <a:r>
              <a:rPr lang="en-US" sz="1800" dirty="0">
                <a:solidFill>
                  <a:srgbClr val="231F20"/>
                </a:solidFill>
                <a:latin typeface="+mj-lt"/>
              </a:rPr>
              <a:t> ok. Data </a:t>
            </a:r>
            <a:r>
              <a:rPr lang="en-US" sz="1800" dirty="0" err="1">
                <a:solidFill>
                  <a:srgbClr val="231F20"/>
                </a:solidFill>
                <a:latin typeface="+mj-lt"/>
              </a:rPr>
              <a:t>akan</a:t>
            </a:r>
            <a:r>
              <a:rPr lang="en-US" sz="1800" dirty="0">
                <a:solidFill>
                  <a:srgbClr val="231F20"/>
                </a:solidFill>
                <a:latin typeface="+mj-lt"/>
              </a:rPr>
              <a:t> </a:t>
            </a:r>
            <a:r>
              <a:rPr lang="en-US" sz="1800" dirty="0" err="1">
                <a:solidFill>
                  <a:srgbClr val="231F20"/>
                </a:solidFill>
                <a:latin typeface="+mj-lt"/>
              </a:rPr>
              <a:t>diurutkan</a:t>
            </a:r>
            <a:r>
              <a:rPr lang="en-US" sz="1800" dirty="0">
                <a:solidFill>
                  <a:srgbClr val="231F20"/>
                </a:solidFill>
                <a:latin typeface="+mj-lt"/>
              </a:rPr>
              <a:t> </a:t>
            </a:r>
            <a:r>
              <a:rPr lang="en-US" sz="1800" dirty="0" err="1">
                <a:solidFill>
                  <a:srgbClr val="231F20"/>
                </a:solidFill>
                <a:latin typeface="+mj-lt"/>
              </a:rPr>
              <a:t>sesuai</a:t>
            </a:r>
            <a:r>
              <a:rPr lang="en-US" sz="1800" dirty="0">
                <a:solidFill>
                  <a:srgbClr val="231F20"/>
                </a:solidFill>
                <a:latin typeface="+mj-lt"/>
              </a:rPr>
              <a:t> </a:t>
            </a:r>
            <a:r>
              <a:rPr lang="en-US" sz="1800" dirty="0" err="1">
                <a:solidFill>
                  <a:srgbClr val="231F20"/>
                </a:solidFill>
                <a:latin typeface="+mj-lt"/>
              </a:rPr>
              <a:t>dengan</a:t>
            </a:r>
            <a:r>
              <a:rPr lang="en-US" sz="1800" dirty="0">
                <a:solidFill>
                  <a:srgbClr val="231F20"/>
                </a:solidFill>
                <a:latin typeface="+mj-lt"/>
              </a:rPr>
              <a:t> </a:t>
            </a:r>
            <a:r>
              <a:rPr lang="en-US" sz="1800" dirty="0" err="1">
                <a:solidFill>
                  <a:srgbClr val="231F20"/>
                </a:solidFill>
                <a:latin typeface="+mj-lt"/>
              </a:rPr>
              <a:t>kolom</a:t>
            </a:r>
            <a:r>
              <a:rPr lang="en-US" dirty="0">
                <a:solidFill>
                  <a:srgbClr val="231F20"/>
                </a:solidFill>
                <a:latin typeface="+mj-lt"/>
              </a:rPr>
              <a:t> </a:t>
            </a:r>
            <a:r>
              <a:rPr lang="en-US" sz="1800" dirty="0" err="1">
                <a:solidFill>
                  <a:srgbClr val="231F20"/>
                </a:solidFill>
                <a:latin typeface="+mj-lt"/>
              </a:rPr>
              <a:t>acuan</a:t>
            </a:r>
            <a:r>
              <a:rPr lang="en-US" sz="1800" dirty="0">
                <a:solidFill>
                  <a:srgbClr val="231F20"/>
                </a:solidFill>
                <a:latin typeface="+mj-lt"/>
              </a:rPr>
              <a:t> yang </a:t>
            </a:r>
            <a:r>
              <a:rPr lang="en-US" sz="1800" dirty="0" err="1">
                <a:solidFill>
                  <a:srgbClr val="231F20"/>
                </a:solidFill>
                <a:latin typeface="+mj-lt"/>
              </a:rPr>
              <a:t>ditentukan</a:t>
            </a:r>
            <a:r>
              <a:rPr lang="en-US" sz="1800" dirty="0">
                <a:solidFill>
                  <a:srgbClr val="231F20"/>
                </a:solidFill>
                <a:latin typeface="+mj-lt"/>
              </a:rPr>
              <a:t>.</a:t>
            </a:r>
            <a:endParaRPr lang="en-US" dirty="0">
              <a:latin typeface="+mj-lt"/>
            </a:endParaRPr>
          </a:p>
        </p:txBody>
      </p:sp>
    </p:spTree>
    <p:extLst>
      <p:ext uri="{BB962C8B-B14F-4D97-AF65-F5344CB8AC3E}">
        <p14:creationId xmlns:p14="http://schemas.microsoft.com/office/powerpoint/2010/main" val="239898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additive="base">
                                        <p:cTn id="16"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 calcmode="lin" valueType="num">
                                      <p:cBhvr additive="base">
                                        <p:cTn id="21"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 calcmode="lin" valueType="num">
                                      <p:cBhvr additive="base">
                                        <p:cTn id="26" dur="5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7">
                                            <p:txEl>
                                              <p:pRg st="5" end="5"/>
                                            </p:txEl>
                                          </p:spTgt>
                                        </p:tgtEl>
                                        <p:attrNameLst>
                                          <p:attrName>style.visibility</p:attrName>
                                        </p:attrNameLst>
                                      </p:cBhvr>
                                      <p:to>
                                        <p:strVal val="visible"/>
                                      </p:to>
                                    </p:set>
                                    <p:anim calcmode="lin" valueType="num">
                                      <p:cBhvr additive="base">
                                        <p:cTn id="36" dur="5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7">
                                            <p:txEl>
                                              <p:pRg st="5" end="5"/>
                                            </p:txEl>
                                          </p:spTgt>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7">
                                            <p:txEl>
                                              <p:pRg st="6" end="6"/>
                                            </p:txEl>
                                          </p:spTgt>
                                        </p:tgtEl>
                                        <p:attrNameLst>
                                          <p:attrName>style.visibility</p:attrName>
                                        </p:attrNameLst>
                                      </p:cBhvr>
                                      <p:to>
                                        <p:strVal val="visible"/>
                                      </p:to>
                                    </p:set>
                                    <p:anim calcmode="lin" valueType="num">
                                      <p:cBhvr additive="base">
                                        <p:cTn id="41" dur="5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7">
                                            <p:txEl>
                                              <p:pRg st="7" end="7"/>
                                            </p:txEl>
                                          </p:spTgt>
                                        </p:tgtEl>
                                        <p:attrNameLst>
                                          <p:attrName>style.visibility</p:attrName>
                                        </p:attrNameLst>
                                      </p:cBhvr>
                                      <p:to>
                                        <p:strVal val="visible"/>
                                      </p:to>
                                    </p:set>
                                    <p:anim calcmode="lin" valueType="num">
                                      <p:cBhvr additive="base">
                                        <p:cTn id="46" dur="500" fill="hold"/>
                                        <p:tgtEl>
                                          <p:spTgt spid="7">
                                            <p:txEl>
                                              <p:pRg st="7" end="7"/>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7">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33400" y="419040"/>
            <a:ext cx="8077200" cy="3539431"/>
            <a:chOff x="533400" y="419040"/>
            <a:chExt cx="8077200" cy="3539431"/>
          </a:xfrm>
        </p:grpSpPr>
        <p:sp>
          <p:nvSpPr>
            <p:cNvPr id="25" name="Rectangle 24">
              <a:extLst>
                <a:ext uri="{FF2B5EF4-FFF2-40B4-BE49-F238E27FC236}">
                  <a16:creationId xmlns:a16="http://schemas.microsoft.com/office/drawing/2014/main" id="{F8FDCB7A-552C-4F8E-993C-02FABC3FF55D}"/>
                </a:ext>
              </a:extLst>
            </p:cNvPr>
            <p:cNvSpPr/>
            <p:nvPr/>
          </p:nvSpPr>
          <p:spPr>
            <a:xfrm>
              <a:off x="533400" y="819150"/>
              <a:ext cx="8077200" cy="3139321"/>
            </a:xfrm>
            <a:prstGeom prst="rect">
              <a:avLst/>
            </a:prstGeom>
            <a:ln>
              <a:solidFill>
                <a:schemeClr val="accent3"/>
              </a:solidFill>
              <a:prstDash val="lgDash"/>
            </a:ln>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Tidak diperkenankan menginput data angka dengan memberikan tanda titik sebagai pemisah ribuan, karena Ms Excel akan memperlakukan tanda titik sebagai tanda titik biasa dan angka yang diinput menjadi tidak berarti.</a:t>
              </a:r>
            </a:p>
            <a:p>
              <a:pPr marL="285750" indent="-285750">
                <a:buFont typeface="Wingdings" panose="05000000000000000000" pitchFamily="2" charset="2"/>
                <a:buChar char="ü"/>
              </a:pPr>
              <a:r>
                <a:rPr lang="id-ID" dirty="0">
                  <a:latin typeface="Calibri" panose="020F0502020204030204" pitchFamily="34" charset="0"/>
                </a:rPr>
                <a:t>Jika angka yang akan diinput mempunyai angka dibelakang koma atau angka nol sebanyak jumlah tertentu, tersedia pengaturan agar Ms Excel menambahkan tanda koma atau angka nol dengan jumlah tertentu secara otomatis pada setiap data yang diinput dan membuat proses input data menjadi lebih mudah. </a:t>
              </a:r>
            </a:p>
            <a:p>
              <a:r>
                <a:rPr lang="id-ID" dirty="0">
                  <a:latin typeface="Calibri" panose="020F0502020204030204" pitchFamily="34" charset="0"/>
                </a:rPr>
                <a:t>Contoh: </a:t>
              </a:r>
            </a:p>
            <a:p>
              <a:r>
                <a:rPr lang="id-ID" dirty="0">
                  <a:latin typeface="Calibri" panose="020F0502020204030204" pitchFamily="34" charset="0"/>
                </a:rPr>
                <a:t>Data 2</a:t>
              </a:r>
              <a:r>
                <a:rPr lang="en-US" dirty="0">
                  <a:latin typeface="Calibri" panose="020F0502020204030204" pitchFamily="34" charset="0"/>
                </a:rPr>
                <a:t>.</a:t>
              </a:r>
              <a:r>
                <a:rPr lang="id-ID" dirty="0">
                  <a:latin typeface="Calibri" panose="020F0502020204030204" pitchFamily="34" charset="0"/>
                </a:rPr>
                <a:t>135 cukup diketik 2135</a:t>
              </a:r>
              <a:r>
                <a:rPr lang="en-US" dirty="0">
                  <a:latin typeface="Calibri" panose="020F0502020204030204" pitchFamily="34" charset="0"/>
                </a:rPr>
                <a:t>.</a:t>
              </a:r>
              <a:endParaRPr lang="id-ID" dirty="0">
                <a:latin typeface="Calibri" panose="020F0502020204030204" pitchFamily="34" charset="0"/>
              </a:endParaRPr>
            </a:p>
            <a:p>
              <a:r>
                <a:rPr lang="id-ID" dirty="0">
                  <a:latin typeface="Calibri" panose="020F0502020204030204" pitchFamily="34" charset="0"/>
                </a:rPr>
                <a:t>Data 21000000 cukup diketik 21, dan Ms Excel akan menambahkan 6 angka nol dibelakang angka 21 secara otomatis.</a:t>
              </a:r>
              <a:endParaRPr lang="en-US" dirty="0">
                <a:latin typeface="Calibri" panose="020F0502020204030204" pitchFamily="34" charset="0"/>
              </a:endParaRPr>
            </a:p>
          </p:txBody>
        </p:sp>
        <p:sp>
          <p:nvSpPr>
            <p:cNvPr id="6" name="TextBox 5">
              <a:extLst>
                <a:ext uri="{FF2B5EF4-FFF2-40B4-BE49-F238E27FC236}">
                  <a16:creationId xmlns:a16="http://schemas.microsoft.com/office/drawing/2014/main" id="{7474A59F-5775-4C71-AC65-9FD842659E8E}"/>
                </a:ext>
              </a:extLst>
            </p:cNvPr>
            <p:cNvSpPr txBox="1"/>
            <p:nvPr/>
          </p:nvSpPr>
          <p:spPr>
            <a:xfrm>
              <a:off x="533400" y="419040"/>
              <a:ext cx="3779044" cy="400110"/>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2000" b="1" dirty="0">
                  <a:solidFill>
                    <a:schemeClr val="bg1"/>
                  </a:solidFill>
                  <a:latin typeface="Calibri" panose="020F0502020204030204" pitchFamily="34" charset="0"/>
                </a:rPr>
                <a:t>a. Menginput Data Angka</a:t>
              </a:r>
              <a:endParaRPr lang="en-US" sz="2000" b="1" i="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277069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1BD0BB8-BCDD-BE26-B787-C16E757A6018}"/>
              </a:ext>
            </a:extLst>
          </p:cNvPr>
          <p:cNvGrpSpPr/>
          <p:nvPr/>
        </p:nvGrpSpPr>
        <p:grpSpPr>
          <a:xfrm>
            <a:off x="228600" y="205085"/>
            <a:ext cx="6051568" cy="461665"/>
            <a:chOff x="228600" y="1086758"/>
            <a:chExt cx="7767998" cy="461665"/>
          </a:xfrm>
        </p:grpSpPr>
        <p:sp>
          <p:nvSpPr>
            <p:cNvPr id="3" name="Rectangle 2">
              <a:extLst>
                <a:ext uri="{FF2B5EF4-FFF2-40B4-BE49-F238E27FC236}">
                  <a16:creationId xmlns:a16="http://schemas.microsoft.com/office/drawing/2014/main" id="{2C9E1FC4-3B5F-D87D-0789-AC25E8FD7373}"/>
                </a:ext>
              </a:extLst>
            </p:cNvPr>
            <p:cNvSpPr/>
            <p:nvPr/>
          </p:nvSpPr>
          <p:spPr>
            <a:xfrm>
              <a:off x="252684" y="1086758"/>
              <a:ext cx="7743914" cy="461665"/>
            </a:xfrm>
            <a:prstGeom prst="rect">
              <a:avLst/>
            </a:prstGeom>
          </p:spPr>
          <p:txBody>
            <a:bodyPr wrap="none">
              <a:spAutoFit/>
            </a:bodyPr>
            <a:lstStyle/>
            <a:p>
              <a:r>
                <a:rPr lang="en-US" sz="2400" b="1" dirty="0">
                  <a:solidFill>
                    <a:srgbClr val="FF0000"/>
                  </a:solidFill>
                  <a:latin typeface="Calibri" panose="020F0502020204030204" pitchFamily="34" charset="0"/>
                </a:rPr>
                <a:t>8. </a:t>
              </a:r>
              <a:r>
                <a:rPr lang="en-US" sz="2400" b="1" dirty="0" err="1">
                  <a:solidFill>
                    <a:srgbClr val="FF0000"/>
                  </a:solidFill>
                  <a:latin typeface="Calibri" panose="020F0502020204030204" pitchFamily="34" charset="0"/>
                </a:rPr>
                <a:t>Mengurutkan</a:t>
              </a:r>
              <a:r>
                <a:rPr lang="en-US" sz="2400" b="1" dirty="0">
                  <a:solidFill>
                    <a:srgbClr val="FF0000"/>
                  </a:solidFill>
                  <a:latin typeface="Calibri" panose="020F0502020204030204" pitchFamily="34" charset="0"/>
                </a:rPr>
                <a:t> Data </a:t>
              </a:r>
              <a:r>
                <a:rPr lang="en-US" sz="2400" b="1" dirty="0" err="1">
                  <a:solidFill>
                    <a:srgbClr val="FF0000"/>
                  </a:solidFill>
                  <a:latin typeface="Calibri" panose="020F0502020204030204" pitchFamily="34" charset="0"/>
                </a:rPr>
                <a:t>Berdasarkan</a:t>
              </a:r>
              <a:r>
                <a:rPr lang="en-US" sz="2400" b="1" dirty="0">
                  <a:solidFill>
                    <a:srgbClr val="FF0000"/>
                  </a:solidFill>
                  <a:latin typeface="Calibri" panose="020F0502020204030204" pitchFamily="34" charset="0"/>
                </a:rPr>
                <a:t> Hari/</a:t>
              </a:r>
              <a:r>
                <a:rPr lang="en-US" sz="2400" b="1" dirty="0" err="1">
                  <a:solidFill>
                    <a:srgbClr val="FF0000"/>
                  </a:solidFill>
                  <a:latin typeface="Calibri" panose="020F0502020204030204" pitchFamily="34" charset="0"/>
                </a:rPr>
                <a:t>Bulan</a:t>
              </a:r>
              <a:endParaRPr lang="en-US" sz="2400" b="1" i="1" dirty="0">
                <a:solidFill>
                  <a:srgbClr val="FF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B3CFA592-CA52-A549-912C-1AA16E25FFAC}"/>
                </a:ext>
              </a:extLst>
            </p:cNvPr>
            <p:cNvCxnSpPr>
              <a:cxnSpLocks/>
            </p:cNvCxnSpPr>
            <p:nvPr/>
          </p:nvCxnSpPr>
          <p:spPr>
            <a:xfrm>
              <a:off x="228600" y="1515493"/>
              <a:ext cx="7767997"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229328B9-1FFA-A082-C187-7942E10CDD05}"/>
              </a:ext>
            </a:extLst>
          </p:cNvPr>
          <p:cNvSpPr txBox="1"/>
          <p:nvPr/>
        </p:nvSpPr>
        <p:spPr>
          <a:xfrm>
            <a:off x="228600" y="819150"/>
            <a:ext cx="5715000" cy="3539430"/>
          </a:xfrm>
          <a:prstGeom prst="rect">
            <a:avLst/>
          </a:prstGeom>
          <a:noFill/>
        </p:spPr>
        <p:txBody>
          <a:bodyPr wrap="square">
            <a:spAutoFit/>
          </a:bodyPr>
          <a:lstStyle/>
          <a:p>
            <a:r>
              <a:rPr lang="en-US" sz="1600" b="1" dirty="0">
                <a:solidFill>
                  <a:srgbClr val="231F20"/>
                </a:solidFill>
                <a:latin typeface="+mj-lt"/>
              </a:rPr>
              <a:t>Langkah-</a:t>
            </a:r>
            <a:r>
              <a:rPr lang="en-US" sz="1600" b="1" dirty="0" err="1">
                <a:solidFill>
                  <a:srgbClr val="231F20"/>
                </a:solidFill>
                <a:latin typeface="+mj-lt"/>
              </a:rPr>
              <a:t>langkah</a:t>
            </a:r>
            <a:r>
              <a:rPr lang="en-US" sz="1600" b="1" dirty="0">
                <a:solidFill>
                  <a:srgbClr val="231F20"/>
                </a:solidFill>
                <a:latin typeface="+mj-lt"/>
              </a:rPr>
              <a:t>:</a:t>
            </a:r>
          </a:p>
          <a:p>
            <a:pPr marL="342900" indent="-342900">
              <a:buAutoNum type="arabicParenR"/>
            </a:pPr>
            <a:r>
              <a:rPr lang="en-US" sz="1600" dirty="0" err="1">
                <a:solidFill>
                  <a:srgbClr val="231F20"/>
                </a:solidFill>
                <a:latin typeface="+mj-lt"/>
              </a:rPr>
              <a:t>Pilih</a:t>
            </a:r>
            <a:r>
              <a:rPr lang="en-US" sz="1600" dirty="0">
                <a:solidFill>
                  <a:srgbClr val="231F20"/>
                </a:solidFill>
                <a:latin typeface="+mj-lt"/>
              </a:rPr>
              <a:t> cell data yang </a:t>
            </a:r>
            <a:r>
              <a:rPr lang="en-US" sz="1600" dirty="0" err="1">
                <a:solidFill>
                  <a:srgbClr val="231F20"/>
                </a:solidFill>
                <a:latin typeface="+mj-lt"/>
              </a:rPr>
              <a:t>akan</a:t>
            </a:r>
            <a:r>
              <a:rPr lang="en-US" sz="1600" dirty="0">
                <a:solidFill>
                  <a:srgbClr val="231F20"/>
                </a:solidFill>
                <a:latin typeface="+mj-lt"/>
              </a:rPr>
              <a:t> </a:t>
            </a:r>
            <a:r>
              <a:rPr lang="en-US" sz="1600" dirty="0" err="1">
                <a:solidFill>
                  <a:srgbClr val="231F20"/>
                </a:solidFill>
                <a:latin typeface="+mj-lt"/>
              </a:rPr>
              <a:t>diurutkan</a:t>
            </a:r>
            <a:r>
              <a:rPr lang="en-US" sz="1600" dirty="0">
                <a:solidFill>
                  <a:srgbClr val="231F20"/>
                </a:solidFill>
                <a:latin typeface="+mj-lt"/>
              </a:rPr>
              <a:t>.</a:t>
            </a:r>
          </a:p>
          <a:p>
            <a:pPr marL="342900" indent="-342900">
              <a:buAutoNum type="arabicParenR"/>
            </a:pPr>
            <a:r>
              <a:rPr lang="en-US" sz="1600" dirty="0">
                <a:solidFill>
                  <a:srgbClr val="231F20"/>
                </a:solidFill>
                <a:latin typeface="+mj-lt"/>
              </a:rPr>
              <a:t>Pada tab Data, </a:t>
            </a:r>
            <a:r>
              <a:rPr lang="en-US" sz="1600" dirty="0" err="1">
                <a:solidFill>
                  <a:srgbClr val="231F20"/>
                </a:solidFill>
                <a:latin typeface="+mj-lt"/>
              </a:rPr>
              <a:t>klik</a:t>
            </a:r>
            <a:r>
              <a:rPr lang="en-US" sz="1600" dirty="0">
                <a:solidFill>
                  <a:srgbClr val="231F20"/>
                </a:solidFill>
                <a:latin typeface="+mj-lt"/>
              </a:rPr>
              <a:t> </a:t>
            </a:r>
            <a:r>
              <a:rPr lang="en-US" sz="1600" dirty="0" err="1">
                <a:solidFill>
                  <a:srgbClr val="231F20"/>
                </a:solidFill>
                <a:latin typeface="+mj-lt"/>
              </a:rPr>
              <a:t>tombol</a:t>
            </a:r>
            <a:r>
              <a:rPr lang="en-US" sz="1600" dirty="0">
                <a:solidFill>
                  <a:srgbClr val="231F20"/>
                </a:solidFill>
                <a:latin typeface="+mj-lt"/>
              </a:rPr>
              <a:t> Sort. </a:t>
            </a:r>
          </a:p>
          <a:p>
            <a:pPr marL="342900" indent="-342900">
              <a:buAutoNum type="arabicParenR"/>
            </a:pPr>
            <a:r>
              <a:rPr lang="fi-FI" sz="1600" dirty="0">
                <a:solidFill>
                  <a:srgbClr val="231F20"/>
                </a:solidFill>
                <a:latin typeface="+mj-lt"/>
              </a:rPr>
              <a:t>Pada kotak pilihan sort by, pilih kolom Bulan.</a:t>
            </a:r>
          </a:p>
          <a:p>
            <a:pPr marL="342900" indent="-342900">
              <a:buAutoNum type="arabicParenR"/>
            </a:pPr>
            <a:r>
              <a:rPr lang="fi-FI" sz="1600" dirty="0">
                <a:solidFill>
                  <a:srgbClr val="231F20"/>
                </a:solidFill>
                <a:latin typeface="+mj-lt"/>
              </a:rPr>
              <a:t>Pada kotak pilihan sort on, pilih Values.</a:t>
            </a:r>
          </a:p>
          <a:p>
            <a:pPr marL="342900" indent="-342900">
              <a:buAutoNum type="arabicParenR"/>
            </a:pPr>
            <a:r>
              <a:rPr lang="en-US" sz="1600" dirty="0">
                <a:solidFill>
                  <a:srgbClr val="231F20"/>
                </a:solidFill>
                <a:latin typeface="+mj-lt"/>
              </a:rPr>
              <a:t>Pada </a:t>
            </a:r>
            <a:r>
              <a:rPr lang="en-US" sz="1600" dirty="0" err="1">
                <a:solidFill>
                  <a:srgbClr val="231F20"/>
                </a:solidFill>
                <a:latin typeface="+mj-lt"/>
              </a:rPr>
              <a:t>kotak</a:t>
            </a:r>
            <a:r>
              <a:rPr lang="en-US" sz="1600" dirty="0">
                <a:solidFill>
                  <a:srgbClr val="231F20"/>
                </a:solidFill>
                <a:latin typeface="+mj-lt"/>
              </a:rPr>
              <a:t> </a:t>
            </a:r>
            <a:r>
              <a:rPr lang="en-US" sz="1600" dirty="0" err="1">
                <a:solidFill>
                  <a:srgbClr val="231F20"/>
                </a:solidFill>
                <a:latin typeface="+mj-lt"/>
              </a:rPr>
              <a:t>pilihan</a:t>
            </a:r>
            <a:r>
              <a:rPr lang="en-US" sz="1600" dirty="0">
                <a:solidFill>
                  <a:srgbClr val="231F20"/>
                </a:solidFill>
                <a:latin typeface="+mj-lt"/>
              </a:rPr>
              <a:t> order, </a:t>
            </a:r>
            <a:r>
              <a:rPr lang="en-US" sz="1600" dirty="0" err="1">
                <a:solidFill>
                  <a:srgbClr val="231F20"/>
                </a:solidFill>
                <a:latin typeface="+mj-lt"/>
              </a:rPr>
              <a:t>pilih</a:t>
            </a:r>
            <a:r>
              <a:rPr lang="en-US" sz="1600" dirty="0">
                <a:solidFill>
                  <a:srgbClr val="231F20"/>
                </a:solidFill>
                <a:latin typeface="+mj-lt"/>
              </a:rPr>
              <a:t> Custom Lists. </a:t>
            </a:r>
          </a:p>
          <a:p>
            <a:pPr marL="342900" indent="-342900">
              <a:buAutoNum type="arabicParenR"/>
            </a:pPr>
            <a:r>
              <a:rPr lang="nn-NO" sz="1600" dirty="0">
                <a:solidFill>
                  <a:srgbClr val="231F20"/>
                </a:solidFill>
                <a:latin typeface="+mj-lt"/>
              </a:rPr>
              <a:t>Pada kotak dialog </a:t>
            </a:r>
            <a:r>
              <a:rPr lang="en-US" sz="1600" dirty="0">
                <a:solidFill>
                  <a:srgbClr val="231F20"/>
                </a:solidFill>
                <a:latin typeface="+mj-lt"/>
              </a:rPr>
              <a:t>Custom Lists</a:t>
            </a:r>
            <a:r>
              <a:rPr lang="nn-NO" sz="1600" dirty="0">
                <a:solidFill>
                  <a:srgbClr val="231F20"/>
                </a:solidFill>
                <a:latin typeface="+mj-lt"/>
              </a:rPr>
              <a:t>, jika tidak ada pilihan </a:t>
            </a:r>
            <a:r>
              <a:rPr lang="en-US" sz="1600" dirty="0" err="1">
                <a:solidFill>
                  <a:srgbClr val="231F20"/>
                </a:solidFill>
                <a:latin typeface="+mj-lt"/>
              </a:rPr>
              <a:t>mengurutkan</a:t>
            </a:r>
            <a:r>
              <a:rPr lang="en-US" sz="1600" dirty="0">
                <a:solidFill>
                  <a:srgbClr val="231F20"/>
                </a:solidFill>
                <a:latin typeface="+mj-lt"/>
              </a:rPr>
              <a:t> data </a:t>
            </a:r>
            <a:r>
              <a:rPr lang="en-US" sz="1600" dirty="0" err="1">
                <a:solidFill>
                  <a:srgbClr val="231F20"/>
                </a:solidFill>
                <a:latin typeface="+mj-lt"/>
              </a:rPr>
              <a:t>berdasarkan</a:t>
            </a:r>
            <a:r>
              <a:rPr lang="en-US" sz="1600" dirty="0">
                <a:solidFill>
                  <a:srgbClr val="231F20"/>
                </a:solidFill>
                <a:latin typeface="+mj-lt"/>
              </a:rPr>
              <a:t> </a:t>
            </a:r>
            <a:r>
              <a:rPr lang="en-US" sz="1600" dirty="0" err="1">
                <a:solidFill>
                  <a:srgbClr val="231F20"/>
                </a:solidFill>
                <a:latin typeface="+mj-lt"/>
              </a:rPr>
              <a:t>Bulan</a:t>
            </a:r>
            <a:r>
              <a:rPr lang="en-US" sz="1600" dirty="0">
                <a:solidFill>
                  <a:srgbClr val="231F20"/>
                </a:solidFill>
                <a:latin typeface="+mj-lt"/>
              </a:rPr>
              <a:t> </a:t>
            </a:r>
            <a:r>
              <a:rPr lang="en-US" sz="1600" dirty="0" err="1">
                <a:solidFill>
                  <a:srgbClr val="231F20"/>
                </a:solidFill>
                <a:latin typeface="+mj-lt"/>
              </a:rPr>
              <a:t>dalam</a:t>
            </a:r>
            <a:r>
              <a:rPr lang="en-US" sz="1600" dirty="0">
                <a:solidFill>
                  <a:srgbClr val="231F20"/>
                </a:solidFill>
                <a:latin typeface="+mj-lt"/>
              </a:rPr>
              <a:t> </a:t>
            </a:r>
            <a:r>
              <a:rPr lang="en-US" sz="1600" dirty="0" err="1">
                <a:solidFill>
                  <a:srgbClr val="231F20"/>
                </a:solidFill>
                <a:latin typeface="+mj-lt"/>
              </a:rPr>
              <a:t>bahasa</a:t>
            </a:r>
            <a:r>
              <a:rPr lang="en-US" sz="1600" dirty="0">
                <a:solidFill>
                  <a:srgbClr val="231F20"/>
                </a:solidFill>
                <a:latin typeface="+mj-lt"/>
              </a:rPr>
              <a:t> Indonesia, </a:t>
            </a:r>
            <a:r>
              <a:rPr lang="sv-SE" sz="1600" dirty="0">
                <a:solidFill>
                  <a:srgbClr val="231F20"/>
                </a:solidFill>
                <a:latin typeface="+mj-lt"/>
              </a:rPr>
              <a:t>berarti harus ditambahkan sendiri.</a:t>
            </a:r>
          </a:p>
          <a:p>
            <a:pPr marL="342900" indent="-342900">
              <a:buAutoNum type="arabicParenR"/>
            </a:pPr>
            <a:r>
              <a:rPr lang="en-US" sz="1600" dirty="0" err="1">
                <a:solidFill>
                  <a:srgbClr val="231F20"/>
                </a:solidFill>
                <a:latin typeface="+mj-lt"/>
              </a:rPr>
              <a:t>Pilih</a:t>
            </a:r>
            <a:r>
              <a:rPr lang="en-US" sz="1600" dirty="0">
                <a:solidFill>
                  <a:srgbClr val="231F20"/>
                </a:solidFill>
                <a:latin typeface="+mj-lt"/>
              </a:rPr>
              <a:t> new list dan pada </a:t>
            </a:r>
            <a:r>
              <a:rPr lang="en-US" sz="1600" dirty="0" err="1">
                <a:solidFill>
                  <a:srgbClr val="231F20"/>
                </a:solidFill>
                <a:latin typeface="+mj-lt"/>
              </a:rPr>
              <a:t>bagian</a:t>
            </a:r>
            <a:r>
              <a:rPr lang="en-US" sz="1600" dirty="0">
                <a:solidFill>
                  <a:srgbClr val="231F20"/>
                </a:solidFill>
                <a:latin typeface="+mj-lt"/>
              </a:rPr>
              <a:t> list </a:t>
            </a:r>
            <a:r>
              <a:rPr lang="sv-SE" sz="1600" dirty="0">
                <a:solidFill>
                  <a:srgbClr val="231F20"/>
                </a:solidFill>
                <a:latin typeface="+mj-lt"/>
              </a:rPr>
              <a:t>entries, ketik aturan pengurutan yang ingin digunakan. </a:t>
            </a:r>
            <a:r>
              <a:rPr lang="en-US" sz="1600" dirty="0" err="1">
                <a:solidFill>
                  <a:srgbClr val="231F20"/>
                </a:solidFill>
                <a:latin typeface="+mj-lt"/>
              </a:rPr>
              <a:t>Kemudian</a:t>
            </a:r>
            <a:r>
              <a:rPr lang="en-US" sz="1600" dirty="0">
                <a:solidFill>
                  <a:srgbClr val="231F20"/>
                </a:solidFill>
                <a:latin typeface="+mj-lt"/>
              </a:rPr>
              <a:t> </a:t>
            </a:r>
            <a:r>
              <a:rPr lang="en-US" sz="1600" dirty="0" err="1">
                <a:solidFill>
                  <a:srgbClr val="231F20"/>
                </a:solidFill>
                <a:latin typeface="+mj-lt"/>
              </a:rPr>
              <a:t>klik</a:t>
            </a:r>
            <a:r>
              <a:rPr lang="en-US" sz="1600" dirty="0">
                <a:solidFill>
                  <a:srgbClr val="231F20"/>
                </a:solidFill>
                <a:latin typeface="+mj-lt"/>
              </a:rPr>
              <a:t> </a:t>
            </a:r>
            <a:r>
              <a:rPr lang="en-US" sz="1600" dirty="0" err="1">
                <a:solidFill>
                  <a:srgbClr val="231F20"/>
                </a:solidFill>
                <a:latin typeface="+mj-lt"/>
              </a:rPr>
              <a:t>tombol</a:t>
            </a:r>
            <a:r>
              <a:rPr lang="en-US" sz="1600" dirty="0">
                <a:solidFill>
                  <a:srgbClr val="231F20"/>
                </a:solidFill>
                <a:latin typeface="+mj-lt"/>
              </a:rPr>
              <a:t> add. List yang </a:t>
            </a:r>
            <a:r>
              <a:rPr lang="en-US" sz="1600" dirty="0" err="1">
                <a:solidFill>
                  <a:srgbClr val="231F20"/>
                </a:solidFill>
                <a:latin typeface="+mj-lt"/>
              </a:rPr>
              <a:t>baru</a:t>
            </a:r>
            <a:r>
              <a:rPr lang="en-US" sz="1600" dirty="0">
                <a:solidFill>
                  <a:srgbClr val="231F20"/>
                </a:solidFill>
                <a:latin typeface="+mj-lt"/>
              </a:rPr>
              <a:t> </a:t>
            </a:r>
            <a:r>
              <a:rPr lang="en-US" sz="1600" dirty="0" err="1">
                <a:solidFill>
                  <a:srgbClr val="231F20"/>
                </a:solidFill>
                <a:latin typeface="+mj-lt"/>
              </a:rPr>
              <a:t>akan</a:t>
            </a:r>
            <a:r>
              <a:rPr lang="en-US" sz="1600" dirty="0">
                <a:solidFill>
                  <a:srgbClr val="231F20"/>
                </a:solidFill>
                <a:latin typeface="+mj-lt"/>
              </a:rPr>
              <a:t> </a:t>
            </a:r>
            <a:r>
              <a:rPr lang="en-US" sz="1600" dirty="0" err="1">
                <a:solidFill>
                  <a:srgbClr val="231F20"/>
                </a:solidFill>
                <a:latin typeface="+mj-lt"/>
              </a:rPr>
              <a:t>ditambahkan</a:t>
            </a:r>
            <a:r>
              <a:rPr lang="en-US" sz="1600" dirty="0">
                <a:solidFill>
                  <a:srgbClr val="231F20"/>
                </a:solidFill>
                <a:latin typeface="+mj-lt"/>
              </a:rPr>
              <a:t> </a:t>
            </a:r>
            <a:r>
              <a:rPr lang="en-US" sz="1600" dirty="0" err="1">
                <a:solidFill>
                  <a:srgbClr val="231F20"/>
                </a:solidFill>
                <a:latin typeface="+mj-lt"/>
              </a:rPr>
              <a:t>ke</a:t>
            </a:r>
            <a:r>
              <a:rPr lang="en-US" sz="1600" dirty="0">
                <a:solidFill>
                  <a:srgbClr val="231F20"/>
                </a:solidFill>
                <a:latin typeface="+mj-lt"/>
              </a:rPr>
              <a:t> custom list.</a:t>
            </a:r>
          </a:p>
          <a:p>
            <a:pPr marL="342900" indent="-342900">
              <a:buAutoNum type="arabicParenR"/>
            </a:pPr>
            <a:r>
              <a:rPr lang="en-US" sz="1600" dirty="0" err="1">
                <a:solidFill>
                  <a:srgbClr val="231F20"/>
                </a:solidFill>
                <a:latin typeface="+mj-lt"/>
              </a:rPr>
              <a:t>Klik</a:t>
            </a:r>
            <a:r>
              <a:rPr lang="en-US" sz="1600" dirty="0">
                <a:solidFill>
                  <a:srgbClr val="231F20"/>
                </a:solidFill>
                <a:latin typeface="+mj-lt"/>
              </a:rPr>
              <a:t> </a:t>
            </a:r>
            <a:r>
              <a:rPr lang="en-US" sz="1600" dirty="0" err="1">
                <a:solidFill>
                  <a:srgbClr val="231F20"/>
                </a:solidFill>
                <a:latin typeface="+mj-lt"/>
              </a:rPr>
              <a:t>tombol</a:t>
            </a:r>
            <a:r>
              <a:rPr lang="en-US" sz="1600" dirty="0">
                <a:solidFill>
                  <a:srgbClr val="231F20"/>
                </a:solidFill>
                <a:latin typeface="+mj-lt"/>
              </a:rPr>
              <a:t> OK. Kotak dialog Sort </a:t>
            </a:r>
            <a:r>
              <a:rPr lang="en-US" sz="1600" dirty="0" err="1">
                <a:solidFill>
                  <a:srgbClr val="231F20"/>
                </a:solidFill>
                <a:latin typeface="+mj-lt"/>
              </a:rPr>
              <a:t>akan</a:t>
            </a:r>
            <a:r>
              <a:rPr lang="en-US" sz="1600" dirty="0">
                <a:solidFill>
                  <a:srgbClr val="231F20"/>
                </a:solidFill>
                <a:latin typeface="+mj-lt"/>
              </a:rPr>
              <a:t> </a:t>
            </a:r>
            <a:r>
              <a:rPr lang="en-US" sz="1600" dirty="0" err="1">
                <a:solidFill>
                  <a:srgbClr val="231F20"/>
                </a:solidFill>
                <a:latin typeface="+mj-lt"/>
              </a:rPr>
              <a:t>ditampilkan</a:t>
            </a:r>
            <a:r>
              <a:rPr lang="en-US" sz="1600" dirty="0">
                <a:solidFill>
                  <a:srgbClr val="231F20"/>
                </a:solidFill>
                <a:latin typeface="+mj-lt"/>
              </a:rPr>
              <a:t>. </a:t>
            </a:r>
            <a:r>
              <a:rPr lang="en-US" sz="1600" dirty="0" err="1">
                <a:solidFill>
                  <a:srgbClr val="231F20"/>
                </a:solidFill>
                <a:latin typeface="+mj-lt"/>
              </a:rPr>
              <a:t>Klik</a:t>
            </a:r>
            <a:r>
              <a:rPr lang="en-US" sz="1600" dirty="0">
                <a:solidFill>
                  <a:srgbClr val="231F20"/>
                </a:solidFill>
                <a:latin typeface="+mj-lt"/>
              </a:rPr>
              <a:t> </a:t>
            </a:r>
            <a:r>
              <a:rPr lang="en-US" sz="1600" dirty="0" err="1">
                <a:solidFill>
                  <a:srgbClr val="231F20"/>
                </a:solidFill>
                <a:latin typeface="+mj-lt"/>
              </a:rPr>
              <a:t>tombol</a:t>
            </a:r>
            <a:r>
              <a:rPr lang="en-US" sz="1600" dirty="0">
                <a:solidFill>
                  <a:srgbClr val="231F20"/>
                </a:solidFill>
                <a:latin typeface="+mj-lt"/>
              </a:rPr>
              <a:t> OK</a:t>
            </a:r>
            <a:endParaRPr lang="en-US" sz="1600" dirty="0">
              <a:latin typeface="+mj-lt"/>
            </a:endParaRPr>
          </a:p>
        </p:txBody>
      </p:sp>
      <p:grpSp>
        <p:nvGrpSpPr>
          <p:cNvPr id="5" name="Group 4">
            <a:extLst>
              <a:ext uri="{FF2B5EF4-FFF2-40B4-BE49-F238E27FC236}">
                <a16:creationId xmlns:a16="http://schemas.microsoft.com/office/drawing/2014/main" id="{954D2D89-C854-F98B-4921-597DE5F7A007}"/>
              </a:ext>
            </a:extLst>
          </p:cNvPr>
          <p:cNvGrpSpPr/>
          <p:nvPr/>
        </p:nvGrpSpPr>
        <p:grpSpPr>
          <a:xfrm>
            <a:off x="5917019" y="786222"/>
            <a:ext cx="3215110" cy="3775910"/>
            <a:chOff x="5917019" y="786222"/>
            <a:chExt cx="3215110" cy="3775910"/>
          </a:xfrm>
        </p:grpSpPr>
        <p:pic>
          <p:nvPicPr>
            <p:cNvPr id="9" name="Picture 8">
              <a:extLst>
                <a:ext uri="{FF2B5EF4-FFF2-40B4-BE49-F238E27FC236}">
                  <a16:creationId xmlns:a16="http://schemas.microsoft.com/office/drawing/2014/main" id="{559AD457-396C-7121-2C8E-12992B23DADA}"/>
                </a:ext>
              </a:extLst>
            </p:cNvPr>
            <p:cNvPicPr>
              <a:picLocks noChangeAspect="1"/>
            </p:cNvPicPr>
            <p:nvPr/>
          </p:nvPicPr>
          <p:blipFill>
            <a:blip r:embed="rId2"/>
            <a:stretch>
              <a:fillRect/>
            </a:stretch>
          </p:blipFill>
          <p:spPr>
            <a:xfrm>
              <a:off x="6096000" y="786222"/>
              <a:ext cx="2819400" cy="1333854"/>
            </a:xfrm>
            <a:prstGeom prst="rect">
              <a:avLst/>
            </a:prstGeom>
          </p:spPr>
        </p:pic>
        <p:pic>
          <p:nvPicPr>
            <p:cNvPr id="11" name="Picture 10">
              <a:extLst>
                <a:ext uri="{FF2B5EF4-FFF2-40B4-BE49-F238E27FC236}">
                  <a16:creationId xmlns:a16="http://schemas.microsoft.com/office/drawing/2014/main" id="{0B4743B7-8C84-6E0E-A28B-80555398F088}"/>
                </a:ext>
              </a:extLst>
            </p:cNvPr>
            <p:cNvPicPr>
              <a:picLocks noChangeAspect="1"/>
            </p:cNvPicPr>
            <p:nvPr/>
          </p:nvPicPr>
          <p:blipFill>
            <a:blip r:embed="rId3"/>
            <a:stretch>
              <a:fillRect/>
            </a:stretch>
          </p:blipFill>
          <p:spPr>
            <a:xfrm>
              <a:off x="6096000" y="2120076"/>
              <a:ext cx="2849526" cy="2174041"/>
            </a:xfrm>
            <a:prstGeom prst="rect">
              <a:avLst/>
            </a:prstGeom>
          </p:spPr>
        </p:pic>
        <p:sp>
          <p:nvSpPr>
            <p:cNvPr id="12" name="TextBox 11">
              <a:extLst>
                <a:ext uri="{FF2B5EF4-FFF2-40B4-BE49-F238E27FC236}">
                  <a16:creationId xmlns:a16="http://schemas.microsoft.com/office/drawing/2014/main" id="{FC70A237-5D15-BCDB-18DD-D31C86C9E11C}"/>
                </a:ext>
              </a:extLst>
            </p:cNvPr>
            <p:cNvSpPr txBox="1"/>
            <p:nvPr/>
          </p:nvSpPr>
          <p:spPr>
            <a:xfrm>
              <a:off x="5917019" y="4238967"/>
              <a:ext cx="3171115" cy="323165"/>
            </a:xfrm>
            <a:prstGeom prst="rect">
              <a:avLst/>
            </a:prstGeom>
            <a:noFill/>
          </p:spPr>
          <p:txBody>
            <a:bodyPr wrap="square" rtlCol="0">
              <a:spAutoFit/>
            </a:bodyPr>
            <a:lstStyle/>
            <a:p>
              <a:pPr algn="ctr"/>
              <a:r>
                <a:rPr lang="en-US" sz="1500" b="1" dirty="0" err="1">
                  <a:latin typeface="Calibri" panose="020F0502020204030204" pitchFamily="34" charset="0"/>
                </a:rPr>
                <a:t>Mengurutkan</a:t>
              </a:r>
              <a:r>
                <a:rPr lang="en-US" sz="1500" b="1" dirty="0">
                  <a:latin typeface="Calibri" panose="020F0502020204030204" pitchFamily="34" charset="0"/>
                </a:rPr>
                <a:t> data </a:t>
              </a:r>
              <a:r>
                <a:rPr lang="en-US" sz="1500" b="1" dirty="0" err="1">
                  <a:latin typeface="Calibri" panose="020F0502020204030204" pitchFamily="34" charset="0"/>
                </a:rPr>
                <a:t>berdasarkan</a:t>
              </a:r>
              <a:r>
                <a:rPr lang="en-US" sz="1500" b="1" dirty="0">
                  <a:latin typeface="Calibri" panose="020F0502020204030204" pitchFamily="34" charset="0"/>
                </a:rPr>
                <a:t> </a:t>
              </a:r>
              <a:r>
                <a:rPr lang="en-US" sz="1500" b="1" dirty="0" err="1">
                  <a:latin typeface="Calibri" panose="020F0502020204030204" pitchFamily="34" charset="0"/>
                </a:rPr>
                <a:t>bulan</a:t>
              </a:r>
              <a:endParaRPr lang="en-US" sz="1500" b="1" dirty="0">
                <a:latin typeface="Calibri" panose="020F0502020204030204" pitchFamily="34" charset="0"/>
              </a:endParaRPr>
            </a:p>
          </p:txBody>
        </p:sp>
        <p:sp>
          <p:nvSpPr>
            <p:cNvPr id="13" name="TextBox 12">
              <a:extLst>
                <a:ext uri="{FF2B5EF4-FFF2-40B4-BE49-F238E27FC236}">
                  <a16:creationId xmlns:a16="http://schemas.microsoft.com/office/drawing/2014/main" id="{108E50B8-007C-6132-D62C-780AC893838B}"/>
                </a:ext>
              </a:extLst>
            </p:cNvPr>
            <p:cNvSpPr txBox="1"/>
            <p:nvPr/>
          </p:nvSpPr>
          <p:spPr>
            <a:xfrm rot="16200000">
              <a:off x="8043469" y="1870054"/>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3008456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additive="base">
                                        <p:cTn id="16"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 calcmode="lin" valueType="num">
                                      <p:cBhvr additive="base">
                                        <p:cTn id="21"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 calcmode="lin" valueType="num">
                                      <p:cBhvr additive="base">
                                        <p:cTn id="26" dur="5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7">
                                            <p:txEl>
                                              <p:pRg st="5" end="5"/>
                                            </p:txEl>
                                          </p:spTgt>
                                        </p:tgtEl>
                                        <p:attrNameLst>
                                          <p:attrName>style.visibility</p:attrName>
                                        </p:attrNameLst>
                                      </p:cBhvr>
                                      <p:to>
                                        <p:strVal val="visible"/>
                                      </p:to>
                                    </p:set>
                                    <p:anim calcmode="lin" valueType="num">
                                      <p:cBhvr additive="base">
                                        <p:cTn id="36" dur="5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7">
                                            <p:txEl>
                                              <p:pRg st="5" end="5"/>
                                            </p:txEl>
                                          </p:spTgt>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7">
                                            <p:txEl>
                                              <p:pRg st="6" end="6"/>
                                            </p:txEl>
                                          </p:spTgt>
                                        </p:tgtEl>
                                        <p:attrNameLst>
                                          <p:attrName>style.visibility</p:attrName>
                                        </p:attrNameLst>
                                      </p:cBhvr>
                                      <p:to>
                                        <p:strVal val="visible"/>
                                      </p:to>
                                    </p:set>
                                    <p:anim calcmode="lin" valueType="num">
                                      <p:cBhvr additive="base">
                                        <p:cTn id="41" dur="5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7">
                                            <p:txEl>
                                              <p:pRg st="7" end="7"/>
                                            </p:txEl>
                                          </p:spTgt>
                                        </p:tgtEl>
                                        <p:attrNameLst>
                                          <p:attrName>style.visibility</p:attrName>
                                        </p:attrNameLst>
                                      </p:cBhvr>
                                      <p:to>
                                        <p:strVal val="visible"/>
                                      </p:to>
                                    </p:set>
                                    <p:anim calcmode="lin" valueType="num">
                                      <p:cBhvr additive="base">
                                        <p:cTn id="46" dur="500" fill="hold"/>
                                        <p:tgtEl>
                                          <p:spTgt spid="7">
                                            <p:txEl>
                                              <p:pRg st="7" end="7"/>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7">
                                            <p:txEl>
                                              <p:pRg st="7" end="7"/>
                                            </p:txEl>
                                          </p:spTgt>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7">
                                            <p:txEl>
                                              <p:pRg st="8" end="8"/>
                                            </p:txEl>
                                          </p:spTgt>
                                        </p:tgtEl>
                                        <p:attrNameLst>
                                          <p:attrName>style.visibility</p:attrName>
                                        </p:attrNameLst>
                                      </p:cBhvr>
                                      <p:to>
                                        <p:strVal val="visible"/>
                                      </p:to>
                                    </p:set>
                                    <p:anim calcmode="lin" valueType="num">
                                      <p:cBhvr additive="base">
                                        <p:cTn id="51" dur="500" fill="hold"/>
                                        <p:tgtEl>
                                          <p:spTgt spid="7">
                                            <p:txEl>
                                              <p:pRg st="8" end="8"/>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7">
                                            <p:txEl>
                                              <p:pRg st="8" end="8"/>
                                            </p:txEl>
                                          </p:spTgt>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16" presetClass="entr" presetSubtype="21"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barn(inVertical)">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012202E-6037-7DF9-0D19-D1F9243C3675}"/>
              </a:ext>
            </a:extLst>
          </p:cNvPr>
          <p:cNvGrpSpPr/>
          <p:nvPr/>
        </p:nvGrpSpPr>
        <p:grpSpPr>
          <a:xfrm>
            <a:off x="228600" y="205085"/>
            <a:ext cx="5366508" cy="461665"/>
            <a:chOff x="228600" y="1086758"/>
            <a:chExt cx="6888632" cy="461665"/>
          </a:xfrm>
        </p:grpSpPr>
        <p:sp>
          <p:nvSpPr>
            <p:cNvPr id="3" name="Rectangle 2">
              <a:extLst>
                <a:ext uri="{FF2B5EF4-FFF2-40B4-BE49-F238E27FC236}">
                  <a16:creationId xmlns:a16="http://schemas.microsoft.com/office/drawing/2014/main" id="{553B22B6-9D9D-8DF7-4E4D-2CBC55B06BF1}"/>
                </a:ext>
              </a:extLst>
            </p:cNvPr>
            <p:cNvSpPr/>
            <p:nvPr/>
          </p:nvSpPr>
          <p:spPr>
            <a:xfrm>
              <a:off x="252684" y="1086758"/>
              <a:ext cx="6864548" cy="461665"/>
            </a:xfrm>
            <a:prstGeom prst="rect">
              <a:avLst/>
            </a:prstGeom>
          </p:spPr>
          <p:txBody>
            <a:bodyPr wrap="none">
              <a:spAutoFit/>
            </a:bodyPr>
            <a:lstStyle/>
            <a:p>
              <a:r>
                <a:rPr lang="en-US" sz="2400" b="1" dirty="0">
                  <a:solidFill>
                    <a:srgbClr val="FF0000"/>
                  </a:solidFill>
                  <a:latin typeface="Calibri" panose="020F0502020204030204" pitchFamily="34" charset="0"/>
                </a:rPr>
                <a:t>9. </a:t>
              </a:r>
              <a:r>
                <a:rPr lang="en-US" sz="2400" b="1" dirty="0" err="1">
                  <a:solidFill>
                    <a:srgbClr val="FF0000"/>
                  </a:solidFill>
                  <a:latin typeface="Calibri" panose="020F0502020204030204" pitchFamily="34" charset="0"/>
                </a:rPr>
                <a:t>Menyaring</a:t>
              </a:r>
              <a:r>
                <a:rPr lang="en-US" sz="2400" b="1" dirty="0">
                  <a:solidFill>
                    <a:srgbClr val="FF0000"/>
                  </a:solidFill>
                  <a:latin typeface="Calibri" panose="020F0502020204030204" pitchFamily="34" charset="0"/>
                </a:rPr>
                <a:t> Data </a:t>
              </a:r>
              <a:r>
                <a:rPr lang="en-US" sz="2400" b="1" dirty="0" err="1">
                  <a:solidFill>
                    <a:srgbClr val="FF0000"/>
                  </a:solidFill>
                  <a:latin typeface="Calibri" panose="020F0502020204030204" pitchFamily="34" charset="0"/>
                </a:rPr>
                <a:t>dengan</a:t>
              </a:r>
              <a:r>
                <a:rPr lang="en-US" sz="2400" b="1" dirty="0">
                  <a:solidFill>
                    <a:srgbClr val="FF0000"/>
                  </a:solidFill>
                  <a:latin typeface="Calibri" panose="020F0502020204030204" pitchFamily="34" charset="0"/>
                </a:rPr>
                <a:t> Nilai </a:t>
              </a:r>
              <a:r>
                <a:rPr lang="en-US" sz="2400" b="1" dirty="0" err="1">
                  <a:solidFill>
                    <a:srgbClr val="FF0000"/>
                  </a:solidFill>
                  <a:latin typeface="Calibri" panose="020F0502020204030204" pitchFamily="34" charset="0"/>
                </a:rPr>
                <a:t>Tertentu</a:t>
              </a:r>
              <a:endParaRPr lang="en-US" sz="2400" b="1" i="1" dirty="0">
                <a:solidFill>
                  <a:srgbClr val="FF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D2AA1F1C-6507-FE6A-F1B1-1B2292C7FB9D}"/>
                </a:ext>
              </a:extLst>
            </p:cNvPr>
            <p:cNvCxnSpPr>
              <a:cxnSpLocks/>
            </p:cNvCxnSpPr>
            <p:nvPr/>
          </p:nvCxnSpPr>
          <p:spPr>
            <a:xfrm>
              <a:off x="228600" y="1515493"/>
              <a:ext cx="6888632"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903B676E-F19D-F1F1-2E31-7B03CC052E3E}"/>
              </a:ext>
            </a:extLst>
          </p:cNvPr>
          <p:cNvSpPr txBox="1"/>
          <p:nvPr/>
        </p:nvSpPr>
        <p:spPr>
          <a:xfrm>
            <a:off x="152400" y="819150"/>
            <a:ext cx="4702058" cy="3693319"/>
          </a:xfrm>
          <a:prstGeom prst="rect">
            <a:avLst/>
          </a:prstGeom>
          <a:noFill/>
        </p:spPr>
        <p:txBody>
          <a:bodyPr wrap="square">
            <a:spAutoFit/>
          </a:bodyPr>
          <a:lstStyle/>
          <a:p>
            <a:r>
              <a:rPr lang="en-US" b="1" dirty="0">
                <a:solidFill>
                  <a:srgbClr val="231F20"/>
                </a:solidFill>
                <a:latin typeface="+mj-lt"/>
              </a:rPr>
              <a:t>Langkah-</a:t>
            </a:r>
            <a:r>
              <a:rPr lang="en-US" b="1" dirty="0" err="1">
                <a:solidFill>
                  <a:srgbClr val="231F20"/>
                </a:solidFill>
                <a:latin typeface="+mj-lt"/>
              </a:rPr>
              <a:t>langkah</a:t>
            </a:r>
            <a:r>
              <a:rPr lang="en-US" b="1" dirty="0">
                <a:solidFill>
                  <a:srgbClr val="231F20"/>
                </a:solidFill>
                <a:latin typeface="+mj-lt"/>
              </a:rPr>
              <a:t>:</a:t>
            </a:r>
          </a:p>
          <a:p>
            <a:pPr marL="342900" indent="-342900">
              <a:buAutoNum type="arabicParenR"/>
            </a:pPr>
            <a:r>
              <a:rPr lang="en-US" sz="1800" dirty="0" err="1">
                <a:solidFill>
                  <a:srgbClr val="231F20"/>
                </a:solidFill>
                <a:latin typeface="+mj-lt"/>
              </a:rPr>
              <a:t>Pilihlah</a:t>
            </a:r>
            <a:r>
              <a:rPr lang="en-US" sz="1800" dirty="0">
                <a:solidFill>
                  <a:srgbClr val="231F20"/>
                </a:solidFill>
                <a:latin typeface="+mj-lt"/>
              </a:rPr>
              <a:t> </a:t>
            </a:r>
            <a:r>
              <a:rPr lang="en-US" sz="1800" dirty="0" err="1">
                <a:solidFill>
                  <a:srgbClr val="231F20"/>
                </a:solidFill>
                <a:latin typeface="+mj-lt"/>
              </a:rPr>
              <a:t>sel</a:t>
            </a:r>
            <a:r>
              <a:rPr lang="en-US" sz="1800" dirty="0">
                <a:solidFill>
                  <a:srgbClr val="231F20"/>
                </a:solidFill>
                <a:latin typeface="+mj-lt"/>
              </a:rPr>
              <a:t> yang </a:t>
            </a:r>
            <a:r>
              <a:rPr lang="en-US" sz="1800" dirty="0" err="1">
                <a:solidFill>
                  <a:srgbClr val="231F20"/>
                </a:solidFill>
                <a:latin typeface="+mj-lt"/>
              </a:rPr>
              <a:t>memuat</a:t>
            </a:r>
            <a:r>
              <a:rPr lang="en-US" sz="1800" dirty="0">
                <a:solidFill>
                  <a:srgbClr val="231F20"/>
                </a:solidFill>
                <a:latin typeface="+mj-lt"/>
              </a:rPr>
              <a:t> data yang </a:t>
            </a:r>
            <a:r>
              <a:rPr lang="en-US" sz="1800" dirty="0" err="1">
                <a:solidFill>
                  <a:srgbClr val="231F20"/>
                </a:solidFill>
                <a:latin typeface="+mj-lt"/>
              </a:rPr>
              <a:t>akan</a:t>
            </a:r>
            <a:r>
              <a:rPr lang="en-US" sz="1800" dirty="0">
                <a:solidFill>
                  <a:srgbClr val="231F20"/>
                </a:solidFill>
                <a:latin typeface="+mj-lt"/>
              </a:rPr>
              <a:t> </a:t>
            </a:r>
            <a:r>
              <a:rPr lang="en-US" sz="1800" dirty="0" err="1">
                <a:solidFill>
                  <a:srgbClr val="231F20"/>
                </a:solidFill>
                <a:latin typeface="+mj-lt"/>
              </a:rPr>
              <a:t>disaring</a:t>
            </a:r>
            <a:r>
              <a:rPr lang="en-US" sz="1800" dirty="0">
                <a:solidFill>
                  <a:srgbClr val="231F20"/>
                </a:solidFill>
                <a:latin typeface="+mj-lt"/>
              </a:rPr>
              <a:t>.</a:t>
            </a:r>
          </a:p>
          <a:p>
            <a:pPr marL="342900" indent="-342900">
              <a:buAutoNum type="arabicParenR"/>
            </a:pPr>
            <a:r>
              <a:rPr lang="en-US" sz="1800" dirty="0">
                <a:solidFill>
                  <a:srgbClr val="231F20"/>
                </a:solidFill>
                <a:latin typeface="+mj-lt"/>
              </a:rPr>
              <a:t>Pada tab Data, </a:t>
            </a: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tombol</a:t>
            </a:r>
            <a:r>
              <a:rPr lang="en-US" sz="1800" dirty="0">
                <a:solidFill>
                  <a:srgbClr val="231F20"/>
                </a:solidFill>
                <a:latin typeface="+mj-lt"/>
              </a:rPr>
              <a:t> filter. Tanda </a:t>
            </a:r>
            <a:r>
              <a:rPr lang="en-US" sz="1800" dirty="0" err="1">
                <a:solidFill>
                  <a:srgbClr val="231F20"/>
                </a:solidFill>
                <a:latin typeface="+mj-lt"/>
              </a:rPr>
              <a:t>panah</a:t>
            </a:r>
            <a:r>
              <a:rPr lang="en-US" sz="1800" dirty="0">
                <a:solidFill>
                  <a:srgbClr val="231F20"/>
                </a:solidFill>
                <a:latin typeface="+mj-lt"/>
              </a:rPr>
              <a:t> di </a:t>
            </a:r>
            <a:r>
              <a:rPr lang="en-US" sz="1800" dirty="0" err="1">
                <a:solidFill>
                  <a:srgbClr val="231F20"/>
                </a:solidFill>
                <a:latin typeface="+mj-lt"/>
              </a:rPr>
              <a:t>setiap</a:t>
            </a:r>
            <a:r>
              <a:rPr lang="en-US" sz="1800" dirty="0">
                <a:solidFill>
                  <a:srgbClr val="231F20"/>
                </a:solidFill>
                <a:latin typeface="+mj-lt"/>
              </a:rPr>
              <a:t> </a:t>
            </a:r>
            <a:r>
              <a:rPr lang="en-US" sz="1800" dirty="0" err="1">
                <a:solidFill>
                  <a:srgbClr val="231F20"/>
                </a:solidFill>
                <a:latin typeface="+mj-lt"/>
              </a:rPr>
              <a:t>kolom</a:t>
            </a:r>
            <a:r>
              <a:rPr lang="en-US" sz="1800" dirty="0">
                <a:solidFill>
                  <a:srgbClr val="231F20"/>
                </a:solidFill>
                <a:latin typeface="+mj-lt"/>
              </a:rPr>
              <a:t> yang </a:t>
            </a:r>
            <a:r>
              <a:rPr lang="en-US" sz="1800" dirty="0" err="1">
                <a:solidFill>
                  <a:srgbClr val="231F20"/>
                </a:solidFill>
                <a:latin typeface="+mj-lt"/>
              </a:rPr>
              <a:t>dipilih</a:t>
            </a:r>
            <a:r>
              <a:rPr lang="en-US" sz="1800" dirty="0">
                <a:solidFill>
                  <a:srgbClr val="231F20"/>
                </a:solidFill>
                <a:latin typeface="+mj-lt"/>
              </a:rPr>
              <a:t> </a:t>
            </a:r>
            <a:r>
              <a:rPr lang="en-US" sz="1800" dirty="0" err="1">
                <a:solidFill>
                  <a:srgbClr val="231F20"/>
                </a:solidFill>
                <a:latin typeface="+mj-lt"/>
              </a:rPr>
              <a:t>akan</a:t>
            </a:r>
            <a:r>
              <a:rPr lang="en-US" sz="1800" dirty="0">
                <a:solidFill>
                  <a:srgbClr val="231F20"/>
                </a:solidFill>
                <a:latin typeface="+mj-lt"/>
              </a:rPr>
              <a:t> </a:t>
            </a:r>
            <a:r>
              <a:rPr lang="en-US" sz="1800" dirty="0" err="1">
                <a:solidFill>
                  <a:srgbClr val="231F20"/>
                </a:solidFill>
                <a:latin typeface="+mj-lt"/>
              </a:rPr>
              <a:t>ditampikan</a:t>
            </a:r>
            <a:r>
              <a:rPr lang="en-US" sz="1800" dirty="0">
                <a:solidFill>
                  <a:srgbClr val="231F20"/>
                </a:solidFill>
                <a:latin typeface="+mj-lt"/>
              </a:rPr>
              <a:t>.</a:t>
            </a:r>
          </a:p>
          <a:p>
            <a:pPr marL="342900" indent="-342900">
              <a:buAutoNum type="arabicParenR"/>
            </a:pP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tanda</a:t>
            </a:r>
            <a:r>
              <a:rPr lang="en-US" sz="1800" dirty="0">
                <a:solidFill>
                  <a:srgbClr val="231F20"/>
                </a:solidFill>
                <a:latin typeface="+mj-lt"/>
              </a:rPr>
              <a:t> </a:t>
            </a:r>
            <a:r>
              <a:rPr lang="en-US" sz="1800" dirty="0" err="1">
                <a:solidFill>
                  <a:srgbClr val="231F20"/>
                </a:solidFill>
                <a:latin typeface="+mj-lt"/>
              </a:rPr>
              <a:t>panah</a:t>
            </a:r>
            <a:r>
              <a:rPr lang="en-US" sz="1800" dirty="0">
                <a:solidFill>
                  <a:srgbClr val="231F20"/>
                </a:solidFill>
                <a:latin typeface="+mj-lt"/>
              </a:rPr>
              <a:t> pada </a:t>
            </a:r>
            <a:r>
              <a:rPr lang="en-US" sz="1800" dirty="0" err="1">
                <a:solidFill>
                  <a:srgbClr val="231F20"/>
                </a:solidFill>
                <a:latin typeface="+mj-lt"/>
              </a:rPr>
              <a:t>kolom</a:t>
            </a:r>
            <a:r>
              <a:rPr lang="en-US" sz="1800" dirty="0">
                <a:solidFill>
                  <a:srgbClr val="231F20"/>
                </a:solidFill>
                <a:latin typeface="+mj-lt"/>
              </a:rPr>
              <a:t> Status. </a:t>
            </a:r>
            <a:r>
              <a:rPr lang="en-US" sz="1800" dirty="0" err="1">
                <a:solidFill>
                  <a:srgbClr val="231F20"/>
                </a:solidFill>
                <a:latin typeface="+mj-lt"/>
              </a:rPr>
              <a:t>Kemudian</a:t>
            </a:r>
            <a:r>
              <a:rPr lang="en-US" sz="1800" dirty="0">
                <a:solidFill>
                  <a:srgbClr val="231F20"/>
                </a:solidFill>
                <a:latin typeface="+mj-lt"/>
              </a:rPr>
              <a:t> </a:t>
            </a:r>
            <a:r>
              <a:rPr lang="en-US" sz="1800" dirty="0" err="1">
                <a:solidFill>
                  <a:srgbClr val="231F20"/>
                </a:solidFill>
                <a:latin typeface="+mj-lt"/>
              </a:rPr>
              <a:t>beri</a:t>
            </a:r>
            <a:r>
              <a:rPr lang="en-US" sz="1800" dirty="0">
                <a:solidFill>
                  <a:srgbClr val="231F20"/>
                </a:solidFill>
                <a:latin typeface="+mj-lt"/>
              </a:rPr>
              <a:t> </a:t>
            </a:r>
            <a:r>
              <a:rPr lang="en-US" sz="1800" dirty="0" err="1">
                <a:solidFill>
                  <a:srgbClr val="231F20"/>
                </a:solidFill>
                <a:latin typeface="+mj-lt"/>
              </a:rPr>
              <a:t>tanda</a:t>
            </a:r>
            <a:r>
              <a:rPr lang="en-US" sz="1800" dirty="0">
                <a:solidFill>
                  <a:srgbClr val="231F20"/>
                </a:solidFill>
                <a:latin typeface="+mj-lt"/>
              </a:rPr>
              <a:t> </a:t>
            </a:r>
            <a:r>
              <a:rPr lang="en-US" sz="1800" dirty="0" err="1">
                <a:solidFill>
                  <a:srgbClr val="231F20"/>
                </a:solidFill>
                <a:latin typeface="+mj-lt"/>
              </a:rPr>
              <a:t>cek</a:t>
            </a:r>
            <a:r>
              <a:rPr lang="en-US" sz="1800" dirty="0">
                <a:solidFill>
                  <a:srgbClr val="231F20"/>
                </a:solidFill>
                <a:latin typeface="+mj-lt"/>
              </a:rPr>
              <a:t> di </a:t>
            </a:r>
            <a:r>
              <a:rPr lang="en-US" sz="1800" dirty="0" err="1">
                <a:solidFill>
                  <a:srgbClr val="231F20"/>
                </a:solidFill>
                <a:latin typeface="+mj-lt"/>
              </a:rPr>
              <a:t>nilai</a:t>
            </a:r>
            <a:r>
              <a:rPr lang="en-US" sz="1800" dirty="0">
                <a:solidFill>
                  <a:srgbClr val="231F20"/>
                </a:solidFill>
                <a:latin typeface="+mj-lt"/>
              </a:rPr>
              <a:t> “Lulus” dan </a:t>
            </a:r>
            <a:r>
              <a:rPr lang="en-US" sz="1800" dirty="0" err="1">
                <a:solidFill>
                  <a:srgbClr val="231F20"/>
                </a:solidFill>
                <a:latin typeface="+mj-lt"/>
              </a:rPr>
              <a:t>hilangkah</a:t>
            </a:r>
            <a:r>
              <a:rPr lang="en-US" sz="1800" dirty="0">
                <a:solidFill>
                  <a:srgbClr val="231F20"/>
                </a:solidFill>
                <a:latin typeface="+mj-lt"/>
              </a:rPr>
              <a:t> </a:t>
            </a:r>
            <a:r>
              <a:rPr lang="en-US" sz="1800" dirty="0" err="1">
                <a:solidFill>
                  <a:srgbClr val="231F20"/>
                </a:solidFill>
                <a:latin typeface="+mj-lt"/>
              </a:rPr>
              <a:t>tanda</a:t>
            </a:r>
            <a:r>
              <a:rPr lang="en-US" sz="1800" dirty="0">
                <a:solidFill>
                  <a:srgbClr val="231F20"/>
                </a:solidFill>
                <a:latin typeface="+mj-lt"/>
              </a:rPr>
              <a:t> </a:t>
            </a:r>
            <a:r>
              <a:rPr lang="en-US" sz="1800" dirty="0" err="1">
                <a:solidFill>
                  <a:srgbClr val="231F20"/>
                </a:solidFill>
                <a:latin typeface="+mj-lt"/>
              </a:rPr>
              <a:t>cek</a:t>
            </a:r>
            <a:r>
              <a:rPr lang="en-US" sz="1800" dirty="0">
                <a:solidFill>
                  <a:srgbClr val="231F20"/>
                </a:solidFill>
                <a:latin typeface="+mj-lt"/>
              </a:rPr>
              <a:t> di </a:t>
            </a:r>
            <a:r>
              <a:rPr lang="en-US" sz="1800" dirty="0" err="1">
                <a:solidFill>
                  <a:srgbClr val="231F20"/>
                </a:solidFill>
                <a:latin typeface="+mj-lt"/>
              </a:rPr>
              <a:t>nilai</a:t>
            </a:r>
            <a:r>
              <a:rPr lang="en-US" sz="1800" dirty="0">
                <a:solidFill>
                  <a:srgbClr val="231F20"/>
                </a:solidFill>
                <a:latin typeface="+mj-lt"/>
              </a:rPr>
              <a:t> yang lain, </a:t>
            </a:r>
            <a:r>
              <a:rPr lang="en-US" sz="1800" dirty="0" err="1">
                <a:solidFill>
                  <a:srgbClr val="231F20"/>
                </a:solidFill>
                <a:latin typeface="+mj-lt"/>
              </a:rPr>
              <a:t>yaitu</a:t>
            </a:r>
            <a:r>
              <a:rPr lang="en-US" sz="1800" dirty="0">
                <a:solidFill>
                  <a:srgbClr val="231F20"/>
                </a:solidFill>
                <a:latin typeface="+mj-lt"/>
              </a:rPr>
              <a:t> </a:t>
            </a:r>
            <a:r>
              <a:rPr lang="en-US" sz="1800" dirty="0" err="1">
                <a:solidFill>
                  <a:srgbClr val="231F20"/>
                </a:solidFill>
                <a:latin typeface="+mj-lt"/>
              </a:rPr>
              <a:t>nilai</a:t>
            </a:r>
            <a:r>
              <a:rPr lang="en-US" sz="1800" dirty="0">
                <a:solidFill>
                  <a:srgbClr val="231F20"/>
                </a:solidFill>
                <a:latin typeface="+mj-lt"/>
              </a:rPr>
              <a:t> “</a:t>
            </a:r>
            <a:r>
              <a:rPr lang="en-US" sz="1800" dirty="0" err="1">
                <a:solidFill>
                  <a:srgbClr val="231F20"/>
                </a:solidFill>
                <a:latin typeface="+mj-lt"/>
              </a:rPr>
              <a:t>Tidak</a:t>
            </a:r>
            <a:r>
              <a:rPr lang="en-US" sz="1800" dirty="0">
                <a:solidFill>
                  <a:srgbClr val="231F20"/>
                </a:solidFill>
                <a:latin typeface="+mj-lt"/>
              </a:rPr>
              <a:t> Lulus”.</a:t>
            </a:r>
          </a:p>
          <a:p>
            <a:pPr marL="342900" indent="-342900">
              <a:buAutoNum type="arabicParenR"/>
            </a:pP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tombol</a:t>
            </a:r>
            <a:r>
              <a:rPr lang="en-US" sz="1800" dirty="0">
                <a:solidFill>
                  <a:srgbClr val="231F20"/>
                </a:solidFill>
                <a:latin typeface="+mj-lt"/>
              </a:rPr>
              <a:t> OK. Data </a:t>
            </a:r>
            <a:r>
              <a:rPr lang="en-US" sz="1800" dirty="0" err="1">
                <a:solidFill>
                  <a:srgbClr val="231F20"/>
                </a:solidFill>
                <a:latin typeface="+mj-lt"/>
              </a:rPr>
              <a:t>akan</a:t>
            </a:r>
            <a:r>
              <a:rPr lang="en-US" sz="1800" dirty="0">
                <a:solidFill>
                  <a:srgbClr val="231F20"/>
                </a:solidFill>
                <a:latin typeface="+mj-lt"/>
              </a:rPr>
              <a:t> </a:t>
            </a:r>
            <a:r>
              <a:rPr lang="en-US" sz="1800" dirty="0" err="1">
                <a:solidFill>
                  <a:srgbClr val="231F20"/>
                </a:solidFill>
                <a:latin typeface="+mj-lt"/>
              </a:rPr>
              <a:t>disaring</a:t>
            </a:r>
            <a:r>
              <a:rPr lang="en-US" sz="1800" dirty="0">
                <a:solidFill>
                  <a:srgbClr val="231F20"/>
                </a:solidFill>
                <a:latin typeface="+mj-lt"/>
              </a:rPr>
              <a:t> dan Excel </a:t>
            </a:r>
            <a:r>
              <a:rPr lang="en-US" sz="1800" dirty="0" err="1">
                <a:solidFill>
                  <a:srgbClr val="231F20"/>
                </a:solidFill>
                <a:latin typeface="+mj-lt"/>
              </a:rPr>
              <a:t>hanya</a:t>
            </a:r>
            <a:r>
              <a:rPr lang="en-US" dirty="0">
                <a:solidFill>
                  <a:srgbClr val="231F20"/>
                </a:solidFill>
                <a:latin typeface="+mj-lt"/>
              </a:rPr>
              <a:t> </a:t>
            </a:r>
            <a:r>
              <a:rPr lang="en-US" sz="1800" dirty="0" err="1">
                <a:solidFill>
                  <a:srgbClr val="231F20"/>
                </a:solidFill>
                <a:latin typeface="+mj-lt"/>
              </a:rPr>
              <a:t>akan</a:t>
            </a:r>
            <a:r>
              <a:rPr lang="en-US" dirty="0">
                <a:solidFill>
                  <a:srgbClr val="231F20"/>
                </a:solidFill>
                <a:latin typeface="+mj-lt"/>
              </a:rPr>
              <a:t> </a:t>
            </a:r>
            <a:r>
              <a:rPr lang="en-US" sz="1800" dirty="0" err="1">
                <a:solidFill>
                  <a:srgbClr val="231F20"/>
                </a:solidFill>
                <a:latin typeface="+mj-lt"/>
              </a:rPr>
              <a:t>menampilkan</a:t>
            </a:r>
            <a:r>
              <a:rPr lang="en-US" sz="1800" dirty="0">
                <a:solidFill>
                  <a:srgbClr val="231F20"/>
                </a:solidFill>
                <a:latin typeface="+mj-lt"/>
              </a:rPr>
              <a:t> data yang </a:t>
            </a:r>
            <a:r>
              <a:rPr lang="en-US" sz="1800" dirty="0" err="1">
                <a:solidFill>
                  <a:srgbClr val="231F20"/>
                </a:solidFill>
                <a:latin typeface="+mj-lt"/>
              </a:rPr>
              <a:t>nilai</a:t>
            </a:r>
            <a:r>
              <a:rPr lang="en-US" sz="1800" dirty="0">
                <a:solidFill>
                  <a:srgbClr val="231F20"/>
                </a:solidFill>
                <a:latin typeface="+mj-lt"/>
              </a:rPr>
              <a:t> </a:t>
            </a:r>
            <a:r>
              <a:rPr lang="en-US" sz="1800" dirty="0" err="1">
                <a:solidFill>
                  <a:srgbClr val="231F20"/>
                </a:solidFill>
                <a:latin typeface="+mj-lt"/>
              </a:rPr>
              <a:t>statusnya</a:t>
            </a:r>
            <a:r>
              <a:rPr lang="en-US" sz="1800" dirty="0">
                <a:solidFill>
                  <a:srgbClr val="231F20"/>
                </a:solidFill>
                <a:latin typeface="+mj-lt"/>
              </a:rPr>
              <a:t> “Lulus”.</a:t>
            </a:r>
            <a:endParaRPr lang="en-US" dirty="0">
              <a:latin typeface="+mj-lt"/>
            </a:endParaRPr>
          </a:p>
        </p:txBody>
      </p:sp>
      <p:grpSp>
        <p:nvGrpSpPr>
          <p:cNvPr id="5" name="Group 4">
            <a:extLst>
              <a:ext uri="{FF2B5EF4-FFF2-40B4-BE49-F238E27FC236}">
                <a16:creationId xmlns:a16="http://schemas.microsoft.com/office/drawing/2014/main" id="{FFD7DEB1-E751-C3C8-A7D1-0541BF436E3B}"/>
              </a:ext>
            </a:extLst>
          </p:cNvPr>
          <p:cNvGrpSpPr/>
          <p:nvPr/>
        </p:nvGrpSpPr>
        <p:grpSpPr>
          <a:xfrm>
            <a:off x="5072692" y="793012"/>
            <a:ext cx="4059437" cy="3834475"/>
            <a:chOff x="5072692" y="793012"/>
            <a:chExt cx="4059437" cy="3834475"/>
          </a:xfrm>
        </p:grpSpPr>
        <p:pic>
          <p:nvPicPr>
            <p:cNvPr id="9" name="Picture 8">
              <a:extLst>
                <a:ext uri="{FF2B5EF4-FFF2-40B4-BE49-F238E27FC236}">
                  <a16:creationId xmlns:a16="http://schemas.microsoft.com/office/drawing/2014/main" id="{C4D231C7-6469-EE0C-077A-F20CF673EBD1}"/>
                </a:ext>
              </a:extLst>
            </p:cNvPr>
            <p:cNvPicPr>
              <a:picLocks noChangeAspect="1"/>
            </p:cNvPicPr>
            <p:nvPr/>
          </p:nvPicPr>
          <p:blipFill>
            <a:blip r:embed="rId2"/>
            <a:stretch>
              <a:fillRect/>
            </a:stretch>
          </p:blipFill>
          <p:spPr>
            <a:xfrm>
              <a:off x="5072692" y="793012"/>
              <a:ext cx="3841203" cy="3322872"/>
            </a:xfrm>
            <a:prstGeom prst="rect">
              <a:avLst/>
            </a:prstGeom>
          </p:spPr>
        </p:pic>
        <p:sp>
          <p:nvSpPr>
            <p:cNvPr id="10" name="TextBox 9">
              <a:extLst>
                <a:ext uri="{FF2B5EF4-FFF2-40B4-BE49-F238E27FC236}">
                  <a16:creationId xmlns:a16="http://schemas.microsoft.com/office/drawing/2014/main" id="{D009B4E4-F1E3-1C6D-44B4-15355F89231D}"/>
                </a:ext>
              </a:extLst>
            </p:cNvPr>
            <p:cNvSpPr txBox="1"/>
            <p:nvPr/>
          </p:nvSpPr>
          <p:spPr>
            <a:xfrm>
              <a:off x="5072692" y="4073489"/>
              <a:ext cx="3733800" cy="553998"/>
            </a:xfrm>
            <a:prstGeom prst="rect">
              <a:avLst/>
            </a:prstGeom>
            <a:noFill/>
          </p:spPr>
          <p:txBody>
            <a:bodyPr wrap="square" rtlCol="0">
              <a:spAutoFit/>
            </a:bodyPr>
            <a:lstStyle/>
            <a:p>
              <a:pPr algn="ctr"/>
              <a:r>
                <a:rPr lang="en-US" sz="1500" b="1" dirty="0" err="1">
                  <a:latin typeface="Calibri" panose="020F0502020204030204" pitchFamily="34" charset="0"/>
                </a:rPr>
                <a:t>Menyaring</a:t>
              </a:r>
              <a:r>
                <a:rPr lang="en-US" sz="1500" b="1" dirty="0">
                  <a:latin typeface="Calibri" panose="020F0502020204030204" pitchFamily="34" charset="0"/>
                </a:rPr>
                <a:t> data </a:t>
              </a:r>
              <a:r>
                <a:rPr lang="en-US" sz="1500" b="1" dirty="0" err="1">
                  <a:latin typeface="Calibri" panose="020F0502020204030204" pitchFamily="34" charset="0"/>
                </a:rPr>
                <a:t>dengan</a:t>
              </a:r>
              <a:r>
                <a:rPr lang="en-US" sz="1500" b="1" dirty="0">
                  <a:latin typeface="Calibri" panose="020F0502020204030204" pitchFamily="34" charset="0"/>
                </a:rPr>
                <a:t> </a:t>
              </a:r>
              <a:r>
                <a:rPr lang="en-US" sz="1500" b="1" dirty="0" err="1">
                  <a:latin typeface="Calibri" panose="020F0502020204030204" pitchFamily="34" charset="0"/>
                </a:rPr>
                <a:t>ketentuan</a:t>
              </a:r>
              <a:r>
                <a:rPr lang="en-US" sz="1500" b="1" dirty="0">
                  <a:latin typeface="Calibri" panose="020F0502020204030204" pitchFamily="34" charset="0"/>
                </a:rPr>
                <a:t> “Lulus” pada </a:t>
              </a:r>
              <a:r>
                <a:rPr lang="en-US" sz="1500" b="1" dirty="0" err="1">
                  <a:latin typeface="Calibri" panose="020F0502020204030204" pitchFamily="34" charset="0"/>
                </a:rPr>
                <a:t>kolom</a:t>
              </a:r>
              <a:r>
                <a:rPr lang="en-US" sz="1500" b="1" dirty="0">
                  <a:latin typeface="Calibri" panose="020F0502020204030204" pitchFamily="34" charset="0"/>
                </a:rPr>
                <a:t> H</a:t>
              </a:r>
            </a:p>
          </p:txBody>
        </p:sp>
        <p:sp>
          <p:nvSpPr>
            <p:cNvPr id="11" name="TextBox 10">
              <a:extLst>
                <a:ext uri="{FF2B5EF4-FFF2-40B4-BE49-F238E27FC236}">
                  <a16:creationId xmlns:a16="http://schemas.microsoft.com/office/drawing/2014/main" id="{DAF46C95-84F3-C6F5-D9AC-870A45B106E2}"/>
                </a:ext>
              </a:extLst>
            </p:cNvPr>
            <p:cNvSpPr txBox="1"/>
            <p:nvPr/>
          </p:nvSpPr>
          <p:spPr>
            <a:xfrm rot="16200000">
              <a:off x="8043469" y="1870054"/>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162646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additive="base">
                                        <p:cTn id="16"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txEl>
                                              <p:pRg st="1" end="1"/>
                                            </p:txEl>
                                          </p:spTgt>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 calcmode="lin" valueType="num">
                                      <p:cBhvr additive="base">
                                        <p:cTn id="2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2" end="2"/>
                                            </p:txEl>
                                          </p:spTgt>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 calcmode="lin" valueType="num">
                                      <p:cBhvr additive="base">
                                        <p:cTn id="26"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7">
                                            <p:txEl>
                                              <p:pRg st="3" end="3"/>
                                            </p:txEl>
                                          </p:spTgt>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0F45070-4DAE-FB53-B740-D05E76B7F6C7}"/>
              </a:ext>
            </a:extLst>
          </p:cNvPr>
          <p:cNvGrpSpPr/>
          <p:nvPr/>
        </p:nvGrpSpPr>
        <p:grpSpPr>
          <a:xfrm>
            <a:off x="228600" y="205085"/>
            <a:ext cx="5544315" cy="461665"/>
            <a:chOff x="228600" y="1086758"/>
            <a:chExt cx="7116870" cy="461665"/>
          </a:xfrm>
        </p:grpSpPr>
        <p:sp>
          <p:nvSpPr>
            <p:cNvPr id="3" name="Rectangle 2">
              <a:extLst>
                <a:ext uri="{FF2B5EF4-FFF2-40B4-BE49-F238E27FC236}">
                  <a16:creationId xmlns:a16="http://schemas.microsoft.com/office/drawing/2014/main" id="{AB9A384C-B5F7-E4B6-B7A4-0E97360C2CC9}"/>
                </a:ext>
              </a:extLst>
            </p:cNvPr>
            <p:cNvSpPr/>
            <p:nvPr/>
          </p:nvSpPr>
          <p:spPr>
            <a:xfrm>
              <a:off x="252684" y="1086758"/>
              <a:ext cx="7092786" cy="461665"/>
            </a:xfrm>
            <a:prstGeom prst="rect">
              <a:avLst/>
            </a:prstGeom>
          </p:spPr>
          <p:txBody>
            <a:bodyPr wrap="none">
              <a:spAutoFit/>
            </a:bodyPr>
            <a:lstStyle/>
            <a:p>
              <a:r>
                <a:rPr lang="en-US" sz="2400" b="1" dirty="0">
                  <a:solidFill>
                    <a:srgbClr val="FF0000"/>
                  </a:solidFill>
                  <a:latin typeface="Calibri" panose="020F0502020204030204" pitchFamily="34" charset="0"/>
                </a:rPr>
                <a:t>10. </a:t>
              </a:r>
              <a:r>
                <a:rPr lang="en-US" sz="2400" b="1" dirty="0" err="1">
                  <a:solidFill>
                    <a:srgbClr val="FF0000"/>
                  </a:solidFill>
                  <a:latin typeface="Calibri" panose="020F0502020204030204" pitchFamily="34" charset="0"/>
                </a:rPr>
                <a:t>Menyaring</a:t>
              </a:r>
              <a:r>
                <a:rPr lang="en-US" sz="2400" b="1" dirty="0">
                  <a:solidFill>
                    <a:srgbClr val="FF0000"/>
                  </a:solidFill>
                  <a:latin typeface="Calibri" panose="020F0502020204030204" pitchFamily="34" charset="0"/>
                </a:rPr>
                <a:t> Data </a:t>
              </a:r>
              <a:r>
                <a:rPr lang="en-US" sz="2400" b="1" dirty="0" err="1">
                  <a:solidFill>
                    <a:srgbClr val="FF0000"/>
                  </a:solidFill>
                  <a:latin typeface="Calibri" panose="020F0502020204030204" pitchFamily="34" charset="0"/>
                </a:rPr>
                <a:t>Terbesar</a:t>
              </a:r>
              <a:r>
                <a:rPr lang="en-US" sz="2400" b="1" dirty="0">
                  <a:solidFill>
                    <a:srgbClr val="FF0000"/>
                  </a:solidFill>
                  <a:latin typeface="Calibri" panose="020F0502020204030204" pitchFamily="34" charset="0"/>
                </a:rPr>
                <a:t> </a:t>
              </a:r>
              <a:r>
                <a:rPr lang="en-US" sz="2400" b="1" dirty="0" err="1">
                  <a:solidFill>
                    <a:srgbClr val="FF0000"/>
                  </a:solidFill>
                  <a:latin typeface="Calibri" panose="020F0502020204030204" pitchFamily="34" charset="0"/>
                </a:rPr>
                <a:t>atau</a:t>
              </a:r>
              <a:r>
                <a:rPr lang="en-US" sz="2400" b="1" dirty="0">
                  <a:solidFill>
                    <a:srgbClr val="FF0000"/>
                  </a:solidFill>
                  <a:latin typeface="Calibri" panose="020F0502020204030204" pitchFamily="34" charset="0"/>
                </a:rPr>
                <a:t> </a:t>
              </a:r>
              <a:r>
                <a:rPr lang="en-US" sz="2400" b="1" dirty="0" err="1">
                  <a:solidFill>
                    <a:srgbClr val="FF0000"/>
                  </a:solidFill>
                  <a:latin typeface="Calibri" panose="020F0502020204030204" pitchFamily="34" charset="0"/>
                </a:rPr>
                <a:t>Terkecil</a:t>
              </a:r>
              <a:endParaRPr lang="en-US" sz="2400" b="1" i="1" dirty="0">
                <a:solidFill>
                  <a:srgbClr val="FF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3F4C2E74-6173-9A44-525A-9463ED866B9D}"/>
                </a:ext>
              </a:extLst>
            </p:cNvPr>
            <p:cNvCxnSpPr>
              <a:cxnSpLocks/>
            </p:cNvCxnSpPr>
            <p:nvPr/>
          </p:nvCxnSpPr>
          <p:spPr>
            <a:xfrm>
              <a:off x="228600" y="1515493"/>
              <a:ext cx="711687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FBF52A21-807C-D494-6C55-A619D6909190}"/>
              </a:ext>
            </a:extLst>
          </p:cNvPr>
          <p:cNvSpPr txBox="1"/>
          <p:nvPr/>
        </p:nvSpPr>
        <p:spPr>
          <a:xfrm>
            <a:off x="299484" y="895350"/>
            <a:ext cx="5034516" cy="3693319"/>
          </a:xfrm>
          <a:prstGeom prst="rect">
            <a:avLst/>
          </a:prstGeom>
          <a:noFill/>
        </p:spPr>
        <p:txBody>
          <a:bodyPr wrap="square">
            <a:spAutoFit/>
          </a:bodyPr>
          <a:lstStyle/>
          <a:p>
            <a:r>
              <a:rPr lang="sv-SE" sz="1800" b="1" dirty="0">
                <a:solidFill>
                  <a:srgbClr val="231F20"/>
                </a:solidFill>
                <a:latin typeface="+mj-lt"/>
              </a:rPr>
              <a:t>Langkah-langkah</a:t>
            </a:r>
            <a:r>
              <a:rPr lang="en-US" sz="1800" b="1" dirty="0">
                <a:solidFill>
                  <a:srgbClr val="231F20"/>
                </a:solidFill>
                <a:latin typeface="+mj-lt"/>
              </a:rPr>
              <a:t>:</a:t>
            </a:r>
          </a:p>
          <a:p>
            <a:pPr marL="342900" indent="-342900">
              <a:buAutoNum type="arabicParenR"/>
            </a:pPr>
            <a:r>
              <a:rPr lang="nn-NO" sz="1800" dirty="0">
                <a:solidFill>
                  <a:srgbClr val="231F20"/>
                </a:solidFill>
                <a:latin typeface="+mj-lt"/>
              </a:rPr>
              <a:t>Pilih data yang akan disaring.</a:t>
            </a:r>
          </a:p>
          <a:p>
            <a:pPr marL="342900" indent="-342900">
              <a:buAutoNum type="arabicParenR"/>
            </a:pPr>
            <a:r>
              <a:rPr lang="nn-NO" dirty="0">
                <a:solidFill>
                  <a:srgbClr val="231F20"/>
                </a:solidFill>
                <a:latin typeface="+mj-lt"/>
              </a:rPr>
              <a:t>P</a:t>
            </a:r>
            <a:r>
              <a:rPr lang="en-US" sz="1800" dirty="0" err="1">
                <a:solidFill>
                  <a:srgbClr val="231F20"/>
                </a:solidFill>
                <a:latin typeface="+mj-lt"/>
              </a:rPr>
              <a:t>ada</a:t>
            </a:r>
            <a:r>
              <a:rPr lang="en-US" sz="1800" dirty="0">
                <a:solidFill>
                  <a:srgbClr val="231F20"/>
                </a:solidFill>
                <a:latin typeface="+mj-lt"/>
              </a:rPr>
              <a:t> tab Data, </a:t>
            </a: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tombol</a:t>
            </a:r>
            <a:r>
              <a:rPr lang="en-US" sz="1800" dirty="0">
                <a:solidFill>
                  <a:srgbClr val="231F20"/>
                </a:solidFill>
                <a:latin typeface="+mj-lt"/>
              </a:rPr>
              <a:t> Filter.</a:t>
            </a:r>
          </a:p>
          <a:p>
            <a:pPr marL="342900" indent="-342900">
              <a:buAutoNum type="arabicParenR"/>
            </a:pP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tanda</a:t>
            </a:r>
            <a:r>
              <a:rPr lang="en-US" sz="1800" dirty="0">
                <a:solidFill>
                  <a:srgbClr val="231F20"/>
                </a:solidFill>
                <a:latin typeface="+mj-lt"/>
              </a:rPr>
              <a:t> </a:t>
            </a:r>
            <a:r>
              <a:rPr lang="en-US" sz="1800" dirty="0" err="1">
                <a:solidFill>
                  <a:srgbClr val="231F20"/>
                </a:solidFill>
                <a:latin typeface="+mj-lt"/>
              </a:rPr>
              <a:t>panah</a:t>
            </a:r>
            <a:r>
              <a:rPr lang="en-US" sz="1800" dirty="0">
                <a:solidFill>
                  <a:srgbClr val="231F20"/>
                </a:solidFill>
                <a:latin typeface="+mj-lt"/>
              </a:rPr>
              <a:t> pada </a:t>
            </a:r>
            <a:r>
              <a:rPr lang="en-US" sz="1800" dirty="0" err="1">
                <a:solidFill>
                  <a:srgbClr val="231F20"/>
                </a:solidFill>
                <a:latin typeface="+mj-lt"/>
              </a:rPr>
              <a:t>kolom</a:t>
            </a:r>
            <a:r>
              <a:rPr lang="en-US" sz="1800" dirty="0">
                <a:solidFill>
                  <a:srgbClr val="231F20"/>
                </a:solidFill>
                <a:latin typeface="+mj-lt"/>
              </a:rPr>
              <a:t> </a:t>
            </a:r>
            <a:r>
              <a:rPr lang="en-US" sz="1800" dirty="0" err="1">
                <a:solidFill>
                  <a:srgbClr val="231F20"/>
                </a:solidFill>
                <a:latin typeface="+mj-lt"/>
              </a:rPr>
              <a:t>Jumlah</a:t>
            </a:r>
            <a:r>
              <a:rPr lang="en-US" sz="1800" dirty="0">
                <a:solidFill>
                  <a:srgbClr val="231F20"/>
                </a:solidFill>
                <a:latin typeface="+mj-lt"/>
              </a:rPr>
              <a:t>, </a:t>
            </a:r>
            <a:r>
              <a:rPr lang="en-US" sz="1800" dirty="0" err="1">
                <a:solidFill>
                  <a:srgbClr val="231F20"/>
                </a:solidFill>
                <a:latin typeface="+mj-lt"/>
              </a:rPr>
              <a:t>pilih</a:t>
            </a:r>
            <a:r>
              <a:rPr lang="en-US" sz="1800" dirty="0">
                <a:solidFill>
                  <a:srgbClr val="231F20"/>
                </a:solidFill>
                <a:latin typeface="+mj-lt"/>
              </a:rPr>
              <a:t> Number Filters dan </a:t>
            </a:r>
            <a:r>
              <a:rPr lang="en-US" sz="1800" dirty="0" err="1">
                <a:solidFill>
                  <a:srgbClr val="231F20"/>
                </a:solidFill>
                <a:latin typeface="+mj-lt"/>
              </a:rPr>
              <a:t>kemudian</a:t>
            </a:r>
            <a:r>
              <a:rPr lang="en-US" sz="1800" dirty="0">
                <a:solidFill>
                  <a:srgbClr val="231F20"/>
                </a:solidFill>
                <a:latin typeface="+mj-lt"/>
              </a:rPr>
              <a:t> </a:t>
            </a:r>
            <a:r>
              <a:rPr lang="en-US" sz="1800" dirty="0" err="1">
                <a:solidFill>
                  <a:srgbClr val="231F20"/>
                </a:solidFill>
                <a:latin typeface="+mj-lt"/>
              </a:rPr>
              <a:t>klik</a:t>
            </a:r>
            <a:r>
              <a:rPr lang="en-US" sz="1800" dirty="0">
                <a:solidFill>
                  <a:srgbClr val="231F20"/>
                </a:solidFill>
                <a:latin typeface="+mj-lt"/>
              </a:rPr>
              <a:t> top 10. Kotak dialog top 10 AutoFilter </a:t>
            </a:r>
            <a:r>
              <a:rPr lang="en-US" sz="1800" dirty="0" err="1">
                <a:solidFill>
                  <a:srgbClr val="231F20"/>
                </a:solidFill>
                <a:latin typeface="+mj-lt"/>
              </a:rPr>
              <a:t>akan</a:t>
            </a:r>
            <a:r>
              <a:rPr lang="en-US" dirty="0">
                <a:solidFill>
                  <a:srgbClr val="231F20"/>
                </a:solidFill>
                <a:latin typeface="+mj-lt"/>
              </a:rPr>
              <a:t> </a:t>
            </a:r>
            <a:r>
              <a:rPr lang="en-US" sz="1800" dirty="0" err="1">
                <a:solidFill>
                  <a:srgbClr val="231F20"/>
                </a:solidFill>
                <a:latin typeface="+mj-lt"/>
              </a:rPr>
              <a:t>ditampilkan</a:t>
            </a:r>
            <a:r>
              <a:rPr lang="en-US" sz="1800" dirty="0">
                <a:solidFill>
                  <a:srgbClr val="231F20"/>
                </a:solidFill>
                <a:latin typeface="+mj-lt"/>
              </a:rPr>
              <a:t>.</a:t>
            </a:r>
            <a:endParaRPr lang="en-US" dirty="0">
              <a:solidFill>
                <a:srgbClr val="231F20"/>
              </a:solidFill>
              <a:latin typeface="+mj-lt"/>
            </a:endParaRPr>
          </a:p>
          <a:p>
            <a:pPr marL="342900" indent="-342900">
              <a:buAutoNum type="arabicParenR"/>
            </a:pPr>
            <a:r>
              <a:rPr lang="en-US" sz="1800" dirty="0">
                <a:solidFill>
                  <a:srgbClr val="231F20"/>
                </a:solidFill>
                <a:latin typeface="+mj-lt"/>
              </a:rPr>
              <a:t>Pada </a:t>
            </a:r>
            <a:r>
              <a:rPr lang="en-US" sz="1800" dirty="0" err="1">
                <a:solidFill>
                  <a:srgbClr val="231F20"/>
                </a:solidFill>
                <a:latin typeface="+mj-lt"/>
              </a:rPr>
              <a:t>kotak</a:t>
            </a:r>
            <a:r>
              <a:rPr lang="en-US" sz="1800" dirty="0">
                <a:solidFill>
                  <a:srgbClr val="231F20"/>
                </a:solidFill>
                <a:latin typeface="+mj-lt"/>
              </a:rPr>
              <a:t> </a:t>
            </a:r>
            <a:r>
              <a:rPr lang="en-US" sz="1800" dirty="0" err="1">
                <a:solidFill>
                  <a:srgbClr val="231F20"/>
                </a:solidFill>
                <a:latin typeface="+mj-lt"/>
              </a:rPr>
              <a:t>pilihan</a:t>
            </a:r>
            <a:r>
              <a:rPr lang="en-US" sz="1800" dirty="0">
                <a:solidFill>
                  <a:srgbClr val="231F20"/>
                </a:solidFill>
                <a:latin typeface="+mj-lt"/>
              </a:rPr>
              <a:t> show, </a:t>
            </a:r>
            <a:r>
              <a:rPr lang="en-US" sz="1800" dirty="0" err="1">
                <a:solidFill>
                  <a:srgbClr val="231F20"/>
                </a:solidFill>
                <a:latin typeface="+mj-lt"/>
              </a:rPr>
              <a:t>pilih</a:t>
            </a:r>
            <a:r>
              <a:rPr lang="en-US" sz="1800" dirty="0">
                <a:solidFill>
                  <a:srgbClr val="231F20"/>
                </a:solidFill>
                <a:latin typeface="+mj-lt"/>
              </a:rPr>
              <a:t> top </a:t>
            </a:r>
            <a:r>
              <a:rPr lang="en-US" sz="1800" dirty="0" err="1">
                <a:solidFill>
                  <a:srgbClr val="231F20"/>
                </a:solidFill>
                <a:latin typeface="+mj-lt"/>
              </a:rPr>
              <a:t>untuk</a:t>
            </a:r>
            <a:r>
              <a:rPr lang="en-US" sz="1800" dirty="0">
                <a:solidFill>
                  <a:srgbClr val="231F20"/>
                </a:solidFill>
                <a:latin typeface="+mj-lt"/>
              </a:rPr>
              <a:t> </a:t>
            </a:r>
            <a:r>
              <a:rPr lang="en-US" sz="1800" dirty="0" err="1">
                <a:solidFill>
                  <a:srgbClr val="231F20"/>
                </a:solidFill>
                <a:latin typeface="+mj-lt"/>
              </a:rPr>
              <a:t>menampilkan</a:t>
            </a:r>
            <a:r>
              <a:rPr lang="en-US" sz="1800" dirty="0">
                <a:solidFill>
                  <a:srgbClr val="231F20"/>
                </a:solidFill>
                <a:latin typeface="+mj-lt"/>
              </a:rPr>
              <a:t> data </a:t>
            </a:r>
            <a:r>
              <a:rPr lang="en-US" sz="1800" dirty="0" err="1">
                <a:solidFill>
                  <a:srgbClr val="231F20"/>
                </a:solidFill>
                <a:latin typeface="+mj-lt"/>
              </a:rPr>
              <a:t>terbesar</a:t>
            </a:r>
            <a:r>
              <a:rPr lang="en-US" sz="1800" dirty="0">
                <a:solidFill>
                  <a:srgbClr val="231F20"/>
                </a:solidFill>
                <a:latin typeface="+mj-lt"/>
              </a:rPr>
              <a:t> </a:t>
            </a:r>
            <a:r>
              <a:rPr lang="en-US" sz="1800" dirty="0" err="1">
                <a:solidFill>
                  <a:srgbClr val="231F20"/>
                </a:solidFill>
                <a:latin typeface="+mj-lt"/>
              </a:rPr>
              <a:t>atau</a:t>
            </a:r>
            <a:r>
              <a:rPr lang="en-US" sz="1800" dirty="0">
                <a:solidFill>
                  <a:srgbClr val="231F20"/>
                </a:solidFill>
                <a:latin typeface="+mj-lt"/>
              </a:rPr>
              <a:t> </a:t>
            </a:r>
            <a:r>
              <a:rPr lang="en-US" sz="1800" dirty="0" err="1">
                <a:solidFill>
                  <a:srgbClr val="231F20"/>
                </a:solidFill>
                <a:latin typeface="+mj-lt"/>
              </a:rPr>
              <a:t>pilih</a:t>
            </a:r>
            <a:r>
              <a:rPr lang="en-US" sz="1800" dirty="0">
                <a:solidFill>
                  <a:srgbClr val="231F20"/>
                </a:solidFill>
                <a:latin typeface="+mj-lt"/>
              </a:rPr>
              <a:t> bottom </a:t>
            </a:r>
            <a:r>
              <a:rPr lang="en-US" sz="1800" dirty="0" err="1">
                <a:solidFill>
                  <a:srgbClr val="231F20"/>
                </a:solidFill>
                <a:latin typeface="+mj-lt"/>
              </a:rPr>
              <a:t>untuk</a:t>
            </a:r>
            <a:r>
              <a:rPr lang="en-US" sz="1800" dirty="0">
                <a:solidFill>
                  <a:srgbClr val="231F20"/>
                </a:solidFill>
                <a:latin typeface="+mj-lt"/>
              </a:rPr>
              <a:t> </a:t>
            </a:r>
            <a:r>
              <a:rPr lang="en-US" sz="1800" dirty="0" err="1">
                <a:solidFill>
                  <a:srgbClr val="231F20"/>
                </a:solidFill>
                <a:latin typeface="+mj-lt"/>
              </a:rPr>
              <a:t>menampilkan</a:t>
            </a:r>
            <a:r>
              <a:rPr lang="en-US" sz="1800" dirty="0">
                <a:solidFill>
                  <a:srgbClr val="231F20"/>
                </a:solidFill>
                <a:latin typeface="+mj-lt"/>
              </a:rPr>
              <a:t> data </a:t>
            </a:r>
            <a:r>
              <a:rPr lang="en-US" sz="1800" dirty="0" err="1">
                <a:solidFill>
                  <a:srgbClr val="231F20"/>
                </a:solidFill>
                <a:latin typeface="+mj-lt"/>
              </a:rPr>
              <a:t>terkecil</a:t>
            </a:r>
            <a:r>
              <a:rPr lang="en-US" sz="1800" dirty="0">
                <a:solidFill>
                  <a:srgbClr val="231F20"/>
                </a:solidFill>
                <a:latin typeface="+mj-lt"/>
              </a:rPr>
              <a:t>.</a:t>
            </a:r>
          </a:p>
          <a:p>
            <a:pPr marL="342900" indent="-342900">
              <a:buAutoNum type="arabicParenR"/>
            </a:pPr>
            <a:r>
              <a:rPr lang="en-US" sz="1800" dirty="0">
                <a:solidFill>
                  <a:srgbClr val="231F20"/>
                </a:solidFill>
                <a:latin typeface="+mj-lt"/>
              </a:rPr>
              <a:t>Masukkan </a:t>
            </a:r>
            <a:r>
              <a:rPr lang="en-US" sz="1800" dirty="0" err="1">
                <a:solidFill>
                  <a:srgbClr val="231F20"/>
                </a:solidFill>
                <a:latin typeface="+mj-lt"/>
              </a:rPr>
              <a:t>jumlah</a:t>
            </a:r>
            <a:r>
              <a:rPr lang="en-US" sz="1800" dirty="0">
                <a:solidFill>
                  <a:srgbClr val="231F20"/>
                </a:solidFill>
                <a:latin typeface="+mj-lt"/>
              </a:rPr>
              <a:t> data </a:t>
            </a:r>
            <a:r>
              <a:rPr lang="en-US" sz="1800" dirty="0" err="1">
                <a:solidFill>
                  <a:srgbClr val="231F20"/>
                </a:solidFill>
                <a:latin typeface="+mj-lt"/>
              </a:rPr>
              <a:t>terbesar</a:t>
            </a:r>
            <a:r>
              <a:rPr lang="en-US" sz="1800" dirty="0">
                <a:solidFill>
                  <a:srgbClr val="231F20"/>
                </a:solidFill>
                <a:latin typeface="+mj-lt"/>
              </a:rPr>
              <a:t> </a:t>
            </a:r>
            <a:r>
              <a:rPr lang="en-US" sz="1800" dirty="0" err="1">
                <a:solidFill>
                  <a:srgbClr val="231F20"/>
                </a:solidFill>
                <a:latin typeface="+mj-lt"/>
              </a:rPr>
              <a:t>atau</a:t>
            </a:r>
            <a:r>
              <a:rPr lang="en-US" sz="1800" dirty="0">
                <a:solidFill>
                  <a:srgbClr val="231F20"/>
                </a:solidFill>
                <a:latin typeface="+mj-lt"/>
              </a:rPr>
              <a:t> </a:t>
            </a:r>
            <a:r>
              <a:rPr lang="en-US" sz="1800" dirty="0" err="1">
                <a:solidFill>
                  <a:srgbClr val="231F20"/>
                </a:solidFill>
                <a:latin typeface="+mj-lt"/>
              </a:rPr>
              <a:t>terkecil</a:t>
            </a:r>
            <a:r>
              <a:rPr lang="en-US" sz="1800" dirty="0">
                <a:solidFill>
                  <a:srgbClr val="231F20"/>
                </a:solidFill>
                <a:latin typeface="+mj-lt"/>
              </a:rPr>
              <a:t> yang </a:t>
            </a:r>
            <a:r>
              <a:rPr lang="en-US" sz="1800" dirty="0" err="1">
                <a:solidFill>
                  <a:srgbClr val="231F20"/>
                </a:solidFill>
                <a:latin typeface="+mj-lt"/>
              </a:rPr>
              <a:t>ingin</a:t>
            </a:r>
            <a:r>
              <a:rPr lang="en-US" dirty="0">
                <a:solidFill>
                  <a:srgbClr val="231F20"/>
                </a:solidFill>
                <a:latin typeface="+mj-lt"/>
              </a:rPr>
              <a:t> </a:t>
            </a:r>
            <a:r>
              <a:rPr lang="en-US" sz="1800" dirty="0" err="1">
                <a:solidFill>
                  <a:srgbClr val="231F20"/>
                </a:solidFill>
                <a:latin typeface="+mj-lt"/>
              </a:rPr>
              <a:t>ditampilkan</a:t>
            </a:r>
            <a:r>
              <a:rPr lang="en-US" sz="1800" dirty="0">
                <a:solidFill>
                  <a:srgbClr val="231F20"/>
                </a:solidFill>
                <a:latin typeface="+mj-lt"/>
              </a:rPr>
              <a:t> (</a:t>
            </a:r>
            <a:r>
              <a:rPr lang="en-US" sz="1800" dirty="0" err="1">
                <a:solidFill>
                  <a:srgbClr val="231F20"/>
                </a:solidFill>
                <a:latin typeface="+mj-lt"/>
              </a:rPr>
              <a:t>misalnya</a:t>
            </a:r>
            <a:r>
              <a:rPr lang="en-US" sz="1800" dirty="0">
                <a:solidFill>
                  <a:srgbClr val="231F20"/>
                </a:solidFill>
                <a:latin typeface="+mj-lt"/>
              </a:rPr>
              <a:t> 500).</a:t>
            </a:r>
          </a:p>
          <a:p>
            <a:pPr marL="342900" indent="-342900">
              <a:buAutoNum type="arabicParenR"/>
            </a:pPr>
            <a:r>
              <a:rPr lang="en-US" sz="1800" dirty="0" err="1">
                <a:solidFill>
                  <a:srgbClr val="231F20"/>
                </a:solidFill>
                <a:latin typeface="+mj-lt"/>
              </a:rPr>
              <a:t>Klik</a:t>
            </a:r>
            <a:r>
              <a:rPr lang="en-US" sz="1800" dirty="0">
                <a:solidFill>
                  <a:srgbClr val="231F20"/>
                </a:solidFill>
                <a:latin typeface="+mj-lt"/>
              </a:rPr>
              <a:t> </a:t>
            </a:r>
            <a:r>
              <a:rPr lang="en-US" sz="1800" dirty="0" err="1">
                <a:solidFill>
                  <a:srgbClr val="231F20"/>
                </a:solidFill>
                <a:latin typeface="+mj-lt"/>
              </a:rPr>
              <a:t>tombol</a:t>
            </a:r>
            <a:r>
              <a:rPr lang="en-US" sz="1800" dirty="0">
                <a:solidFill>
                  <a:srgbClr val="231F20"/>
                </a:solidFill>
                <a:latin typeface="+mj-lt"/>
              </a:rPr>
              <a:t> OK. Data yang </a:t>
            </a:r>
            <a:r>
              <a:rPr lang="en-US" sz="1800" dirty="0" err="1">
                <a:solidFill>
                  <a:srgbClr val="231F20"/>
                </a:solidFill>
                <a:latin typeface="+mj-lt"/>
              </a:rPr>
              <a:t>dipilih</a:t>
            </a:r>
            <a:r>
              <a:rPr lang="en-US" sz="1800" dirty="0">
                <a:solidFill>
                  <a:srgbClr val="231F20"/>
                </a:solidFill>
                <a:latin typeface="+mj-lt"/>
              </a:rPr>
              <a:t> </a:t>
            </a:r>
            <a:r>
              <a:rPr lang="en-US" sz="1800" dirty="0" err="1">
                <a:solidFill>
                  <a:srgbClr val="231F20"/>
                </a:solidFill>
                <a:latin typeface="+mj-lt"/>
              </a:rPr>
              <a:t>akan</a:t>
            </a:r>
            <a:r>
              <a:rPr lang="en-US" sz="1800" dirty="0">
                <a:solidFill>
                  <a:srgbClr val="231F20"/>
                </a:solidFill>
                <a:latin typeface="+mj-lt"/>
              </a:rPr>
              <a:t> </a:t>
            </a:r>
            <a:r>
              <a:rPr lang="en-US" sz="1800" dirty="0" err="1">
                <a:solidFill>
                  <a:srgbClr val="231F20"/>
                </a:solidFill>
                <a:latin typeface="+mj-lt"/>
              </a:rPr>
              <a:t>disaring</a:t>
            </a:r>
            <a:r>
              <a:rPr lang="en-US" sz="1800" dirty="0">
                <a:solidFill>
                  <a:srgbClr val="231F20"/>
                </a:solidFill>
                <a:latin typeface="+mj-lt"/>
              </a:rPr>
              <a:t> </a:t>
            </a:r>
            <a:r>
              <a:rPr lang="en-US" sz="1800" dirty="0" err="1">
                <a:solidFill>
                  <a:srgbClr val="231F20"/>
                </a:solidFill>
                <a:latin typeface="+mj-lt"/>
              </a:rPr>
              <a:t>berdasarkan</a:t>
            </a:r>
            <a:r>
              <a:rPr lang="en-US" dirty="0">
                <a:solidFill>
                  <a:srgbClr val="231F20"/>
                </a:solidFill>
                <a:latin typeface="+mj-lt"/>
              </a:rPr>
              <a:t> </a:t>
            </a:r>
            <a:r>
              <a:rPr lang="en-US" sz="1800" dirty="0" err="1">
                <a:solidFill>
                  <a:srgbClr val="231F20"/>
                </a:solidFill>
                <a:latin typeface="+mj-lt"/>
              </a:rPr>
              <a:t>pilihan</a:t>
            </a:r>
            <a:r>
              <a:rPr lang="en-US" sz="1800" dirty="0">
                <a:solidFill>
                  <a:srgbClr val="231F20"/>
                </a:solidFill>
                <a:latin typeface="+mj-lt"/>
              </a:rPr>
              <a:t> yang </a:t>
            </a:r>
            <a:r>
              <a:rPr lang="en-US" sz="1800" dirty="0" err="1">
                <a:solidFill>
                  <a:srgbClr val="231F20"/>
                </a:solidFill>
                <a:latin typeface="+mj-lt"/>
              </a:rPr>
              <a:t>sudah</a:t>
            </a:r>
            <a:r>
              <a:rPr lang="en-US" sz="1800" dirty="0">
                <a:solidFill>
                  <a:srgbClr val="231F20"/>
                </a:solidFill>
                <a:latin typeface="+mj-lt"/>
              </a:rPr>
              <a:t> </a:t>
            </a:r>
            <a:r>
              <a:rPr lang="en-US" sz="1800" dirty="0" err="1">
                <a:solidFill>
                  <a:srgbClr val="231F20"/>
                </a:solidFill>
                <a:latin typeface="+mj-lt"/>
              </a:rPr>
              <a:t>dibuat</a:t>
            </a:r>
            <a:r>
              <a:rPr lang="en-US" sz="1800" dirty="0">
                <a:solidFill>
                  <a:srgbClr val="231F20"/>
                </a:solidFill>
                <a:latin typeface="+mj-lt"/>
              </a:rPr>
              <a:t>.</a:t>
            </a:r>
            <a:endParaRPr lang="en-US" dirty="0">
              <a:latin typeface="+mj-lt"/>
            </a:endParaRPr>
          </a:p>
        </p:txBody>
      </p:sp>
      <p:grpSp>
        <p:nvGrpSpPr>
          <p:cNvPr id="14" name="Group 13">
            <a:extLst>
              <a:ext uri="{FF2B5EF4-FFF2-40B4-BE49-F238E27FC236}">
                <a16:creationId xmlns:a16="http://schemas.microsoft.com/office/drawing/2014/main" id="{758A6699-C397-17D9-BC8A-DDC96A24AB21}"/>
              </a:ext>
            </a:extLst>
          </p:cNvPr>
          <p:cNvGrpSpPr/>
          <p:nvPr/>
        </p:nvGrpSpPr>
        <p:grpSpPr>
          <a:xfrm>
            <a:off x="5486400" y="1352550"/>
            <a:ext cx="3567775" cy="2228126"/>
            <a:chOff x="5486400" y="1352550"/>
            <a:chExt cx="3567775" cy="2228126"/>
          </a:xfrm>
        </p:grpSpPr>
        <p:pic>
          <p:nvPicPr>
            <p:cNvPr id="9" name="Picture 8">
              <a:extLst>
                <a:ext uri="{FF2B5EF4-FFF2-40B4-BE49-F238E27FC236}">
                  <a16:creationId xmlns:a16="http://schemas.microsoft.com/office/drawing/2014/main" id="{93DDD86F-E149-96F6-D9B3-AC84F26B4812}"/>
                </a:ext>
              </a:extLst>
            </p:cNvPr>
            <p:cNvPicPr>
              <a:picLocks noChangeAspect="1"/>
            </p:cNvPicPr>
            <p:nvPr/>
          </p:nvPicPr>
          <p:blipFill>
            <a:blip r:embed="rId2"/>
            <a:stretch>
              <a:fillRect/>
            </a:stretch>
          </p:blipFill>
          <p:spPr>
            <a:xfrm>
              <a:off x="5486400" y="1723774"/>
              <a:ext cx="3295650" cy="1514475"/>
            </a:xfrm>
            <a:prstGeom prst="rect">
              <a:avLst/>
            </a:prstGeom>
          </p:spPr>
        </p:pic>
        <p:sp>
          <p:nvSpPr>
            <p:cNvPr id="10" name="TextBox 9">
              <a:extLst>
                <a:ext uri="{FF2B5EF4-FFF2-40B4-BE49-F238E27FC236}">
                  <a16:creationId xmlns:a16="http://schemas.microsoft.com/office/drawing/2014/main" id="{0AF6E184-5E6B-AE2A-FA75-BA5AD5E4EF41}"/>
                </a:ext>
              </a:extLst>
            </p:cNvPr>
            <p:cNvSpPr txBox="1"/>
            <p:nvPr/>
          </p:nvSpPr>
          <p:spPr>
            <a:xfrm>
              <a:off x="5548667" y="3257511"/>
              <a:ext cx="3171115" cy="323165"/>
            </a:xfrm>
            <a:prstGeom prst="rect">
              <a:avLst/>
            </a:prstGeom>
            <a:noFill/>
          </p:spPr>
          <p:txBody>
            <a:bodyPr wrap="square" rtlCol="0">
              <a:spAutoFit/>
            </a:bodyPr>
            <a:lstStyle/>
            <a:p>
              <a:pPr algn="ctr"/>
              <a:r>
                <a:rPr lang="en-US" sz="1500" b="1" dirty="0" err="1">
                  <a:latin typeface="Calibri" panose="020F0502020204030204" pitchFamily="34" charset="0"/>
                </a:rPr>
                <a:t>Menampilkan</a:t>
              </a:r>
              <a:r>
                <a:rPr lang="en-US" sz="1500" b="1" dirty="0">
                  <a:latin typeface="Calibri" panose="020F0502020204030204" pitchFamily="34" charset="0"/>
                </a:rPr>
                <a:t> 500 data </a:t>
              </a:r>
              <a:r>
                <a:rPr lang="en-US" sz="1500" b="1" dirty="0" err="1">
                  <a:latin typeface="Calibri" panose="020F0502020204030204" pitchFamily="34" charset="0"/>
                </a:rPr>
                <a:t>terbesar</a:t>
              </a:r>
              <a:endParaRPr lang="en-US" sz="1500" b="1" dirty="0">
                <a:latin typeface="Calibri" panose="020F0502020204030204" pitchFamily="34" charset="0"/>
              </a:endParaRPr>
            </a:p>
          </p:txBody>
        </p:sp>
        <p:sp>
          <p:nvSpPr>
            <p:cNvPr id="11" name="TextBox 10">
              <a:extLst>
                <a:ext uri="{FF2B5EF4-FFF2-40B4-BE49-F238E27FC236}">
                  <a16:creationId xmlns:a16="http://schemas.microsoft.com/office/drawing/2014/main" id="{8322B0FA-2213-8869-FB5E-6B152667ED26}"/>
                </a:ext>
              </a:extLst>
            </p:cNvPr>
            <p:cNvSpPr txBox="1"/>
            <p:nvPr/>
          </p:nvSpPr>
          <p:spPr>
            <a:xfrm rot="16200000">
              <a:off x="7965515" y="2194989"/>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315940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additive="base">
                                        <p:cTn id="16"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 calcmode="lin" valueType="num">
                                      <p:cBhvr additive="base">
                                        <p:cTn id="21"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 calcmode="lin" valueType="num">
                                      <p:cBhvr additive="base">
                                        <p:cTn id="26" dur="5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7">
                                            <p:txEl>
                                              <p:pRg st="5" end="5"/>
                                            </p:txEl>
                                          </p:spTgt>
                                        </p:tgtEl>
                                        <p:attrNameLst>
                                          <p:attrName>style.visibility</p:attrName>
                                        </p:attrNameLst>
                                      </p:cBhvr>
                                      <p:to>
                                        <p:strVal val="visible"/>
                                      </p:to>
                                    </p:set>
                                    <p:anim calcmode="lin" valueType="num">
                                      <p:cBhvr additive="base">
                                        <p:cTn id="36" dur="5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7">
                                            <p:txEl>
                                              <p:pRg st="5" end="5"/>
                                            </p:txEl>
                                          </p:spTgt>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7">
                                            <p:txEl>
                                              <p:pRg st="6" end="6"/>
                                            </p:txEl>
                                          </p:spTgt>
                                        </p:tgtEl>
                                        <p:attrNameLst>
                                          <p:attrName>style.visibility</p:attrName>
                                        </p:attrNameLst>
                                      </p:cBhvr>
                                      <p:to>
                                        <p:strVal val="visible"/>
                                      </p:to>
                                    </p:set>
                                    <p:anim calcmode="lin" valueType="num">
                                      <p:cBhvr additive="base">
                                        <p:cTn id="41" dur="5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6" presetClass="entr" presetSubtype="21"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arn(inVertical)">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363B94-4C90-FB36-C6F0-4E9BCC064123}"/>
              </a:ext>
            </a:extLst>
          </p:cNvPr>
          <p:cNvGrpSpPr/>
          <p:nvPr/>
        </p:nvGrpSpPr>
        <p:grpSpPr>
          <a:xfrm>
            <a:off x="228600" y="205085"/>
            <a:ext cx="6062982" cy="461665"/>
            <a:chOff x="228600" y="1086758"/>
            <a:chExt cx="7782649" cy="461665"/>
          </a:xfrm>
        </p:grpSpPr>
        <p:sp>
          <p:nvSpPr>
            <p:cNvPr id="3" name="Rectangle 2">
              <a:extLst>
                <a:ext uri="{FF2B5EF4-FFF2-40B4-BE49-F238E27FC236}">
                  <a16:creationId xmlns:a16="http://schemas.microsoft.com/office/drawing/2014/main" id="{FB5984A7-E03A-E384-5A7F-B3940B7519BE}"/>
                </a:ext>
              </a:extLst>
            </p:cNvPr>
            <p:cNvSpPr/>
            <p:nvPr/>
          </p:nvSpPr>
          <p:spPr>
            <a:xfrm>
              <a:off x="252684" y="1086758"/>
              <a:ext cx="7758565" cy="461665"/>
            </a:xfrm>
            <a:prstGeom prst="rect">
              <a:avLst/>
            </a:prstGeom>
          </p:spPr>
          <p:txBody>
            <a:bodyPr wrap="none">
              <a:spAutoFit/>
            </a:bodyPr>
            <a:lstStyle/>
            <a:p>
              <a:r>
                <a:rPr lang="en-US" sz="2400" b="1" dirty="0">
                  <a:solidFill>
                    <a:srgbClr val="FF0000"/>
                  </a:solidFill>
                  <a:latin typeface="Calibri" panose="020F0502020204030204" pitchFamily="34" charset="0"/>
                </a:rPr>
                <a:t>11. </a:t>
              </a:r>
              <a:r>
                <a:rPr lang="en-US" sz="2400" b="1" dirty="0" err="1">
                  <a:solidFill>
                    <a:srgbClr val="FF0000"/>
                  </a:solidFill>
                  <a:latin typeface="Calibri" panose="020F0502020204030204" pitchFamily="34" charset="0"/>
                </a:rPr>
                <a:t>Menyaring</a:t>
              </a:r>
              <a:r>
                <a:rPr lang="en-US" sz="2400" b="1" dirty="0">
                  <a:solidFill>
                    <a:srgbClr val="FF0000"/>
                  </a:solidFill>
                  <a:latin typeface="Calibri" panose="020F0502020204030204" pitchFamily="34" charset="0"/>
                </a:rPr>
                <a:t> Data </a:t>
              </a:r>
              <a:r>
                <a:rPr lang="en-US" sz="2400" b="1" dirty="0" err="1">
                  <a:solidFill>
                    <a:srgbClr val="FF0000"/>
                  </a:solidFill>
                  <a:latin typeface="Calibri" panose="020F0502020204030204" pitchFamily="34" charset="0"/>
                </a:rPr>
                <a:t>dengan</a:t>
              </a:r>
              <a:r>
                <a:rPr lang="en-US" sz="2400" b="1" dirty="0">
                  <a:solidFill>
                    <a:srgbClr val="FF0000"/>
                  </a:solidFill>
                  <a:latin typeface="Calibri" panose="020F0502020204030204" pitchFamily="34" charset="0"/>
                </a:rPr>
                <a:t> Custom </a:t>
              </a:r>
              <a:r>
                <a:rPr lang="en-US" sz="2400" b="1" dirty="0" err="1">
                  <a:solidFill>
                    <a:srgbClr val="FF0000"/>
                  </a:solidFill>
                  <a:latin typeface="Calibri" panose="020F0502020204030204" pitchFamily="34" charset="0"/>
                </a:rPr>
                <a:t>Autofilter</a:t>
              </a:r>
              <a:endParaRPr lang="en-US" sz="2400" b="1" i="1" dirty="0">
                <a:solidFill>
                  <a:srgbClr val="FF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131C9A30-2C30-8518-AC62-3022DC06090B}"/>
                </a:ext>
              </a:extLst>
            </p:cNvPr>
            <p:cNvCxnSpPr>
              <a:cxnSpLocks/>
            </p:cNvCxnSpPr>
            <p:nvPr/>
          </p:nvCxnSpPr>
          <p:spPr>
            <a:xfrm>
              <a:off x="228600" y="1515493"/>
              <a:ext cx="7629406"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82C53D13-8384-1918-5BDA-B0E4952DA9DF}"/>
              </a:ext>
            </a:extLst>
          </p:cNvPr>
          <p:cNvSpPr txBox="1"/>
          <p:nvPr/>
        </p:nvSpPr>
        <p:spPr>
          <a:xfrm>
            <a:off x="228600" y="819150"/>
            <a:ext cx="8686799" cy="1077218"/>
          </a:xfrm>
          <a:prstGeom prst="rect">
            <a:avLst/>
          </a:prstGeom>
          <a:noFill/>
        </p:spPr>
        <p:txBody>
          <a:bodyPr wrap="square">
            <a:spAutoFit/>
          </a:bodyPr>
          <a:lstStyle/>
          <a:p>
            <a:pPr marL="285750" indent="-285750">
              <a:buFont typeface="Wingdings" panose="05000000000000000000" pitchFamily="2" charset="2"/>
              <a:buChar char="ü"/>
            </a:pPr>
            <a:r>
              <a:rPr lang="nn-NO" sz="1600" dirty="0">
                <a:solidFill>
                  <a:srgbClr val="231F20"/>
                </a:solidFill>
                <a:latin typeface="+mj-lt"/>
              </a:rPr>
              <a:t>Custom Autofilter digunakan untuk penyaringan data yang menggunakan lebih </a:t>
            </a:r>
            <a:r>
              <a:rPr lang="en-US" sz="1600" dirty="0" err="1">
                <a:solidFill>
                  <a:srgbClr val="231F20"/>
                </a:solidFill>
                <a:latin typeface="+mj-lt"/>
              </a:rPr>
              <a:t>dari</a:t>
            </a:r>
            <a:r>
              <a:rPr lang="en-US" sz="1600" dirty="0">
                <a:solidFill>
                  <a:srgbClr val="231F20"/>
                </a:solidFill>
                <a:latin typeface="+mj-lt"/>
              </a:rPr>
              <a:t> </a:t>
            </a:r>
            <a:r>
              <a:rPr lang="en-US" sz="1600" dirty="0" err="1">
                <a:solidFill>
                  <a:srgbClr val="231F20"/>
                </a:solidFill>
                <a:latin typeface="+mj-lt"/>
              </a:rPr>
              <a:t>satu</a:t>
            </a:r>
            <a:r>
              <a:rPr lang="en-US" sz="1600" dirty="0">
                <a:solidFill>
                  <a:srgbClr val="231F20"/>
                </a:solidFill>
                <a:latin typeface="+mj-lt"/>
              </a:rPr>
              <a:t> </a:t>
            </a:r>
            <a:r>
              <a:rPr lang="en-US" sz="1600" dirty="0" err="1">
                <a:solidFill>
                  <a:srgbClr val="231F20"/>
                </a:solidFill>
                <a:latin typeface="+mj-lt"/>
              </a:rPr>
              <a:t>persyaratan</a:t>
            </a:r>
            <a:r>
              <a:rPr lang="en-US" sz="1600" dirty="0">
                <a:solidFill>
                  <a:srgbClr val="231F20"/>
                </a:solidFill>
                <a:latin typeface="+mj-lt"/>
              </a:rPr>
              <a:t>.</a:t>
            </a:r>
          </a:p>
          <a:p>
            <a:pPr marL="285750" indent="-285750">
              <a:buFont typeface="Wingdings" panose="05000000000000000000" pitchFamily="2" charset="2"/>
              <a:buChar char="ü"/>
            </a:pPr>
            <a:r>
              <a:rPr lang="en-US" sz="1600" dirty="0" err="1">
                <a:solidFill>
                  <a:srgbClr val="231F20"/>
                </a:solidFill>
                <a:latin typeface="+mj-lt"/>
              </a:rPr>
              <a:t>Penyaringan</a:t>
            </a:r>
            <a:r>
              <a:rPr lang="en-US" sz="1600" dirty="0">
                <a:solidFill>
                  <a:srgbClr val="231F20"/>
                </a:solidFill>
                <a:latin typeface="+mj-lt"/>
              </a:rPr>
              <a:t> </a:t>
            </a:r>
            <a:r>
              <a:rPr lang="en-US" sz="1600" dirty="0" err="1">
                <a:solidFill>
                  <a:srgbClr val="231F20"/>
                </a:solidFill>
                <a:latin typeface="+mj-lt"/>
              </a:rPr>
              <a:t>menggunakan</a:t>
            </a:r>
            <a:r>
              <a:rPr lang="en-US" sz="1600" dirty="0">
                <a:solidFill>
                  <a:srgbClr val="231F20"/>
                </a:solidFill>
                <a:latin typeface="+mj-lt"/>
              </a:rPr>
              <a:t> Custom AutoFilter </a:t>
            </a:r>
            <a:r>
              <a:rPr lang="en-US" sz="1600" dirty="0" err="1">
                <a:solidFill>
                  <a:srgbClr val="231F20"/>
                </a:solidFill>
                <a:latin typeface="+mj-lt"/>
              </a:rPr>
              <a:t>memungkinkan</a:t>
            </a:r>
            <a:r>
              <a:rPr lang="en-US" sz="1600" dirty="0">
                <a:solidFill>
                  <a:srgbClr val="231F20"/>
                </a:solidFill>
                <a:latin typeface="+mj-lt"/>
              </a:rPr>
              <a:t> </a:t>
            </a:r>
            <a:r>
              <a:rPr lang="en-US" sz="1600" dirty="0" err="1">
                <a:solidFill>
                  <a:srgbClr val="231F20"/>
                </a:solidFill>
                <a:latin typeface="+mj-lt"/>
              </a:rPr>
              <a:t>kita</a:t>
            </a:r>
            <a:r>
              <a:rPr lang="en-US" sz="1600" dirty="0">
                <a:solidFill>
                  <a:srgbClr val="231F20"/>
                </a:solidFill>
                <a:latin typeface="+mj-lt"/>
              </a:rPr>
              <a:t> </a:t>
            </a:r>
            <a:r>
              <a:rPr lang="en-US" sz="1600" dirty="0" err="1">
                <a:solidFill>
                  <a:srgbClr val="231F20"/>
                </a:solidFill>
                <a:latin typeface="+mj-lt"/>
              </a:rPr>
              <a:t>menyaring</a:t>
            </a:r>
            <a:r>
              <a:rPr lang="en-US" sz="1600" dirty="0">
                <a:solidFill>
                  <a:srgbClr val="231F20"/>
                </a:solidFill>
                <a:latin typeface="+mj-lt"/>
              </a:rPr>
              <a:t> </a:t>
            </a:r>
            <a:r>
              <a:rPr lang="en-US" sz="1600" dirty="0" err="1">
                <a:solidFill>
                  <a:srgbClr val="231F20"/>
                </a:solidFill>
                <a:latin typeface="+mj-lt"/>
              </a:rPr>
              <a:t>dengan</a:t>
            </a:r>
            <a:r>
              <a:rPr lang="en-US" sz="1600" dirty="0">
                <a:solidFill>
                  <a:srgbClr val="231F20"/>
                </a:solidFill>
                <a:latin typeface="+mj-lt"/>
              </a:rPr>
              <a:t> </a:t>
            </a:r>
            <a:r>
              <a:rPr lang="en-US" sz="1600" dirty="0" err="1">
                <a:solidFill>
                  <a:srgbClr val="231F20"/>
                </a:solidFill>
                <a:latin typeface="+mj-lt"/>
              </a:rPr>
              <a:t>berbagai</a:t>
            </a:r>
            <a:r>
              <a:rPr lang="en-US" sz="1600" dirty="0">
                <a:solidFill>
                  <a:srgbClr val="231F20"/>
                </a:solidFill>
                <a:latin typeface="+mj-lt"/>
              </a:rPr>
              <a:t> </a:t>
            </a:r>
            <a:r>
              <a:rPr lang="en-US" sz="1600" dirty="0" err="1">
                <a:solidFill>
                  <a:srgbClr val="231F20"/>
                </a:solidFill>
                <a:latin typeface="+mj-lt"/>
              </a:rPr>
              <a:t>persyaratan</a:t>
            </a:r>
            <a:r>
              <a:rPr lang="en-US" sz="1600" dirty="0">
                <a:solidFill>
                  <a:srgbClr val="231F20"/>
                </a:solidFill>
                <a:latin typeface="+mj-lt"/>
              </a:rPr>
              <a:t> </a:t>
            </a:r>
            <a:r>
              <a:rPr lang="en-US" sz="1600" dirty="0" err="1">
                <a:solidFill>
                  <a:srgbClr val="231F20"/>
                </a:solidFill>
                <a:latin typeface="+mj-lt"/>
              </a:rPr>
              <a:t>penyaringan</a:t>
            </a:r>
            <a:r>
              <a:rPr lang="en-US" sz="1600" dirty="0">
                <a:solidFill>
                  <a:srgbClr val="231F20"/>
                </a:solidFill>
                <a:latin typeface="+mj-lt"/>
              </a:rPr>
              <a:t>.</a:t>
            </a:r>
          </a:p>
        </p:txBody>
      </p:sp>
      <p:grpSp>
        <p:nvGrpSpPr>
          <p:cNvPr id="17" name="Group 16">
            <a:extLst>
              <a:ext uri="{FF2B5EF4-FFF2-40B4-BE49-F238E27FC236}">
                <a16:creationId xmlns:a16="http://schemas.microsoft.com/office/drawing/2014/main" id="{B65E71D5-D332-1876-F1C5-9DE108095EBB}"/>
              </a:ext>
            </a:extLst>
          </p:cNvPr>
          <p:cNvGrpSpPr/>
          <p:nvPr/>
        </p:nvGrpSpPr>
        <p:grpSpPr>
          <a:xfrm>
            <a:off x="304799" y="2038350"/>
            <a:ext cx="8534400" cy="2493540"/>
            <a:chOff x="304799" y="2131564"/>
            <a:chExt cx="8534400" cy="2493540"/>
          </a:xfrm>
        </p:grpSpPr>
        <p:sp>
          <p:nvSpPr>
            <p:cNvPr id="11" name="Rectangle 10">
              <a:extLst>
                <a:ext uri="{FF2B5EF4-FFF2-40B4-BE49-F238E27FC236}">
                  <a16:creationId xmlns:a16="http://schemas.microsoft.com/office/drawing/2014/main" id="{4F60D0DF-35ED-BC54-E878-DAD6E306AAA0}"/>
                </a:ext>
              </a:extLst>
            </p:cNvPr>
            <p:cNvSpPr/>
            <p:nvPr/>
          </p:nvSpPr>
          <p:spPr>
            <a:xfrm>
              <a:off x="304801" y="2538485"/>
              <a:ext cx="8534398" cy="2062103"/>
            </a:xfrm>
            <a:prstGeom prst="rect">
              <a:avLst/>
            </a:prstGeom>
            <a:ln>
              <a:solidFill>
                <a:schemeClr val="accent4"/>
              </a:solidFill>
              <a:prstDash val="lgDash"/>
            </a:ln>
          </p:spPr>
          <p:txBody>
            <a:bodyPr wrap="square">
              <a:spAutoFit/>
            </a:bodyPr>
            <a:lstStyle/>
            <a:p>
              <a:pPr marL="285750" indent="-285750">
                <a:buFont typeface="Wingdings" panose="05000000000000000000" pitchFamily="2" charset="2"/>
                <a:buChar char="§"/>
              </a:pPr>
              <a:endParaRPr lang="en-US" sz="1600" dirty="0">
                <a:latin typeface="+mj-lt"/>
              </a:endParaRPr>
            </a:p>
            <a:p>
              <a:pPr marL="285750" indent="-285750">
                <a:buFont typeface="Wingdings" panose="05000000000000000000" pitchFamily="2" charset="2"/>
                <a:buChar char="§"/>
              </a:pPr>
              <a:endParaRPr lang="en-US" sz="1600" dirty="0">
                <a:latin typeface="+mj-lt"/>
              </a:endParaRPr>
            </a:p>
            <a:p>
              <a:pPr marL="285750" indent="-285750">
                <a:buFont typeface="Wingdings" panose="05000000000000000000" pitchFamily="2" charset="2"/>
                <a:buChar char="§"/>
              </a:pPr>
              <a:endParaRPr lang="en-US" sz="1600" dirty="0">
                <a:latin typeface="+mj-lt"/>
              </a:endParaRPr>
            </a:p>
            <a:p>
              <a:pPr marL="285750" indent="-285750">
                <a:buFont typeface="Wingdings" panose="05000000000000000000" pitchFamily="2" charset="2"/>
                <a:buChar char="§"/>
              </a:pPr>
              <a:endParaRPr lang="en-US" sz="1600" dirty="0">
                <a:latin typeface="+mj-lt"/>
              </a:endParaRPr>
            </a:p>
            <a:p>
              <a:pPr marL="285750" indent="-285750">
                <a:buFont typeface="Wingdings" panose="05000000000000000000" pitchFamily="2" charset="2"/>
                <a:buChar char="§"/>
              </a:pPr>
              <a:endParaRPr lang="en-US" sz="1600" dirty="0">
                <a:latin typeface="+mj-lt"/>
              </a:endParaRPr>
            </a:p>
            <a:p>
              <a:pPr marL="285750" indent="-285750">
                <a:buFont typeface="Wingdings" panose="05000000000000000000" pitchFamily="2" charset="2"/>
                <a:buChar char="§"/>
              </a:pPr>
              <a:endParaRPr lang="en-US" sz="1600" dirty="0">
                <a:latin typeface="+mj-lt"/>
              </a:endParaRPr>
            </a:p>
            <a:p>
              <a:pPr marL="285750" indent="-285750">
                <a:buFont typeface="Wingdings" panose="05000000000000000000" pitchFamily="2" charset="2"/>
                <a:buChar char="§"/>
              </a:pPr>
              <a:endParaRPr lang="en-US" sz="1600" dirty="0">
                <a:latin typeface="+mj-lt"/>
              </a:endParaRPr>
            </a:p>
            <a:p>
              <a:pPr marL="285750" indent="-285750">
                <a:buFont typeface="Wingdings" panose="05000000000000000000" pitchFamily="2" charset="2"/>
                <a:buChar char="§"/>
              </a:pPr>
              <a:endParaRPr lang="en-US" sz="1600" dirty="0">
                <a:latin typeface="+mj-lt"/>
              </a:endParaRPr>
            </a:p>
          </p:txBody>
        </p:sp>
        <p:sp>
          <p:nvSpPr>
            <p:cNvPr id="12" name="TextBox 11">
              <a:extLst>
                <a:ext uri="{FF2B5EF4-FFF2-40B4-BE49-F238E27FC236}">
                  <a16:creationId xmlns:a16="http://schemas.microsoft.com/office/drawing/2014/main" id="{BF696B84-F764-8A76-E85C-F34BD51A9219}"/>
                </a:ext>
              </a:extLst>
            </p:cNvPr>
            <p:cNvSpPr txBox="1"/>
            <p:nvPr/>
          </p:nvSpPr>
          <p:spPr>
            <a:xfrm>
              <a:off x="304799" y="2131564"/>
              <a:ext cx="6955464" cy="400110"/>
            </a:xfrm>
            <a:prstGeom prst="rect">
              <a:avLst/>
            </a:prstGeom>
            <a:solidFill>
              <a:schemeClr val="accent4"/>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err="1">
                  <a:solidFill>
                    <a:schemeClr val="bg1"/>
                  </a:solidFill>
                  <a:latin typeface="Calibri" panose="020F0502020204030204" pitchFamily="34" charset="0"/>
                </a:rPr>
                <a:t>Kriteria</a:t>
              </a:r>
              <a:r>
                <a:rPr lang="en-US" sz="2000" b="1" dirty="0">
                  <a:solidFill>
                    <a:schemeClr val="bg1"/>
                  </a:solidFill>
                  <a:latin typeface="Calibri" panose="020F0502020204030204" pitchFamily="34" charset="0"/>
                </a:rPr>
                <a:t> </a:t>
              </a:r>
              <a:r>
                <a:rPr lang="en-US" sz="2000" b="1" dirty="0" err="1">
                  <a:solidFill>
                    <a:schemeClr val="bg1"/>
                  </a:solidFill>
                  <a:latin typeface="Calibri" panose="020F0502020204030204" pitchFamily="34" charset="0"/>
                </a:rPr>
                <a:t>untuk</a:t>
              </a:r>
              <a:r>
                <a:rPr lang="en-US" sz="2000" b="1" dirty="0">
                  <a:solidFill>
                    <a:schemeClr val="bg1"/>
                  </a:solidFill>
                  <a:latin typeface="Calibri" panose="020F0502020204030204" pitchFamily="34" charset="0"/>
                </a:rPr>
                <a:t> </a:t>
              </a:r>
              <a:r>
                <a:rPr lang="en-US" sz="2000" b="1" dirty="0" err="1">
                  <a:solidFill>
                    <a:schemeClr val="bg1"/>
                  </a:solidFill>
                  <a:latin typeface="Calibri" panose="020F0502020204030204" pitchFamily="34" charset="0"/>
                </a:rPr>
                <a:t>menyaring</a:t>
              </a:r>
              <a:r>
                <a:rPr lang="en-US" sz="2000" b="1" dirty="0">
                  <a:solidFill>
                    <a:schemeClr val="bg1"/>
                  </a:solidFill>
                  <a:latin typeface="Calibri" panose="020F0502020204030204" pitchFamily="34" charset="0"/>
                </a:rPr>
                <a:t> data </a:t>
              </a:r>
              <a:r>
                <a:rPr lang="en-US" sz="2000" b="1" dirty="0" err="1">
                  <a:solidFill>
                    <a:schemeClr val="bg1"/>
                  </a:solidFill>
                  <a:latin typeface="Calibri" panose="020F0502020204030204" pitchFamily="34" charset="0"/>
                </a:rPr>
                <a:t>menggunakan</a:t>
              </a:r>
              <a:r>
                <a:rPr lang="en-US" sz="2000" b="1" dirty="0">
                  <a:solidFill>
                    <a:schemeClr val="bg1"/>
                  </a:solidFill>
                  <a:latin typeface="Calibri" panose="020F0502020204030204" pitchFamily="34" charset="0"/>
                </a:rPr>
                <a:t> Custom </a:t>
              </a:r>
              <a:r>
                <a:rPr lang="en-US" sz="2000" b="1" dirty="0" err="1">
                  <a:solidFill>
                    <a:schemeClr val="bg1"/>
                  </a:solidFill>
                  <a:latin typeface="Calibri" panose="020F0502020204030204" pitchFamily="34" charset="0"/>
                </a:rPr>
                <a:t>Autofilter</a:t>
              </a:r>
              <a:endParaRPr lang="en-US" sz="2000" b="1" i="1" dirty="0">
                <a:solidFill>
                  <a:schemeClr val="bg1"/>
                </a:solidFill>
                <a:latin typeface="Calibri" panose="020F0502020204030204" pitchFamily="34" charset="0"/>
              </a:endParaRPr>
            </a:p>
          </p:txBody>
        </p:sp>
        <p:sp>
          <p:nvSpPr>
            <p:cNvPr id="14" name="TextBox 13">
              <a:extLst>
                <a:ext uri="{FF2B5EF4-FFF2-40B4-BE49-F238E27FC236}">
                  <a16:creationId xmlns:a16="http://schemas.microsoft.com/office/drawing/2014/main" id="{F593DCAD-E276-0CA3-8F59-6D87225D2D97}"/>
                </a:ext>
              </a:extLst>
            </p:cNvPr>
            <p:cNvSpPr txBox="1">
              <a:spLocks/>
            </p:cNvSpPr>
            <p:nvPr/>
          </p:nvSpPr>
          <p:spPr>
            <a:xfrm>
              <a:off x="381000" y="2563001"/>
              <a:ext cx="4267201" cy="2062103"/>
            </a:xfrm>
            <a:prstGeom prst="rect">
              <a:avLst/>
            </a:prstGeom>
            <a:noFill/>
          </p:spPr>
          <p:txBody>
            <a:bodyPr wrap="square">
              <a:spAutoFit/>
            </a:bodyPr>
            <a:lstStyle/>
            <a:p>
              <a:pPr marL="285750" indent="-285750">
                <a:buFont typeface="Wingdings" panose="05000000000000000000" pitchFamily="2" charset="2"/>
                <a:buChar char="§"/>
              </a:pPr>
              <a:r>
                <a:rPr lang="en-US" sz="1600" dirty="0">
                  <a:solidFill>
                    <a:srgbClr val="231F20"/>
                  </a:solidFill>
                  <a:latin typeface="+mj-lt"/>
                </a:rPr>
                <a:t>Equal: </a:t>
              </a:r>
              <a:r>
                <a:rPr lang="en-US" sz="1600" dirty="0" err="1">
                  <a:solidFill>
                    <a:srgbClr val="231F20"/>
                  </a:solidFill>
                  <a:latin typeface="+mj-lt"/>
                </a:rPr>
                <a:t>sama</a:t>
              </a:r>
              <a:r>
                <a:rPr lang="en-US" sz="1600" dirty="0">
                  <a:solidFill>
                    <a:srgbClr val="231F20"/>
                  </a:solidFill>
                  <a:latin typeface="+mj-lt"/>
                </a:rPr>
                <a:t> </a:t>
              </a:r>
              <a:r>
                <a:rPr lang="en-US" sz="1600" dirty="0" err="1">
                  <a:solidFill>
                    <a:srgbClr val="231F20"/>
                  </a:solidFill>
                  <a:latin typeface="+mj-lt"/>
                </a:rPr>
                <a:t>dengan</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Does not equal: </a:t>
              </a:r>
              <a:r>
                <a:rPr lang="en-US" sz="1600" dirty="0" err="1">
                  <a:solidFill>
                    <a:srgbClr val="231F20"/>
                  </a:solidFill>
                  <a:latin typeface="+mj-lt"/>
                </a:rPr>
                <a:t>tidak</a:t>
              </a:r>
              <a:r>
                <a:rPr lang="en-US" sz="1600" dirty="0">
                  <a:solidFill>
                    <a:srgbClr val="231F20"/>
                  </a:solidFill>
                  <a:latin typeface="+mj-lt"/>
                </a:rPr>
                <a:t> </a:t>
              </a:r>
              <a:r>
                <a:rPr lang="en-US" sz="1600" dirty="0" err="1">
                  <a:solidFill>
                    <a:srgbClr val="231F20"/>
                  </a:solidFill>
                  <a:latin typeface="+mj-lt"/>
                </a:rPr>
                <a:t>sama</a:t>
              </a:r>
              <a:r>
                <a:rPr lang="en-US" sz="1600" dirty="0">
                  <a:solidFill>
                    <a:srgbClr val="231F20"/>
                  </a:solidFill>
                  <a:latin typeface="+mj-lt"/>
                </a:rPr>
                <a:t> </a:t>
              </a:r>
              <a:r>
                <a:rPr lang="en-US" sz="1600" dirty="0" err="1">
                  <a:solidFill>
                    <a:srgbClr val="231F20"/>
                  </a:solidFill>
                  <a:latin typeface="+mj-lt"/>
                </a:rPr>
                <a:t>dengan</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Is greater than: </a:t>
              </a:r>
              <a:r>
                <a:rPr lang="en-US" sz="1600" dirty="0" err="1">
                  <a:solidFill>
                    <a:srgbClr val="231F20"/>
                  </a:solidFill>
                  <a:latin typeface="+mj-lt"/>
                </a:rPr>
                <a:t>lebih</a:t>
              </a:r>
              <a:r>
                <a:rPr lang="en-US" sz="1600" dirty="0">
                  <a:solidFill>
                    <a:srgbClr val="231F20"/>
                  </a:solidFill>
                  <a:latin typeface="+mj-lt"/>
                </a:rPr>
                <a:t> </a:t>
              </a:r>
              <a:r>
                <a:rPr lang="en-US" sz="1600" dirty="0" err="1">
                  <a:solidFill>
                    <a:srgbClr val="231F20"/>
                  </a:solidFill>
                  <a:latin typeface="+mj-lt"/>
                </a:rPr>
                <a:t>besar</a:t>
              </a:r>
              <a:r>
                <a:rPr lang="en-US" sz="1600" dirty="0">
                  <a:solidFill>
                    <a:srgbClr val="231F20"/>
                  </a:solidFill>
                  <a:latin typeface="+mj-lt"/>
                </a:rPr>
                <a:t> </a:t>
              </a:r>
              <a:r>
                <a:rPr lang="en-US" sz="1600" dirty="0" err="1">
                  <a:solidFill>
                    <a:srgbClr val="231F20"/>
                  </a:solidFill>
                  <a:latin typeface="+mj-lt"/>
                </a:rPr>
                <a:t>dari</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Is greater than or equal to: </a:t>
              </a:r>
              <a:r>
                <a:rPr lang="en-US" sz="1600" dirty="0" err="1">
                  <a:solidFill>
                    <a:srgbClr val="231F20"/>
                  </a:solidFill>
                  <a:latin typeface="+mj-lt"/>
                </a:rPr>
                <a:t>lebih</a:t>
              </a:r>
              <a:r>
                <a:rPr lang="en-US" sz="1600" dirty="0">
                  <a:solidFill>
                    <a:srgbClr val="231F20"/>
                  </a:solidFill>
                  <a:latin typeface="+mj-lt"/>
                </a:rPr>
                <a:t> </a:t>
              </a:r>
              <a:r>
                <a:rPr lang="en-US" sz="1600" dirty="0" err="1">
                  <a:solidFill>
                    <a:srgbClr val="231F20"/>
                  </a:solidFill>
                  <a:latin typeface="+mj-lt"/>
                </a:rPr>
                <a:t>besar</a:t>
              </a:r>
              <a:r>
                <a:rPr lang="en-US" sz="1600" dirty="0">
                  <a:solidFill>
                    <a:srgbClr val="231F20"/>
                  </a:solidFill>
                  <a:latin typeface="+mj-lt"/>
                </a:rPr>
                <a:t> </a:t>
              </a:r>
              <a:r>
                <a:rPr lang="en-US" sz="1600" dirty="0" err="1">
                  <a:solidFill>
                    <a:srgbClr val="231F20"/>
                  </a:solidFill>
                  <a:latin typeface="+mj-lt"/>
                </a:rPr>
                <a:t>dari</a:t>
              </a:r>
              <a:r>
                <a:rPr lang="en-US" sz="1600" dirty="0">
                  <a:solidFill>
                    <a:srgbClr val="231F20"/>
                  </a:solidFill>
                  <a:latin typeface="+mj-lt"/>
                </a:rPr>
                <a:t> </a:t>
              </a:r>
              <a:r>
                <a:rPr lang="en-US" sz="1600" dirty="0" err="1">
                  <a:solidFill>
                    <a:srgbClr val="231F20"/>
                  </a:solidFill>
                  <a:latin typeface="+mj-lt"/>
                </a:rPr>
                <a:t>atau</a:t>
              </a:r>
              <a:r>
                <a:rPr lang="en-US" sz="1600" dirty="0">
                  <a:solidFill>
                    <a:srgbClr val="231F20"/>
                  </a:solidFill>
                  <a:latin typeface="+mj-lt"/>
                </a:rPr>
                <a:t> </a:t>
              </a:r>
              <a:r>
                <a:rPr lang="en-US" sz="1600" dirty="0" err="1">
                  <a:solidFill>
                    <a:srgbClr val="231F20"/>
                  </a:solidFill>
                  <a:latin typeface="+mj-lt"/>
                </a:rPr>
                <a:t>sama</a:t>
              </a:r>
              <a:r>
                <a:rPr lang="en-US" sz="1600" dirty="0">
                  <a:solidFill>
                    <a:srgbClr val="231F20"/>
                  </a:solidFill>
                  <a:latin typeface="+mj-lt"/>
                </a:rPr>
                <a:t> </a:t>
              </a:r>
              <a:r>
                <a:rPr lang="en-US" sz="1600" dirty="0" err="1">
                  <a:solidFill>
                    <a:srgbClr val="231F20"/>
                  </a:solidFill>
                  <a:latin typeface="+mj-lt"/>
                </a:rPr>
                <a:t>dengan</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Is less than: </a:t>
              </a:r>
              <a:r>
                <a:rPr lang="en-US" sz="1600" dirty="0" err="1">
                  <a:solidFill>
                    <a:srgbClr val="231F20"/>
                  </a:solidFill>
                  <a:latin typeface="+mj-lt"/>
                </a:rPr>
                <a:t>lebih</a:t>
              </a:r>
              <a:r>
                <a:rPr lang="en-US" sz="1600" dirty="0">
                  <a:solidFill>
                    <a:srgbClr val="231F20"/>
                  </a:solidFill>
                  <a:latin typeface="+mj-lt"/>
                </a:rPr>
                <a:t> </a:t>
              </a:r>
              <a:r>
                <a:rPr lang="en-US" sz="1600" dirty="0" err="1">
                  <a:solidFill>
                    <a:srgbClr val="231F20"/>
                  </a:solidFill>
                  <a:latin typeface="+mj-lt"/>
                </a:rPr>
                <a:t>kecil</a:t>
              </a:r>
              <a:r>
                <a:rPr lang="en-US" sz="1600" dirty="0">
                  <a:solidFill>
                    <a:srgbClr val="231F20"/>
                  </a:solidFill>
                  <a:latin typeface="+mj-lt"/>
                </a:rPr>
                <a:t> </a:t>
              </a:r>
              <a:r>
                <a:rPr lang="en-US" sz="1600" dirty="0" err="1">
                  <a:solidFill>
                    <a:srgbClr val="231F20"/>
                  </a:solidFill>
                  <a:latin typeface="+mj-lt"/>
                </a:rPr>
                <a:t>dari</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Is less than or equal to: </a:t>
              </a:r>
              <a:r>
                <a:rPr lang="en-US" sz="1600" dirty="0" err="1">
                  <a:solidFill>
                    <a:srgbClr val="231F20"/>
                  </a:solidFill>
                  <a:latin typeface="+mj-lt"/>
                </a:rPr>
                <a:t>lebih</a:t>
              </a:r>
              <a:r>
                <a:rPr lang="en-US" sz="1600" dirty="0">
                  <a:solidFill>
                    <a:srgbClr val="231F20"/>
                  </a:solidFill>
                  <a:latin typeface="+mj-lt"/>
                </a:rPr>
                <a:t> </a:t>
              </a:r>
              <a:r>
                <a:rPr lang="en-US" sz="1600" dirty="0" err="1">
                  <a:solidFill>
                    <a:srgbClr val="231F20"/>
                  </a:solidFill>
                  <a:latin typeface="+mj-lt"/>
                </a:rPr>
                <a:t>kecil</a:t>
              </a:r>
              <a:r>
                <a:rPr lang="en-US" sz="1600" dirty="0">
                  <a:solidFill>
                    <a:srgbClr val="231F20"/>
                  </a:solidFill>
                  <a:latin typeface="+mj-lt"/>
                </a:rPr>
                <a:t> </a:t>
              </a:r>
              <a:r>
                <a:rPr lang="en-US" sz="1600" dirty="0" err="1">
                  <a:solidFill>
                    <a:srgbClr val="231F20"/>
                  </a:solidFill>
                  <a:latin typeface="+mj-lt"/>
                </a:rPr>
                <a:t>dari</a:t>
              </a:r>
              <a:r>
                <a:rPr lang="en-US" sz="1600" dirty="0">
                  <a:solidFill>
                    <a:srgbClr val="231F20"/>
                  </a:solidFill>
                  <a:latin typeface="+mj-lt"/>
                </a:rPr>
                <a:t> </a:t>
              </a:r>
              <a:r>
                <a:rPr lang="en-US" sz="1600" dirty="0" err="1">
                  <a:solidFill>
                    <a:srgbClr val="231F20"/>
                  </a:solidFill>
                  <a:latin typeface="+mj-lt"/>
                </a:rPr>
                <a:t>atau</a:t>
              </a:r>
              <a:r>
                <a:rPr lang="en-US" sz="1600" dirty="0">
                  <a:solidFill>
                    <a:srgbClr val="231F20"/>
                  </a:solidFill>
                  <a:latin typeface="+mj-lt"/>
                </a:rPr>
                <a:t> </a:t>
              </a:r>
              <a:r>
                <a:rPr lang="en-US" sz="1600" dirty="0" err="1">
                  <a:solidFill>
                    <a:srgbClr val="231F20"/>
                  </a:solidFill>
                  <a:latin typeface="+mj-lt"/>
                </a:rPr>
                <a:t>sama</a:t>
              </a:r>
              <a:r>
                <a:rPr lang="en-US" sz="1600" dirty="0">
                  <a:solidFill>
                    <a:srgbClr val="231F20"/>
                  </a:solidFill>
                  <a:latin typeface="+mj-lt"/>
                </a:rPr>
                <a:t> </a:t>
              </a:r>
              <a:r>
                <a:rPr lang="en-US" sz="1600" dirty="0" err="1">
                  <a:solidFill>
                    <a:srgbClr val="231F20"/>
                  </a:solidFill>
                  <a:latin typeface="+mj-lt"/>
                </a:rPr>
                <a:t>dengan</a:t>
              </a:r>
              <a:endParaRPr lang="en-US" sz="1600" dirty="0">
                <a:solidFill>
                  <a:srgbClr val="231F20"/>
                </a:solidFill>
                <a:latin typeface="+mj-lt"/>
              </a:endParaRPr>
            </a:p>
          </p:txBody>
        </p:sp>
        <p:sp>
          <p:nvSpPr>
            <p:cNvPr id="16" name="TextBox 15">
              <a:extLst>
                <a:ext uri="{FF2B5EF4-FFF2-40B4-BE49-F238E27FC236}">
                  <a16:creationId xmlns:a16="http://schemas.microsoft.com/office/drawing/2014/main" id="{CC88F865-9DB9-D420-3CEF-A44293387A2A}"/>
                </a:ext>
              </a:extLst>
            </p:cNvPr>
            <p:cNvSpPr txBox="1"/>
            <p:nvPr/>
          </p:nvSpPr>
          <p:spPr>
            <a:xfrm>
              <a:off x="4648200" y="2578103"/>
              <a:ext cx="4049233" cy="1569660"/>
            </a:xfrm>
            <a:prstGeom prst="rect">
              <a:avLst/>
            </a:prstGeom>
            <a:noFill/>
          </p:spPr>
          <p:txBody>
            <a:bodyPr wrap="square">
              <a:spAutoFit/>
            </a:bodyPr>
            <a:lstStyle/>
            <a:p>
              <a:pPr marL="285750" indent="-285750">
                <a:buFont typeface="Wingdings" panose="05000000000000000000" pitchFamily="2" charset="2"/>
                <a:buChar char="§"/>
              </a:pPr>
              <a:r>
                <a:rPr lang="en-US" sz="1600" dirty="0">
                  <a:solidFill>
                    <a:srgbClr val="231F20"/>
                  </a:solidFill>
                  <a:latin typeface="+mj-lt"/>
                </a:rPr>
                <a:t>Begins with: </a:t>
              </a:r>
              <a:r>
                <a:rPr lang="en-US" sz="1600" dirty="0" err="1">
                  <a:solidFill>
                    <a:srgbClr val="231F20"/>
                  </a:solidFill>
                  <a:latin typeface="+mj-lt"/>
                </a:rPr>
                <a:t>dimulai</a:t>
              </a:r>
              <a:r>
                <a:rPr lang="en-US" sz="1600" dirty="0">
                  <a:solidFill>
                    <a:srgbClr val="231F20"/>
                  </a:solidFill>
                  <a:latin typeface="+mj-lt"/>
                </a:rPr>
                <a:t> </a:t>
              </a:r>
              <a:r>
                <a:rPr lang="en-US" sz="1600" dirty="0" err="1">
                  <a:solidFill>
                    <a:srgbClr val="231F20"/>
                  </a:solidFill>
                  <a:latin typeface="+mj-lt"/>
                </a:rPr>
                <a:t>dengan</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Does not begin with: </a:t>
              </a:r>
              <a:r>
                <a:rPr lang="en-US" sz="1600" dirty="0" err="1">
                  <a:solidFill>
                    <a:srgbClr val="231F20"/>
                  </a:solidFill>
                  <a:latin typeface="+mj-lt"/>
                </a:rPr>
                <a:t>tidak</a:t>
              </a:r>
              <a:r>
                <a:rPr lang="en-US" sz="1600" dirty="0">
                  <a:solidFill>
                    <a:srgbClr val="231F20"/>
                  </a:solidFill>
                  <a:latin typeface="+mj-lt"/>
                </a:rPr>
                <a:t> </a:t>
              </a:r>
              <a:r>
                <a:rPr lang="en-US" sz="1600" dirty="0" err="1">
                  <a:solidFill>
                    <a:srgbClr val="231F20"/>
                  </a:solidFill>
                  <a:latin typeface="+mj-lt"/>
                </a:rPr>
                <a:t>dimulai</a:t>
              </a:r>
              <a:r>
                <a:rPr lang="en-US" sz="1600" dirty="0">
                  <a:solidFill>
                    <a:srgbClr val="231F20"/>
                  </a:solidFill>
                  <a:latin typeface="+mj-lt"/>
                </a:rPr>
                <a:t> </a:t>
              </a:r>
              <a:r>
                <a:rPr lang="en-US" sz="1600" dirty="0" err="1">
                  <a:solidFill>
                    <a:srgbClr val="231F20"/>
                  </a:solidFill>
                  <a:latin typeface="+mj-lt"/>
                </a:rPr>
                <a:t>dengan</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Ends with: </a:t>
              </a:r>
              <a:r>
                <a:rPr lang="en-US" sz="1600" dirty="0" err="1">
                  <a:solidFill>
                    <a:srgbClr val="231F20"/>
                  </a:solidFill>
                  <a:latin typeface="+mj-lt"/>
                </a:rPr>
                <a:t>diakhiri</a:t>
              </a:r>
              <a:r>
                <a:rPr lang="en-US" sz="1600" dirty="0">
                  <a:solidFill>
                    <a:srgbClr val="231F20"/>
                  </a:solidFill>
                  <a:latin typeface="+mj-lt"/>
                </a:rPr>
                <a:t> </a:t>
              </a:r>
              <a:r>
                <a:rPr lang="en-US" sz="1600" dirty="0" err="1">
                  <a:solidFill>
                    <a:srgbClr val="231F20"/>
                  </a:solidFill>
                  <a:latin typeface="+mj-lt"/>
                </a:rPr>
                <a:t>dengan</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Does not end with: </a:t>
              </a:r>
              <a:r>
                <a:rPr lang="en-US" sz="1600" dirty="0" err="1">
                  <a:solidFill>
                    <a:srgbClr val="231F20"/>
                  </a:solidFill>
                  <a:latin typeface="+mj-lt"/>
                </a:rPr>
                <a:t>tidak</a:t>
              </a:r>
              <a:r>
                <a:rPr lang="en-US" sz="1600" dirty="0">
                  <a:solidFill>
                    <a:srgbClr val="231F20"/>
                  </a:solidFill>
                  <a:latin typeface="+mj-lt"/>
                </a:rPr>
                <a:t> </a:t>
              </a:r>
              <a:r>
                <a:rPr lang="en-US" sz="1600" dirty="0" err="1">
                  <a:solidFill>
                    <a:srgbClr val="231F20"/>
                  </a:solidFill>
                  <a:latin typeface="+mj-lt"/>
                </a:rPr>
                <a:t>diakhiri</a:t>
              </a:r>
              <a:r>
                <a:rPr lang="en-US" sz="1600" dirty="0">
                  <a:solidFill>
                    <a:srgbClr val="231F20"/>
                  </a:solidFill>
                  <a:latin typeface="+mj-lt"/>
                </a:rPr>
                <a:t> </a:t>
              </a:r>
              <a:r>
                <a:rPr lang="en-US" sz="1600" dirty="0" err="1">
                  <a:solidFill>
                    <a:srgbClr val="231F20"/>
                  </a:solidFill>
                  <a:latin typeface="+mj-lt"/>
                </a:rPr>
                <a:t>dengan</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Contains: </a:t>
              </a:r>
              <a:r>
                <a:rPr lang="en-US" sz="1600" dirty="0" err="1">
                  <a:solidFill>
                    <a:srgbClr val="231F20"/>
                  </a:solidFill>
                  <a:latin typeface="+mj-lt"/>
                </a:rPr>
                <a:t>mengandung</a:t>
              </a:r>
              <a:endParaRPr lang="en-US" sz="1600" dirty="0">
                <a:solidFill>
                  <a:srgbClr val="231F20"/>
                </a:solidFill>
                <a:latin typeface="+mj-lt"/>
              </a:endParaRPr>
            </a:p>
            <a:p>
              <a:pPr marL="285750" indent="-285750">
                <a:buFont typeface="Wingdings" panose="05000000000000000000" pitchFamily="2" charset="2"/>
                <a:buChar char="§"/>
              </a:pPr>
              <a:r>
                <a:rPr lang="en-US" sz="1600" dirty="0">
                  <a:solidFill>
                    <a:srgbClr val="231F20"/>
                  </a:solidFill>
                  <a:latin typeface="+mj-lt"/>
                </a:rPr>
                <a:t>Does not contain: </a:t>
              </a:r>
              <a:r>
                <a:rPr lang="en-US" sz="1600" dirty="0" err="1">
                  <a:solidFill>
                    <a:srgbClr val="231F20"/>
                  </a:solidFill>
                  <a:latin typeface="+mj-lt"/>
                </a:rPr>
                <a:t>tidak</a:t>
              </a:r>
              <a:r>
                <a:rPr lang="en-US" sz="1600" dirty="0">
                  <a:solidFill>
                    <a:srgbClr val="231F20"/>
                  </a:solidFill>
                  <a:latin typeface="+mj-lt"/>
                </a:rPr>
                <a:t> </a:t>
              </a:r>
              <a:r>
                <a:rPr lang="en-US" sz="1600" dirty="0" err="1">
                  <a:solidFill>
                    <a:srgbClr val="231F20"/>
                  </a:solidFill>
                  <a:latin typeface="+mj-lt"/>
                </a:rPr>
                <a:t>mengandung</a:t>
              </a:r>
              <a:endParaRPr lang="en-US" sz="1600" dirty="0">
                <a:latin typeface="+mj-lt"/>
              </a:endParaRPr>
            </a:p>
          </p:txBody>
        </p:sp>
      </p:grpSp>
    </p:spTree>
    <p:extLst>
      <p:ext uri="{BB962C8B-B14F-4D97-AF65-F5344CB8AC3E}">
        <p14:creationId xmlns:p14="http://schemas.microsoft.com/office/powerpoint/2010/main" val="3392837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15FD04-B5E6-B94E-18B2-A9ED4C0A58B9}"/>
              </a:ext>
            </a:extLst>
          </p:cNvPr>
          <p:cNvSpPr txBox="1"/>
          <p:nvPr/>
        </p:nvSpPr>
        <p:spPr>
          <a:xfrm>
            <a:off x="122466" y="505712"/>
            <a:ext cx="5266507" cy="4031873"/>
          </a:xfrm>
          <a:prstGeom prst="rect">
            <a:avLst/>
          </a:prstGeom>
          <a:noFill/>
        </p:spPr>
        <p:txBody>
          <a:bodyPr wrap="square">
            <a:spAutoFit/>
          </a:bodyPr>
          <a:lstStyle/>
          <a:p>
            <a:pPr marL="342900" indent="-342900">
              <a:buAutoNum type="arabicParenR"/>
            </a:pPr>
            <a:r>
              <a:rPr lang="nn-NO" sz="1600" dirty="0">
                <a:solidFill>
                  <a:srgbClr val="231F20"/>
                </a:solidFill>
                <a:latin typeface="+mj-lt"/>
              </a:rPr>
              <a:t>Pilih data yang akan disaring.</a:t>
            </a:r>
          </a:p>
          <a:p>
            <a:pPr marL="342900" indent="-342900">
              <a:buAutoNum type="arabicParenR"/>
            </a:pPr>
            <a:r>
              <a:rPr lang="en-US" sz="1600" dirty="0">
                <a:solidFill>
                  <a:srgbClr val="231F20"/>
                </a:solidFill>
                <a:latin typeface="+mj-lt"/>
              </a:rPr>
              <a:t>Pada tab Data, </a:t>
            </a:r>
            <a:r>
              <a:rPr lang="en-US" sz="1600" dirty="0" err="1">
                <a:solidFill>
                  <a:srgbClr val="231F20"/>
                </a:solidFill>
                <a:latin typeface="+mj-lt"/>
              </a:rPr>
              <a:t>klik</a:t>
            </a:r>
            <a:r>
              <a:rPr lang="en-US" sz="1600" dirty="0">
                <a:solidFill>
                  <a:srgbClr val="231F20"/>
                </a:solidFill>
                <a:latin typeface="+mj-lt"/>
              </a:rPr>
              <a:t> </a:t>
            </a:r>
            <a:r>
              <a:rPr lang="en-US" sz="1600" dirty="0" err="1">
                <a:solidFill>
                  <a:srgbClr val="231F20"/>
                </a:solidFill>
                <a:latin typeface="+mj-lt"/>
              </a:rPr>
              <a:t>tombol</a:t>
            </a:r>
            <a:r>
              <a:rPr lang="en-US" sz="1600" dirty="0">
                <a:solidFill>
                  <a:srgbClr val="231F20"/>
                </a:solidFill>
                <a:latin typeface="+mj-lt"/>
              </a:rPr>
              <a:t> filter.</a:t>
            </a:r>
          </a:p>
          <a:p>
            <a:pPr marL="342900" indent="-342900">
              <a:buAutoNum type="arabicParenR"/>
            </a:pPr>
            <a:r>
              <a:rPr lang="en-US" sz="1600" dirty="0" err="1">
                <a:solidFill>
                  <a:srgbClr val="231F20"/>
                </a:solidFill>
                <a:latin typeface="+mj-lt"/>
              </a:rPr>
              <a:t>Klik</a:t>
            </a:r>
            <a:r>
              <a:rPr lang="en-US" sz="1600" dirty="0">
                <a:solidFill>
                  <a:srgbClr val="231F20"/>
                </a:solidFill>
                <a:latin typeface="+mj-lt"/>
              </a:rPr>
              <a:t> </a:t>
            </a:r>
            <a:r>
              <a:rPr lang="en-US" sz="1600" dirty="0" err="1">
                <a:solidFill>
                  <a:srgbClr val="231F20"/>
                </a:solidFill>
                <a:latin typeface="+mj-lt"/>
              </a:rPr>
              <a:t>tanda</a:t>
            </a:r>
            <a:r>
              <a:rPr lang="en-US" sz="1600" dirty="0">
                <a:solidFill>
                  <a:srgbClr val="231F20"/>
                </a:solidFill>
                <a:latin typeface="+mj-lt"/>
              </a:rPr>
              <a:t> </a:t>
            </a:r>
            <a:r>
              <a:rPr lang="en-US" sz="1600" dirty="0" err="1">
                <a:solidFill>
                  <a:srgbClr val="231F20"/>
                </a:solidFill>
                <a:latin typeface="+mj-lt"/>
              </a:rPr>
              <a:t>panah</a:t>
            </a:r>
            <a:r>
              <a:rPr lang="en-US" sz="1600" dirty="0">
                <a:solidFill>
                  <a:srgbClr val="231F20"/>
                </a:solidFill>
                <a:latin typeface="+mj-lt"/>
              </a:rPr>
              <a:t> pada </a:t>
            </a:r>
            <a:r>
              <a:rPr lang="en-US" sz="1600" dirty="0" err="1">
                <a:solidFill>
                  <a:srgbClr val="231F20"/>
                </a:solidFill>
                <a:latin typeface="+mj-lt"/>
              </a:rPr>
              <a:t>kolom</a:t>
            </a:r>
            <a:r>
              <a:rPr lang="en-US" sz="1600" dirty="0">
                <a:solidFill>
                  <a:srgbClr val="231F20"/>
                </a:solidFill>
                <a:latin typeface="+mj-lt"/>
              </a:rPr>
              <a:t> </a:t>
            </a:r>
            <a:r>
              <a:rPr lang="en-US" sz="1600" dirty="0" err="1">
                <a:solidFill>
                  <a:srgbClr val="231F20"/>
                </a:solidFill>
                <a:latin typeface="+mj-lt"/>
              </a:rPr>
              <a:t>acuan</a:t>
            </a:r>
            <a:r>
              <a:rPr lang="en-US" sz="1600" dirty="0">
                <a:solidFill>
                  <a:srgbClr val="231F20"/>
                </a:solidFill>
                <a:latin typeface="+mj-lt"/>
              </a:rPr>
              <a:t>, </a:t>
            </a:r>
            <a:r>
              <a:rPr lang="en-US" sz="1600" dirty="0" err="1">
                <a:solidFill>
                  <a:srgbClr val="231F20"/>
                </a:solidFill>
                <a:latin typeface="+mj-lt"/>
              </a:rPr>
              <a:t>pilih</a:t>
            </a:r>
            <a:r>
              <a:rPr lang="en-US" sz="1600" dirty="0">
                <a:solidFill>
                  <a:srgbClr val="231F20"/>
                </a:solidFill>
                <a:latin typeface="+mj-lt"/>
              </a:rPr>
              <a:t> number filters </a:t>
            </a:r>
            <a:r>
              <a:rPr lang="en-US" sz="1600" dirty="0" err="1">
                <a:solidFill>
                  <a:srgbClr val="231F20"/>
                </a:solidFill>
                <a:latin typeface="+mj-lt"/>
              </a:rPr>
              <a:t>kemudian</a:t>
            </a:r>
            <a:r>
              <a:rPr lang="en-US" sz="1600" dirty="0">
                <a:solidFill>
                  <a:srgbClr val="231F20"/>
                </a:solidFill>
                <a:latin typeface="+mj-lt"/>
              </a:rPr>
              <a:t> </a:t>
            </a:r>
            <a:r>
              <a:rPr lang="en-US" sz="1600" dirty="0" err="1">
                <a:solidFill>
                  <a:srgbClr val="231F20"/>
                </a:solidFill>
                <a:latin typeface="+mj-lt"/>
              </a:rPr>
              <a:t>klik</a:t>
            </a:r>
            <a:r>
              <a:rPr lang="en-US" sz="1600" dirty="0">
                <a:solidFill>
                  <a:srgbClr val="231F20"/>
                </a:solidFill>
                <a:latin typeface="+mj-lt"/>
              </a:rPr>
              <a:t> between. </a:t>
            </a:r>
          </a:p>
          <a:p>
            <a:pPr marL="342900" indent="-342900">
              <a:buAutoNum type="arabicParenR"/>
            </a:pPr>
            <a:r>
              <a:rPr lang="nn-NO" sz="1600" dirty="0">
                <a:solidFill>
                  <a:srgbClr val="231F20"/>
                </a:solidFill>
                <a:latin typeface="+mj-lt"/>
              </a:rPr>
              <a:t>Pada kotak daftar pilihan yang pertama, klik tanda panah ke </a:t>
            </a:r>
            <a:r>
              <a:rPr lang="en-US" sz="1600" dirty="0" err="1">
                <a:solidFill>
                  <a:srgbClr val="231F20"/>
                </a:solidFill>
                <a:latin typeface="+mj-lt"/>
              </a:rPr>
              <a:t>bawah</a:t>
            </a:r>
            <a:r>
              <a:rPr lang="en-US" sz="1600" dirty="0">
                <a:solidFill>
                  <a:srgbClr val="231F20"/>
                </a:solidFill>
                <a:latin typeface="+mj-lt"/>
              </a:rPr>
              <a:t> dan </a:t>
            </a:r>
            <a:r>
              <a:rPr lang="en-US" sz="1600" dirty="0" err="1">
                <a:solidFill>
                  <a:srgbClr val="231F20"/>
                </a:solidFill>
                <a:latin typeface="+mj-lt"/>
              </a:rPr>
              <a:t>pilih</a:t>
            </a:r>
            <a:r>
              <a:rPr lang="en-US" sz="1600" dirty="0">
                <a:solidFill>
                  <a:srgbClr val="231F20"/>
                </a:solidFill>
                <a:latin typeface="+mj-lt"/>
              </a:rPr>
              <a:t> </a:t>
            </a:r>
            <a:r>
              <a:rPr lang="en-US" sz="1600" dirty="0" err="1">
                <a:solidFill>
                  <a:srgbClr val="231F20"/>
                </a:solidFill>
                <a:latin typeface="+mj-lt"/>
              </a:rPr>
              <a:t>persyaratan</a:t>
            </a:r>
            <a:r>
              <a:rPr lang="en-US" sz="1600" dirty="0">
                <a:solidFill>
                  <a:srgbClr val="231F20"/>
                </a:solidFill>
                <a:latin typeface="+mj-lt"/>
              </a:rPr>
              <a:t> </a:t>
            </a:r>
            <a:r>
              <a:rPr lang="en-US" sz="1600" dirty="0" err="1">
                <a:solidFill>
                  <a:srgbClr val="231F20"/>
                </a:solidFill>
                <a:latin typeface="+mj-lt"/>
              </a:rPr>
              <a:t>pertama</a:t>
            </a:r>
            <a:r>
              <a:rPr lang="en-US" sz="1600" dirty="0">
                <a:solidFill>
                  <a:srgbClr val="231F20"/>
                </a:solidFill>
                <a:latin typeface="+mj-lt"/>
              </a:rPr>
              <a:t>, is greater than or equal to.</a:t>
            </a:r>
          </a:p>
          <a:p>
            <a:pPr marL="342900" indent="-342900">
              <a:buAutoNum type="arabicParenR"/>
            </a:pPr>
            <a:r>
              <a:rPr lang="en-US" sz="1600" dirty="0">
                <a:solidFill>
                  <a:srgbClr val="231F20"/>
                </a:solidFill>
                <a:latin typeface="+mj-lt"/>
              </a:rPr>
              <a:t>Pada </a:t>
            </a:r>
            <a:r>
              <a:rPr lang="en-US" sz="1600" dirty="0" err="1">
                <a:solidFill>
                  <a:srgbClr val="231F20"/>
                </a:solidFill>
                <a:latin typeface="+mj-lt"/>
              </a:rPr>
              <a:t>kotak</a:t>
            </a:r>
            <a:r>
              <a:rPr lang="en-US" sz="1600" dirty="0">
                <a:solidFill>
                  <a:srgbClr val="231F20"/>
                </a:solidFill>
                <a:latin typeface="+mj-lt"/>
              </a:rPr>
              <a:t> di </a:t>
            </a:r>
            <a:r>
              <a:rPr lang="en-US" sz="1600" dirty="0" err="1">
                <a:solidFill>
                  <a:srgbClr val="231F20"/>
                </a:solidFill>
                <a:latin typeface="+mj-lt"/>
              </a:rPr>
              <a:t>sampingnya</a:t>
            </a:r>
            <a:r>
              <a:rPr lang="en-US" sz="1600" dirty="0">
                <a:solidFill>
                  <a:srgbClr val="231F20"/>
                </a:solidFill>
                <a:latin typeface="+mj-lt"/>
              </a:rPr>
              <a:t>, </a:t>
            </a:r>
            <a:r>
              <a:rPr lang="en-US" sz="1600" dirty="0" err="1">
                <a:solidFill>
                  <a:srgbClr val="231F20"/>
                </a:solidFill>
                <a:latin typeface="+mj-lt"/>
              </a:rPr>
              <a:t>ketik</a:t>
            </a:r>
            <a:r>
              <a:rPr lang="en-US" sz="1600" dirty="0">
                <a:solidFill>
                  <a:srgbClr val="231F20"/>
                </a:solidFill>
                <a:latin typeface="+mj-lt"/>
              </a:rPr>
              <a:t> </a:t>
            </a:r>
            <a:r>
              <a:rPr lang="en-US" sz="1600" dirty="0" err="1">
                <a:solidFill>
                  <a:srgbClr val="231F20"/>
                </a:solidFill>
                <a:latin typeface="+mj-lt"/>
              </a:rPr>
              <a:t>atau</a:t>
            </a:r>
            <a:r>
              <a:rPr lang="en-US" sz="1600" dirty="0">
                <a:solidFill>
                  <a:srgbClr val="231F20"/>
                </a:solidFill>
                <a:latin typeface="+mj-lt"/>
              </a:rPr>
              <a:t> </a:t>
            </a:r>
            <a:r>
              <a:rPr lang="en-US" sz="1600" dirty="0" err="1">
                <a:solidFill>
                  <a:srgbClr val="231F20"/>
                </a:solidFill>
                <a:latin typeface="+mj-lt"/>
              </a:rPr>
              <a:t>pilih</a:t>
            </a:r>
            <a:r>
              <a:rPr lang="en-US" sz="1600" dirty="0">
                <a:solidFill>
                  <a:srgbClr val="231F20"/>
                </a:solidFill>
                <a:latin typeface="+mj-lt"/>
              </a:rPr>
              <a:t> </a:t>
            </a:r>
            <a:r>
              <a:rPr lang="en-US" sz="1600" dirty="0" err="1">
                <a:solidFill>
                  <a:srgbClr val="231F20"/>
                </a:solidFill>
                <a:latin typeface="+mj-lt"/>
              </a:rPr>
              <a:t>nilai</a:t>
            </a:r>
            <a:r>
              <a:rPr lang="en-US" sz="1600" dirty="0">
                <a:solidFill>
                  <a:srgbClr val="231F20"/>
                </a:solidFill>
                <a:latin typeface="+mj-lt"/>
              </a:rPr>
              <a:t> data yang </a:t>
            </a:r>
            <a:r>
              <a:rPr lang="en-US" sz="1600" dirty="0" err="1">
                <a:solidFill>
                  <a:srgbClr val="231F20"/>
                </a:solidFill>
                <a:latin typeface="+mj-lt"/>
              </a:rPr>
              <a:t>akan</a:t>
            </a:r>
            <a:r>
              <a:rPr lang="en-US" sz="1600" dirty="0">
                <a:solidFill>
                  <a:srgbClr val="231F20"/>
                </a:solidFill>
                <a:latin typeface="+mj-lt"/>
              </a:rPr>
              <a:t> </a:t>
            </a:r>
            <a:r>
              <a:rPr lang="en-US" sz="1600" dirty="0" err="1">
                <a:solidFill>
                  <a:srgbClr val="231F20"/>
                </a:solidFill>
                <a:latin typeface="+mj-lt"/>
              </a:rPr>
              <a:t>menjadi</a:t>
            </a:r>
            <a:r>
              <a:rPr lang="en-US" sz="1600" dirty="0">
                <a:solidFill>
                  <a:srgbClr val="231F20"/>
                </a:solidFill>
                <a:latin typeface="+mj-lt"/>
              </a:rPr>
              <a:t> </a:t>
            </a:r>
            <a:r>
              <a:rPr lang="en-US" sz="1600" dirty="0" err="1">
                <a:solidFill>
                  <a:srgbClr val="231F20"/>
                </a:solidFill>
                <a:latin typeface="+mj-lt"/>
              </a:rPr>
              <a:t>batas</a:t>
            </a:r>
            <a:r>
              <a:rPr lang="en-US" sz="1600" dirty="0">
                <a:solidFill>
                  <a:srgbClr val="231F20"/>
                </a:solidFill>
                <a:latin typeface="+mj-lt"/>
              </a:rPr>
              <a:t> </a:t>
            </a:r>
            <a:r>
              <a:rPr lang="en-US" sz="1600" dirty="0" err="1">
                <a:solidFill>
                  <a:srgbClr val="231F20"/>
                </a:solidFill>
                <a:latin typeface="+mj-lt"/>
              </a:rPr>
              <a:t>penyaringan</a:t>
            </a:r>
            <a:r>
              <a:rPr lang="en-US" sz="1600" dirty="0">
                <a:solidFill>
                  <a:srgbClr val="231F20"/>
                </a:solidFill>
                <a:latin typeface="+mj-lt"/>
              </a:rPr>
              <a:t>.</a:t>
            </a:r>
          </a:p>
          <a:p>
            <a:pPr marL="342900" indent="-342900">
              <a:buAutoNum type="arabicParenR"/>
            </a:pPr>
            <a:r>
              <a:rPr lang="en-US" sz="1600" dirty="0">
                <a:solidFill>
                  <a:srgbClr val="231F20"/>
                </a:solidFill>
                <a:latin typeface="+mj-lt"/>
              </a:rPr>
              <a:t>Pada </a:t>
            </a:r>
            <a:r>
              <a:rPr lang="en-US" sz="1600" dirty="0" err="1">
                <a:solidFill>
                  <a:srgbClr val="231F20"/>
                </a:solidFill>
                <a:latin typeface="+mj-lt"/>
              </a:rPr>
              <a:t>pilihan</a:t>
            </a:r>
            <a:r>
              <a:rPr lang="en-US" sz="1600" dirty="0">
                <a:solidFill>
                  <a:srgbClr val="231F20"/>
                </a:solidFill>
                <a:latin typeface="+mj-lt"/>
              </a:rPr>
              <a:t> and </a:t>
            </a:r>
            <a:r>
              <a:rPr lang="en-US" sz="1600" dirty="0" err="1">
                <a:solidFill>
                  <a:srgbClr val="231F20"/>
                </a:solidFill>
                <a:latin typeface="+mj-lt"/>
              </a:rPr>
              <a:t>atau</a:t>
            </a:r>
            <a:r>
              <a:rPr lang="en-US" sz="1600" dirty="0">
                <a:solidFill>
                  <a:srgbClr val="231F20"/>
                </a:solidFill>
                <a:latin typeface="+mj-lt"/>
              </a:rPr>
              <a:t> or, </a:t>
            </a:r>
            <a:r>
              <a:rPr lang="en-US" sz="1600" dirty="0" err="1">
                <a:solidFill>
                  <a:srgbClr val="231F20"/>
                </a:solidFill>
                <a:latin typeface="+mj-lt"/>
              </a:rPr>
              <a:t>pilihlah</a:t>
            </a:r>
            <a:r>
              <a:rPr lang="en-US" sz="1600" dirty="0">
                <a:solidFill>
                  <a:srgbClr val="231F20"/>
                </a:solidFill>
                <a:latin typeface="+mj-lt"/>
              </a:rPr>
              <a:t> and.</a:t>
            </a:r>
          </a:p>
          <a:p>
            <a:pPr marL="342900" indent="-342900">
              <a:buAutoNum type="arabicParenR"/>
            </a:pPr>
            <a:r>
              <a:rPr lang="en-US" sz="1600" dirty="0">
                <a:solidFill>
                  <a:srgbClr val="231F20"/>
                </a:solidFill>
                <a:latin typeface="+mj-lt"/>
              </a:rPr>
              <a:t>Pada daftar </a:t>
            </a:r>
            <a:r>
              <a:rPr lang="en-US" sz="1600" dirty="0" err="1">
                <a:solidFill>
                  <a:srgbClr val="231F20"/>
                </a:solidFill>
                <a:latin typeface="+mj-lt"/>
              </a:rPr>
              <a:t>kotak</a:t>
            </a:r>
            <a:r>
              <a:rPr lang="en-US" sz="1600" dirty="0">
                <a:solidFill>
                  <a:srgbClr val="231F20"/>
                </a:solidFill>
                <a:latin typeface="+mj-lt"/>
              </a:rPr>
              <a:t> </a:t>
            </a:r>
            <a:r>
              <a:rPr lang="en-US" sz="1600" dirty="0" err="1">
                <a:solidFill>
                  <a:srgbClr val="231F20"/>
                </a:solidFill>
                <a:latin typeface="+mj-lt"/>
              </a:rPr>
              <a:t>pilihan</a:t>
            </a:r>
            <a:r>
              <a:rPr lang="en-US" sz="1600" dirty="0">
                <a:solidFill>
                  <a:srgbClr val="231F20"/>
                </a:solidFill>
                <a:latin typeface="+mj-lt"/>
              </a:rPr>
              <a:t> </a:t>
            </a:r>
            <a:r>
              <a:rPr lang="en-US" sz="1600" dirty="0" err="1">
                <a:solidFill>
                  <a:srgbClr val="231F20"/>
                </a:solidFill>
                <a:latin typeface="+mj-lt"/>
              </a:rPr>
              <a:t>persyaratan</a:t>
            </a:r>
            <a:r>
              <a:rPr lang="en-US" sz="1600" dirty="0">
                <a:solidFill>
                  <a:srgbClr val="231F20"/>
                </a:solidFill>
                <a:latin typeface="+mj-lt"/>
              </a:rPr>
              <a:t> yang </a:t>
            </a:r>
            <a:r>
              <a:rPr lang="en-US" sz="1600" dirty="0" err="1">
                <a:solidFill>
                  <a:srgbClr val="231F20"/>
                </a:solidFill>
                <a:latin typeface="+mj-lt"/>
              </a:rPr>
              <a:t>kedua</a:t>
            </a:r>
            <a:r>
              <a:rPr lang="en-US" sz="1600" dirty="0">
                <a:solidFill>
                  <a:srgbClr val="231F20"/>
                </a:solidFill>
                <a:latin typeface="+mj-lt"/>
              </a:rPr>
              <a:t>, </a:t>
            </a:r>
            <a:r>
              <a:rPr lang="en-US" sz="1600" dirty="0" err="1">
                <a:solidFill>
                  <a:srgbClr val="231F20"/>
                </a:solidFill>
                <a:latin typeface="+mj-lt"/>
              </a:rPr>
              <a:t>pilih</a:t>
            </a:r>
            <a:r>
              <a:rPr lang="en-US" sz="1600" dirty="0">
                <a:solidFill>
                  <a:srgbClr val="231F20"/>
                </a:solidFill>
                <a:latin typeface="+mj-lt"/>
              </a:rPr>
              <a:t> </a:t>
            </a:r>
            <a:r>
              <a:rPr lang="en-US" sz="1600" dirty="0" err="1">
                <a:solidFill>
                  <a:srgbClr val="231F20"/>
                </a:solidFill>
                <a:latin typeface="+mj-lt"/>
              </a:rPr>
              <a:t>persyaratan</a:t>
            </a:r>
            <a:r>
              <a:rPr lang="en-US" sz="1600" dirty="0">
                <a:solidFill>
                  <a:srgbClr val="231F20"/>
                </a:solidFill>
                <a:latin typeface="+mj-lt"/>
              </a:rPr>
              <a:t> </a:t>
            </a:r>
            <a:r>
              <a:rPr lang="en-US" sz="1600" dirty="0" err="1">
                <a:solidFill>
                  <a:srgbClr val="231F20"/>
                </a:solidFill>
                <a:latin typeface="+mj-lt"/>
              </a:rPr>
              <a:t>penyaringan</a:t>
            </a:r>
            <a:r>
              <a:rPr lang="en-US" sz="1600" dirty="0">
                <a:solidFill>
                  <a:srgbClr val="231F20"/>
                </a:solidFill>
                <a:latin typeface="+mj-lt"/>
              </a:rPr>
              <a:t> yang </a:t>
            </a:r>
            <a:r>
              <a:rPr lang="en-US" sz="1600" dirty="0" err="1">
                <a:solidFill>
                  <a:srgbClr val="231F20"/>
                </a:solidFill>
                <a:latin typeface="+mj-lt"/>
              </a:rPr>
              <a:t>kedua</a:t>
            </a:r>
            <a:r>
              <a:rPr lang="en-US" sz="1600" dirty="0">
                <a:solidFill>
                  <a:srgbClr val="231F20"/>
                </a:solidFill>
                <a:latin typeface="+mj-lt"/>
              </a:rPr>
              <a:t>, </a:t>
            </a:r>
            <a:r>
              <a:rPr lang="en-US" sz="1600" dirty="0" err="1">
                <a:solidFill>
                  <a:srgbClr val="231F20"/>
                </a:solidFill>
                <a:latin typeface="+mj-lt"/>
              </a:rPr>
              <a:t>dalam</a:t>
            </a:r>
            <a:r>
              <a:rPr lang="en-US" sz="1600" dirty="0">
                <a:solidFill>
                  <a:srgbClr val="231F20"/>
                </a:solidFill>
                <a:latin typeface="+mj-lt"/>
              </a:rPr>
              <a:t> </a:t>
            </a:r>
            <a:r>
              <a:rPr lang="en-US" sz="1600" dirty="0" err="1">
                <a:solidFill>
                  <a:srgbClr val="231F20"/>
                </a:solidFill>
                <a:latin typeface="+mj-lt"/>
              </a:rPr>
              <a:t>hal</a:t>
            </a:r>
            <a:r>
              <a:rPr lang="en-US" sz="1600" dirty="0">
                <a:solidFill>
                  <a:srgbClr val="231F20"/>
                </a:solidFill>
                <a:latin typeface="+mj-lt"/>
              </a:rPr>
              <a:t> </a:t>
            </a:r>
            <a:r>
              <a:rPr lang="en-US" sz="1600" dirty="0" err="1">
                <a:solidFill>
                  <a:srgbClr val="231F20"/>
                </a:solidFill>
                <a:latin typeface="+mj-lt"/>
              </a:rPr>
              <a:t>ini</a:t>
            </a:r>
            <a:r>
              <a:rPr lang="en-US" sz="1600" dirty="0">
                <a:solidFill>
                  <a:srgbClr val="231F20"/>
                </a:solidFill>
                <a:latin typeface="+mj-lt"/>
              </a:rPr>
              <a:t> is less than or equal to.</a:t>
            </a:r>
          </a:p>
          <a:p>
            <a:pPr marL="342900" indent="-342900">
              <a:buAutoNum type="arabicParenR"/>
            </a:pPr>
            <a:r>
              <a:rPr lang="en-US" sz="1600" dirty="0">
                <a:solidFill>
                  <a:srgbClr val="231F20"/>
                </a:solidFill>
                <a:latin typeface="+mj-lt"/>
              </a:rPr>
              <a:t>Pada </a:t>
            </a:r>
            <a:r>
              <a:rPr lang="en-US" sz="1600" dirty="0" err="1">
                <a:solidFill>
                  <a:srgbClr val="231F20"/>
                </a:solidFill>
                <a:latin typeface="+mj-lt"/>
              </a:rPr>
              <a:t>kotak</a:t>
            </a:r>
            <a:r>
              <a:rPr lang="en-US" sz="1600" dirty="0">
                <a:solidFill>
                  <a:srgbClr val="231F20"/>
                </a:solidFill>
                <a:latin typeface="+mj-lt"/>
              </a:rPr>
              <a:t> di </a:t>
            </a:r>
            <a:r>
              <a:rPr lang="en-US" sz="1600" dirty="0" err="1">
                <a:solidFill>
                  <a:srgbClr val="231F20"/>
                </a:solidFill>
                <a:latin typeface="+mj-lt"/>
              </a:rPr>
              <a:t>sampingnya</a:t>
            </a:r>
            <a:r>
              <a:rPr lang="en-US" sz="1600" dirty="0">
                <a:solidFill>
                  <a:srgbClr val="231F20"/>
                </a:solidFill>
                <a:latin typeface="+mj-lt"/>
              </a:rPr>
              <a:t>, </a:t>
            </a:r>
            <a:r>
              <a:rPr lang="en-US" sz="1600" dirty="0" err="1">
                <a:solidFill>
                  <a:srgbClr val="231F20"/>
                </a:solidFill>
                <a:latin typeface="+mj-lt"/>
              </a:rPr>
              <a:t>ketik</a:t>
            </a:r>
            <a:r>
              <a:rPr lang="en-US" sz="1600" dirty="0">
                <a:solidFill>
                  <a:srgbClr val="231F20"/>
                </a:solidFill>
                <a:latin typeface="+mj-lt"/>
              </a:rPr>
              <a:t> </a:t>
            </a:r>
            <a:r>
              <a:rPr lang="en-US" sz="1600" dirty="0" err="1">
                <a:solidFill>
                  <a:srgbClr val="231F20"/>
                </a:solidFill>
                <a:latin typeface="+mj-lt"/>
              </a:rPr>
              <a:t>atau</a:t>
            </a:r>
            <a:r>
              <a:rPr lang="en-US" sz="1600" dirty="0">
                <a:solidFill>
                  <a:srgbClr val="231F20"/>
                </a:solidFill>
                <a:latin typeface="+mj-lt"/>
              </a:rPr>
              <a:t> </a:t>
            </a:r>
            <a:r>
              <a:rPr lang="en-US" sz="1600" dirty="0" err="1">
                <a:solidFill>
                  <a:srgbClr val="231F20"/>
                </a:solidFill>
                <a:latin typeface="+mj-lt"/>
              </a:rPr>
              <a:t>pilih</a:t>
            </a:r>
            <a:r>
              <a:rPr lang="en-US" sz="1600" dirty="0">
                <a:solidFill>
                  <a:srgbClr val="231F20"/>
                </a:solidFill>
                <a:latin typeface="+mj-lt"/>
              </a:rPr>
              <a:t> </a:t>
            </a:r>
            <a:r>
              <a:rPr lang="en-US" sz="1600" dirty="0" err="1">
                <a:solidFill>
                  <a:srgbClr val="231F20"/>
                </a:solidFill>
                <a:latin typeface="+mj-lt"/>
              </a:rPr>
              <a:t>nilai</a:t>
            </a:r>
            <a:r>
              <a:rPr lang="en-US" sz="1600" dirty="0">
                <a:solidFill>
                  <a:srgbClr val="231F20"/>
                </a:solidFill>
                <a:latin typeface="+mj-lt"/>
              </a:rPr>
              <a:t> data yang </a:t>
            </a:r>
            <a:r>
              <a:rPr lang="en-US" sz="1600" dirty="0" err="1">
                <a:solidFill>
                  <a:srgbClr val="231F20"/>
                </a:solidFill>
                <a:latin typeface="+mj-lt"/>
              </a:rPr>
              <a:t>akan</a:t>
            </a:r>
            <a:r>
              <a:rPr lang="en-US" sz="1600" dirty="0">
                <a:solidFill>
                  <a:srgbClr val="231F20"/>
                </a:solidFill>
                <a:latin typeface="+mj-lt"/>
              </a:rPr>
              <a:t> </a:t>
            </a:r>
            <a:r>
              <a:rPr lang="en-US" sz="1600" dirty="0" err="1">
                <a:solidFill>
                  <a:srgbClr val="231F20"/>
                </a:solidFill>
                <a:latin typeface="+mj-lt"/>
              </a:rPr>
              <a:t>menjadi</a:t>
            </a:r>
            <a:r>
              <a:rPr lang="en-US" sz="1600" dirty="0">
                <a:solidFill>
                  <a:srgbClr val="231F20"/>
                </a:solidFill>
                <a:latin typeface="+mj-lt"/>
              </a:rPr>
              <a:t> </a:t>
            </a:r>
            <a:r>
              <a:rPr lang="en-US" sz="1600" dirty="0" err="1">
                <a:solidFill>
                  <a:srgbClr val="231F20"/>
                </a:solidFill>
                <a:latin typeface="+mj-lt"/>
              </a:rPr>
              <a:t>batas</a:t>
            </a:r>
            <a:r>
              <a:rPr lang="en-US" sz="1600" dirty="0">
                <a:solidFill>
                  <a:srgbClr val="231F20"/>
                </a:solidFill>
                <a:latin typeface="+mj-lt"/>
              </a:rPr>
              <a:t> </a:t>
            </a:r>
            <a:r>
              <a:rPr lang="en-US" sz="1600" dirty="0" err="1">
                <a:solidFill>
                  <a:srgbClr val="231F20"/>
                </a:solidFill>
                <a:latin typeface="+mj-lt"/>
              </a:rPr>
              <a:t>penyaringan</a:t>
            </a:r>
            <a:r>
              <a:rPr lang="en-US" sz="1600" dirty="0">
                <a:solidFill>
                  <a:srgbClr val="231F20"/>
                </a:solidFill>
                <a:latin typeface="+mj-lt"/>
              </a:rPr>
              <a:t>.</a:t>
            </a:r>
          </a:p>
          <a:p>
            <a:pPr marL="342900" indent="-342900">
              <a:buAutoNum type="arabicParenR"/>
            </a:pPr>
            <a:r>
              <a:rPr lang="en-US" sz="1600" dirty="0" err="1">
                <a:solidFill>
                  <a:srgbClr val="231F20"/>
                </a:solidFill>
                <a:latin typeface="+mj-lt"/>
              </a:rPr>
              <a:t>Klik</a:t>
            </a:r>
            <a:r>
              <a:rPr lang="en-US" sz="1600" dirty="0">
                <a:solidFill>
                  <a:srgbClr val="231F20"/>
                </a:solidFill>
                <a:latin typeface="+mj-lt"/>
              </a:rPr>
              <a:t> </a:t>
            </a:r>
            <a:r>
              <a:rPr lang="en-US" sz="1600" dirty="0" err="1">
                <a:solidFill>
                  <a:srgbClr val="231F20"/>
                </a:solidFill>
                <a:latin typeface="+mj-lt"/>
              </a:rPr>
              <a:t>tombol</a:t>
            </a:r>
            <a:r>
              <a:rPr lang="en-US" sz="1600" dirty="0">
                <a:solidFill>
                  <a:srgbClr val="231F20"/>
                </a:solidFill>
                <a:latin typeface="+mj-lt"/>
              </a:rPr>
              <a:t> OK.</a:t>
            </a:r>
            <a:endParaRPr lang="en-US" sz="1600" dirty="0">
              <a:latin typeface="+mj-lt"/>
            </a:endParaRPr>
          </a:p>
        </p:txBody>
      </p:sp>
      <p:grpSp>
        <p:nvGrpSpPr>
          <p:cNvPr id="8" name="Group 7">
            <a:extLst>
              <a:ext uri="{FF2B5EF4-FFF2-40B4-BE49-F238E27FC236}">
                <a16:creationId xmlns:a16="http://schemas.microsoft.com/office/drawing/2014/main" id="{5454ED76-B621-F490-9B6C-E98D9C30E2AF}"/>
              </a:ext>
            </a:extLst>
          </p:cNvPr>
          <p:cNvGrpSpPr/>
          <p:nvPr/>
        </p:nvGrpSpPr>
        <p:grpSpPr>
          <a:xfrm>
            <a:off x="5558282" y="590550"/>
            <a:ext cx="3509518" cy="2428190"/>
            <a:chOff x="5405882" y="590550"/>
            <a:chExt cx="3509518" cy="2428190"/>
          </a:xfrm>
        </p:grpSpPr>
        <p:pic>
          <p:nvPicPr>
            <p:cNvPr id="5" name="Picture 4">
              <a:extLst>
                <a:ext uri="{FF2B5EF4-FFF2-40B4-BE49-F238E27FC236}">
                  <a16:creationId xmlns:a16="http://schemas.microsoft.com/office/drawing/2014/main" id="{968C3FE3-6938-AF6A-07C3-DF55AF855F6B}"/>
                </a:ext>
              </a:extLst>
            </p:cNvPr>
            <p:cNvPicPr>
              <a:picLocks noChangeAspect="1"/>
            </p:cNvPicPr>
            <p:nvPr/>
          </p:nvPicPr>
          <p:blipFill>
            <a:blip r:embed="rId2"/>
            <a:stretch>
              <a:fillRect/>
            </a:stretch>
          </p:blipFill>
          <p:spPr>
            <a:xfrm>
              <a:off x="5405882" y="590550"/>
              <a:ext cx="3314809" cy="2105025"/>
            </a:xfrm>
            <a:prstGeom prst="rect">
              <a:avLst/>
            </a:prstGeom>
          </p:spPr>
        </p:pic>
        <p:sp>
          <p:nvSpPr>
            <p:cNvPr id="6" name="TextBox 5">
              <a:extLst>
                <a:ext uri="{FF2B5EF4-FFF2-40B4-BE49-F238E27FC236}">
                  <a16:creationId xmlns:a16="http://schemas.microsoft.com/office/drawing/2014/main" id="{65A88D1B-97C8-3579-4A80-5D5021AED7D7}"/>
                </a:ext>
              </a:extLst>
            </p:cNvPr>
            <p:cNvSpPr txBox="1"/>
            <p:nvPr/>
          </p:nvSpPr>
          <p:spPr>
            <a:xfrm>
              <a:off x="5486400" y="2695575"/>
              <a:ext cx="3171115" cy="323165"/>
            </a:xfrm>
            <a:prstGeom prst="rect">
              <a:avLst/>
            </a:prstGeom>
            <a:noFill/>
          </p:spPr>
          <p:txBody>
            <a:bodyPr wrap="square" rtlCol="0">
              <a:spAutoFit/>
            </a:bodyPr>
            <a:lstStyle/>
            <a:p>
              <a:pPr algn="ctr"/>
              <a:r>
                <a:rPr lang="en-US" sz="1500" b="1" dirty="0" err="1">
                  <a:latin typeface="Calibri" panose="020F0502020204030204" pitchFamily="34" charset="0"/>
                </a:rPr>
                <a:t>Menampilkan</a:t>
              </a:r>
              <a:r>
                <a:rPr lang="en-US" sz="1500" b="1" dirty="0">
                  <a:latin typeface="Calibri" panose="020F0502020204030204" pitchFamily="34" charset="0"/>
                </a:rPr>
                <a:t> 500 data </a:t>
              </a:r>
              <a:r>
                <a:rPr lang="en-US" sz="1500" b="1" dirty="0" err="1">
                  <a:latin typeface="Calibri" panose="020F0502020204030204" pitchFamily="34" charset="0"/>
                </a:rPr>
                <a:t>terbesar</a:t>
              </a:r>
              <a:endParaRPr lang="en-US" sz="1500" b="1" dirty="0">
                <a:latin typeface="Calibri" panose="020F0502020204030204" pitchFamily="34" charset="0"/>
              </a:endParaRPr>
            </a:p>
          </p:txBody>
        </p:sp>
        <p:sp>
          <p:nvSpPr>
            <p:cNvPr id="7" name="TextBox 6">
              <a:extLst>
                <a:ext uri="{FF2B5EF4-FFF2-40B4-BE49-F238E27FC236}">
                  <a16:creationId xmlns:a16="http://schemas.microsoft.com/office/drawing/2014/main" id="{716A60D5-FD90-CDD9-6096-A07BF67D2681}"/>
                </a:ext>
              </a:extLst>
            </p:cNvPr>
            <p:cNvSpPr txBox="1"/>
            <p:nvPr/>
          </p:nvSpPr>
          <p:spPr>
            <a:xfrm rot="16200000">
              <a:off x="7826740" y="1432989"/>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
        <p:nvSpPr>
          <p:cNvPr id="9" name="TextBox 8">
            <a:extLst>
              <a:ext uri="{FF2B5EF4-FFF2-40B4-BE49-F238E27FC236}">
                <a16:creationId xmlns:a16="http://schemas.microsoft.com/office/drawing/2014/main" id="{5BE5E451-82F5-0054-0D54-8D2FA8298E8C}"/>
              </a:ext>
            </a:extLst>
          </p:cNvPr>
          <p:cNvSpPr txBox="1"/>
          <p:nvPr/>
        </p:nvSpPr>
        <p:spPr>
          <a:xfrm>
            <a:off x="76200" y="145018"/>
            <a:ext cx="8153400" cy="369332"/>
          </a:xfrm>
          <a:prstGeom prst="rect">
            <a:avLst/>
          </a:prstGeom>
          <a:noFill/>
        </p:spPr>
        <p:txBody>
          <a:bodyPr wrap="square">
            <a:spAutoFit/>
          </a:bodyPr>
          <a:lstStyle/>
          <a:p>
            <a:r>
              <a:rPr lang="en-US" sz="1800" b="1" dirty="0">
                <a:solidFill>
                  <a:srgbClr val="231F20"/>
                </a:solidFill>
                <a:latin typeface="+mj-lt"/>
              </a:rPr>
              <a:t>Langkah-</a:t>
            </a:r>
            <a:r>
              <a:rPr lang="en-US" sz="1800" b="1" dirty="0" err="1">
                <a:solidFill>
                  <a:srgbClr val="231F20"/>
                </a:solidFill>
                <a:latin typeface="+mj-lt"/>
              </a:rPr>
              <a:t>langkah</a:t>
            </a:r>
            <a:r>
              <a:rPr lang="en-US" sz="1800" b="1" dirty="0">
                <a:solidFill>
                  <a:srgbClr val="231F20"/>
                </a:solidFill>
                <a:latin typeface="+mj-lt"/>
              </a:rPr>
              <a:t> </a:t>
            </a:r>
            <a:r>
              <a:rPr lang="en-US" sz="1800" b="1" dirty="0" err="1">
                <a:solidFill>
                  <a:srgbClr val="231F20"/>
                </a:solidFill>
                <a:latin typeface="+mj-lt"/>
              </a:rPr>
              <a:t>menggunakan</a:t>
            </a:r>
            <a:r>
              <a:rPr lang="en-US" sz="1800" b="1" dirty="0">
                <a:solidFill>
                  <a:srgbClr val="231F20"/>
                </a:solidFill>
                <a:latin typeface="+mj-lt"/>
              </a:rPr>
              <a:t> Custom AutoFilter </a:t>
            </a:r>
            <a:r>
              <a:rPr lang="en-US" sz="1800" b="1" dirty="0" err="1">
                <a:solidFill>
                  <a:srgbClr val="231F20"/>
                </a:solidFill>
                <a:latin typeface="+mj-lt"/>
              </a:rPr>
              <a:t>dengan</a:t>
            </a:r>
            <a:r>
              <a:rPr lang="en-US" sz="1800" b="1" dirty="0">
                <a:solidFill>
                  <a:srgbClr val="231F20"/>
                </a:solidFill>
                <a:latin typeface="+mj-lt"/>
              </a:rPr>
              <a:t> </a:t>
            </a:r>
            <a:r>
              <a:rPr lang="en-US" sz="1800" b="1" dirty="0" err="1">
                <a:solidFill>
                  <a:srgbClr val="231F20"/>
                </a:solidFill>
                <a:latin typeface="+mj-lt"/>
              </a:rPr>
              <a:t>dua</a:t>
            </a:r>
            <a:r>
              <a:rPr lang="en-US" sz="1800" b="1" dirty="0">
                <a:solidFill>
                  <a:srgbClr val="231F20"/>
                </a:solidFill>
                <a:latin typeface="+mj-lt"/>
              </a:rPr>
              <a:t> </a:t>
            </a:r>
            <a:r>
              <a:rPr lang="en-US" sz="1800" b="1" dirty="0" err="1">
                <a:solidFill>
                  <a:srgbClr val="231F20"/>
                </a:solidFill>
                <a:latin typeface="+mj-lt"/>
              </a:rPr>
              <a:t>persyaratan</a:t>
            </a:r>
            <a:r>
              <a:rPr lang="en-US" sz="1800" b="1" dirty="0">
                <a:solidFill>
                  <a:srgbClr val="231F20"/>
                </a:solidFill>
                <a:latin typeface="+mj-lt"/>
              </a:rPr>
              <a:t>:</a:t>
            </a:r>
          </a:p>
        </p:txBody>
      </p:sp>
    </p:spTree>
    <p:extLst>
      <p:ext uri="{BB962C8B-B14F-4D97-AF65-F5344CB8AC3E}">
        <p14:creationId xmlns:p14="http://schemas.microsoft.com/office/powerpoint/2010/main" val="2980253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grpId="0" nodeType="after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additive="base">
                                        <p:cTn id="4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2" presetClass="entr" presetSubtype="1" fill="hold" grpId="0" nodeType="after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 calcmode="lin" valueType="num">
                                      <p:cBhvr additive="base">
                                        <p:cTn id="52"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par>
                          <p:cTn id="54" fill="hold">
                            <p:stCondLst>
                              <p:cond delay="5000"/>
                            </p:stCondLst>
                            <p:childTnLst>
                              <p:par>
                                <p:cTn id="55" presetID="22" presetClass="entr" presetSubtype="4"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798520E-7E34-4DBD-B5FF-073AB6000366}"/>
              </a:ext>
            </a:extLst>
          </p:cNvPr>
          <p:cNvGrpSpPr/>
          <p:nvPr/>
        </p:nvGrpSpPr>
        <p:grpSpPr>
          <a:xfrm>
            <a:off x="5599812" y="861886"/>
            <a:ext cx="3240194" cy="3188894"/>
            <a:chOff x="5684872" y="793010"/>
            <a:chExt cx="3240194" cy="3188894"/>
          </a:xfrm>
        </p:grpSpPr>
        <p:pic>
          <p:nvPicPr>
            <p:cNvPr id="4" name="Picture 3">
              <a:extLst>
                <a:ext uri="{FF2B5EF4-FFF2-40B4-BE49-F238E27FC236}">
                  <a16:creationId xmlns:a16="http://schemas.microsoft.com/office/drawing/2014/main" id="{84027BEA-1237-4052-A732-E6190E24CA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000" y="793010"/>
              <a:ext cx="3210066" cy="2634897"/>
            </a:xfrm>
            <a:prstGeom prst="rect">
              <a:avLst/>
            </a:prstGeom>
          </p:spPr>
        </p:pic>
        <p:sp>
          <p:nvSpPr>
            <p:cNvPr id="6" name="TextBox 5">
              <a:extLst>
                <a:ext uri="{FF2B5EF4-FFF2-40B4-BE49-F238E27FC236}">
                  <a16:creationId xmlns:a16="http://schemas.microsoft.com/office/drawing/2014/main" id="{773A2160-4560-4A8C-BA60-13F4996895C7}"/>
                </a:ext>
              </a:extLst>
            </p:cNvPr>
            <p:cNvSpPr txBox="1"/>
            <p:nvPr/>
          </p:nvSpPr>
          <p:spPr>
            <a:xfrm>
              <a:off x="5684872" y="3427906"/>
              <a:ext cx="3240193" cy="553998"/>
            </a:xfrm>
            <a:prstGeom prst="rect">
              <a:avLst/>
            </a:prstGeom>
            <a:noFill/>
          </p:spPr>
          <p:txBody>
            <a:bodyPr wrap="square" rtlCol="0">
              <a:spAutoFit/>
            </a:bodyPr>
            <a:lstStyle/>
            <a:p>
              <a:pPr algn="ctr"/>
              <a:r>
                <a:rPr lang="id-ID" sz="1500" b="1" dirty="0">
                  <a:latin typeface="Calibri" panose="020F0502020204030204" pitchFamily="34" charset="0"/>
                </a:rPr>
                <a:t>Mengatur input angka nol dan tanda desimal secara otomatis</a:t>
              </a:r>
              <a:r>
                <a:rPr lang="en-US" sz="1500" b="1" dirty="0">
                  <a:latin typeface="Calibri" panose="020F0502020204030204" pitchFamily="34" charset="0"/>
                </a:rPr>
                <a:t>.</a:t>
              </a:r>
            </a:p>
          </p:txBody>
        </p:sp>
        <p:sp>
          <p:nvSpPr>
            <p:cNvPr id="7" name="TextBox 6">
              <a:extLst>
                <a:ext uri="{FF2B5EF4-FFF2-40B4-BE49-F238E27FC236}">
                  <a16:creationId xmlns:a16="http://schemas.microsoft.com/office/drawing/2014/main" id="{8CF09512-A755-4B02-82A0-24281E89CFC0}"/>
                </a:ext>
              </a:extLst>
            </p:cNvPr>
            <p:cNvSpPr txBox="1"/>
            <p:nvPr/>
          </p:nvSpPr>
          <p:spPr>
            <a:xfrm>
              <a:off x="5684873" y="3219199"/>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grpSp>
        <p:nvGrpSpPr>
          <p:cNvPr id="8" name="Group 7"/>
          <p:cNvGrpSpPr/>
          <p:nvPr/>
        </p:nvGrpSpPr>
        <p:grpSpPr>
          <a:xfrm>
            <a:off x="228600" y="438150"/>
            <a:ext cx="8686800" cy="4247317"/>
            <a:chOff x="228600" y="438150"/>
            <a:chExt cx="8686800" cy="4247317"/>
          </a:xfrm>
        </p:grpSpPr>
        <p:sp>
          <p:nvSpPr>
            <p:cNvPr id="25" name="Rectangle 24">
              <a:extLst>
                <a:ext uri="{FF2B5EF4-FFF2-40B4-BE49-F238E27FC236}">
                  <a16:creationId xmlns:a16="http://schemas.microsoft.com/office/drawing/2014/main" id="{F8FDCB7A-552C-4F8E-993C-02FABC3FF55D}"/>
                </a:ext>
              </a:extLst>
            </p:cNvPr>
            <p:cNvSpPr/>
            <p:nvPr/>
          </p:nvSpPr>
          <p:spPr>
            <a:xfrm>
              <a:off x="228600" y="438150"/>
              <a:ext cx="5333999" cy="4247317"/>
            </a:xfrm>
            <a:prstGeom prst="rect">
              <a:avLst/>
            </a:prstGeom>
            <a:ln>
              <a:noFill/>
              <a:prstDash val="lgDash"/>
            </a:ln>
          </p:spPr>
          <p:txBody>
            <a:bodyPr wrap="square">
              <a:spAutoFit/>
            </a:bodyPr>
            <a:lstStyle/>
            <a:p>
              <a:pPr marL="342900" indent="-342900">
                <a:buFont typeface="+mj-lt"/>
                <a:buAutoNum type="arabicParenR"/>
              </a:pPr>
              <a:r>
                <a:rPr lang="id-ID" dirty="0">
                  <a:latin typeface="Calibri" panose="020F0502020204030204" pitchFamily="34" charset="0"/>
                </a:rPr>
                <a:t>Open tab file, klik perintah Options. Kotak dialog Excel akan ditampilkan.</a:t>
              </a:r>
            </a:p>
            <a:p>
              <a:pPr marL="342900" indent="-342900">
                <a:buFont typeface="+mj-lt"/>
                <a:buAutoNum type="arabicParenR"/>
              </a:pPr>
              <a:r>
                <a:rPr lang="id-ID" dirty="0">
                  <a:latin typeface="Calibri" panose="020F0502020204030204" pitchFamily="34" charset="0"/>
                </a:rPr>
                <a:t>Klik Advanced.</a:t>
              </a:r>
            </a:p>
            <a:p>
              <a:pPr marL="342900" indent="-342900">
                <a:buFont typeface="+mj-lt"/>
                <a:buAutoNum type="arabicParenR"/>
              </a:pPr>
              <a:r>
                <a:rPr lang="id-ID" dirty="0">
                  <a:latin typeface="Calibri" panose="020F0502020204030204" pitchFamily="34" charset="0"/>
                </a:rPr>
                <a:t>Pada bagian Editing Options, berik tanda cek di kotak cek Automatically insert a decimal point.</a:t>
              </a:r>
            </a:p>
            <a:p>
              <a:pPr marL="342900" indent="-342900">
                <a:buFont typeface="+mj-lt"/>
                <a:buAutoNum type="arabicParenR"/>
              </a:pPr>
              <a:r>
                <a:rPr lang="id-ID" dirty="0">
                  <a:latin typeface="Calibri" panose="020F0502020204030204" pitchFamily="34" charset="0"/>
                </a:rPr>
                <a:t>Lakukan salah satu langkah berikut: </a:t>
              </a:r>
            </a:p>
            <a:p>
              <a:pPr marL="285750" indent="-285750">
                <a:buFontTx/>
                <a:buChar char="-"/>
              </a:pPr>
              <a:r>
                <a:rPr lang="id-ID" dirty="0">
                  <a:latin typeface="Calibri" panose="020F0502020204030204" pitchFamily="34" charset="0"/>
                </a:rPr>
                <a:t>Jika ingin menambahkan angka nol sebanyak </a:t>
              </a:r>
              <a:r>
                <a:rPr lang="id-ID" i="1" dirty="0">
                  <a:latin typeface="Calibri" panose="020F0502020204030204" pitchFamily="34" charset="0"/>
                </a:rPr>
                <a:t>n </a:t>
              </a:r>
              <a:r>
                <a:rPr lang="id-ID" dirty="0">
                  <a:latin typeface="Calibri" panose="020F0502020204030204" pitchFamily="34" charset="0"/>
                </a:rPr>
                <a:t>angka dibelakang angka yang diketik, masukkan angka negatif </a:t>
              </a:r>
              <a:r>
                <a:rPr lang="id-ID" i="1" dirty="0">
                  <a:latin typeface="Calibri" panose="020F0502020204030204" pitchFamily="34" charset="0"/>
                </a:rPr>
                <a:t>n. </a:t>
              </a:r>
              <a:r>
                <a:rPr lang="id-ID" dirty="0">
                  <a:latin typeface="Calibri" panose="020F0502020204030204" pitchFamily="34" charset="0"/>
                </a:rPr>
                <a:t>Misalnya </a:t>
              </a:r>
              <a:r>
                <a:rPr lang="id-ID" dirty="0">
                  <a:latin typeface="Calibri" panose="020F0502020204030204" pitchFamily="34" charset="0"/>
                  <a:sym typeface="Symbol" panose="05050102010706020507" pitchFamily="18" charset="2"/>
                </a:rPr>
                <a:t></a:t>
              </a:r>
              <a:r>
                <a:rPr lang="id-ID" dirty="0">
                  <a:latin typeface="Calibri" panose="020F0502020204030204" pitchFamily="34" charset="0"/>
                </a:rPr>
                <a:t>6 untuk menambahkan 6 angka nol di belakang data yang diketik. Angka 21 akan menjadi 21000000.</a:t>
              </a:r>
            </a:p>
            <a:p>
              <a:pPr marL="285750" indent="-285750">
                <a:buFontTx/>
                <a:buChar char="-"/>
              </a:pPr>
              <a:r>
                <a:rPr lang="id-ID" dirty="0">
                  <a:latin typeface="Calibri" panose="020F0502020204030204" pitchFamily="34" charset="0"/>
                </a:rPr>
                <a:t> Jika ingin menggeser angka desimal ke kiri sebanyak </a:t>
              </a:r>
              <a:r>
                <a:rPr lang="id-ID" i="1" dirty="0">
                  <a:latin typeface="Calibri" panose="020F0502020204030204" pitchFamily="34" charset="0"/>
                </a:rPr>
                <a:t>n </a:t>
              </a:r>
              <a:r>
                <a:rPr lang="id-ID" dirty="0">
                  <a:latin typeface="Calibri" panose="020F0502020204030204" pitchFamily="34" charset="0"/>
                </a:rPr>
                <a:t>angka, ketik angka </a:t>
              </a:r>
              <a:r>
                <a:rPr lang="id-ID" i="1" dirty="0">
                  <a:latin typeface="Calibri" panose="020F0502020204030204" pitchFamily="34" charset="0"/>
                </a:rPr>
                <a:t>n. </a:t>
              </a:r>
              <a:r>
                <a:rPr lang="id-ID" dirty="0">
                  <a:latin typeface="Calibri" panose="020F0502020204030204" pitchFamily="34" charset="0"/>
                </a:rPr>
                <a:t>Misalnya</a:t>
              </a:r>
              <a:r>
                <a:rPr lang="en-US" dirty="0">
                  <a:latin typeface="Calibri" panose="020F0502020204030204" pitchFamily="34" charset="0"/>
                </a:rPr>
                <a:t>,</a:t>
              </a:r>
              <a:r>
                <a:rPr lang="id-ID" dirty="0">
                  <a:latin typeface="Calibri" panose="020F0502020204030204" pitchFamily="34" charset="0"/>
                </a:rPr>
                <a:t> 3 untuk menggeser koma pada angka 2135 menjadi 2,135.</a:t>
              </a:r>
              <a:endParaRPr lang="id-ID" i="1" dirty="0">
                <a:latin typeface="Calibri" panose="020F0502020204030204" pitchFamily="34" charset="0"/>
              </a:endParaRPr>
            </a:p>
            <a:p>
              <a:pPr marL="342900" indent="-342900">
                <a:buFont typeface="+mj-lt"/>
                <a:buAutoNum type="arabicParenR" startAt="5"/>
              </a:pPr>
              <a:r>
                <a:rPr lang="id-ID" dirty="0">
                  <a:latin typeface="Calibri" panose="020F0502020204030204" pitchFamily="34" charset="0"/>
                </a:rPr>
                <a:t>Klik OK.</a:t>
              </a:r>
              <a:endParaRPr lang="en-US" dirty="0">
                <a:latin typeface="Calibri" panose="020F0502020204030204" pitchFamily="34" charset="0"/>
              </a:endParaRPr>
            </a:p>
          </p:txBody>
        </p:sp>
        <p:sp>
          <p:nvSpPr>
            <p:cNvPr id="3" name="Rectangle 2">
              <a:extLst>
                <a:ext uri="{FF2B5EF4-FFF2-40B4-BE49-F238E27FC236}">
                  <a16:creationId xmlns:a16="http://schemas.microsoft.com/office/drawing/2014/main" id="{681FA55C-5FA6-4330-88D0-38463D7F1B7C}"/>
                </a:ext>
              </a:extLst>
            </p:cNvPr>
            <p:cNvSpPr/>
            <p:nvPr/>
          </p:nvSpPr>
          <p:spPr>
            <a:xfrm>
              <a:off x="228600" y="438150"/>
              <a:ext cx="8686800" cy="4191000"/>
            </a:xfrm>
            <a:prstGeom prst="rect">
              <a:avLst/>
            </a:prstGeom>
            <a:noFill/>
            <a:ln w="9525">
              <a:prstDash val="lgDash"/>
            </a:ln>
          </p:spPr>
          <p:style>
            <a:lnRef idx="2">
              <a:schemeClr val="accent3"/>
            </a:lnRef>
            <a:fillRef idx="1">
              <a:schemeClr val="lt1"/>
            </a:fillRef>
            <a:effectRef idx="0">
              <a:schemeClr val="accent3"/>
            </a:effectRef>
            <a:fontRef idx="minor">
              <a:schemeClr val="dk1"/>
            </a:fontRef>
          </p:style>
          <p:txBody>
            <a:bodyPr rtlCol="0" anchor="ctr"/>
            <a:lstStyle/>
            <a:p>
              <a:pPr algn="ctr"/>
              <a:endParaRPr lang="en-ID"/>
            </a:p>
          </p:txBody>
        </p:sp>
      </p:grpSp>
      <p:sp>
        <p:nvSpPr>
          <p:cNvPr id="2" name="TextBox 1">
            <a:extLst>
              <a:ext uri="{FF2B5EF4-FFF2-40B4-BE49-F238E27FC236}">
                <a16:creationId xmlns:a16="http://schemas.microsoft.com/office/drawing/2014/main" id="{B7F9A2BF-CC49-4384-9707-BA40692221B8}"/>
              </a:ext>
            </a:extLst>
          </p:cNvPr>
          <p:cNvSpPr txBox="1"/>
          <p:nvPr/>
        </p:nvSpPr>
        <p:spPr>
          <a:xfrm>
            <a:off x="228600" y="133350"/>
            <a:ext cx="7467600" cy="381000"/>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id-ID" b="1" dirty="0"/>
              <a:t>Langkah-langkah untuk mengatur kedua hal tersebut adalah sebagai berikut</a:t>
            </a:r>
            <a:r>
              <a:rPr lang="en-US" b="1" dirty="0"/>
              <a:t>.</a:t>
            </a:r>
            <a:endParaRPr lang="en-ID" b="1" dirty="0"/>
          </a:p>
        </p:txBody>
      </p:sp>
    </p:spTree>
    <p:extLst>
      <p:ext uri="{BB962C8B-B14F-4D97-AF65-F5344CB8AC3E}">
        <p14:creationId xmlns:p14="http://schemas.microsoft.com/office/powerpoint/2010/main" val="3301883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50625" y="419040"/>
            <a:ext cx="8077200" cy="3787608"/>
            <a:chOff x="550625" y="419040"/>
            <a:chExt cx="8077200" cy="3787608"/>
          </a:xfrm>
        </p:grpSpPr>
        <p:sp>
          <p:nvSpPr>
            <p:cNvPr id="25" name="Rectangle 24">
              <a:extLst>
                <a:ext uri="{FF2B5EF4-FFF2-40B4-BE49-F238E27FC236}">
                  <a16:creationId xmlns:a16="http://schemas.microsoft.com/office/drawing/2014/main" id="{F8FDCB7A-552C-4F8E-993C-02FABC3FF55D}"/>
                </a:ext>
              </a:extLst>
            </p:cNvPr>
            <p:cNvSpPr/>
            <p:nvPr/>
          </p:nvSpPr>
          <p:spPr>
            <a:xfrm>
              <a:off x="550625" y="790328"/>
              <a:ext cx="8077200" cy="3416320"/>
            </a:xfrm>
            <a:prstGeom prst="rect">
              <a:avLst/>
            </a:prstGeom>
            <a:ln>
              <a:solidFill>
                <a:schemeClr val="tx2">
                  <a:lumMod val="60000"/>
                  <a:lumOff val="40000"/>
                </a:schemeClr>
              </a:solidFill>
              <a:prstDash val="lgDash"/>
            </a:ln>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Data berupa teks dilakukan dengan mengetik huruf-huruf dari teks menggunakan </a:t>
              </a:r>
              <a:r>
                <a:rPr lang="id-ID" i="1" dirty="0">
                  <a:latin typeface="Calibri" panose="020F0502020204030204" pitchFamily="34" charset="0"/>
                </a:rPr>
                <a:t>keyboard. </a:t>
              </a:r>
              <a:r>
                <a:rPr lang="id-ID" dirty="0">
                  <a:latin typeface="Calibri" panose="020F0502020204030204" pitchFamily="34" charset="0"/>
                </a:rPr>
                <a:t>Data berupa teks akan ditempatkan merapat ke kiri </a:t>
              </a:r>
              <a:r>
                <a:rPr lang="id-ID" i="1" dirty="0">
                  <a:latin typeface="Calibri" panose="020F0502020204030204" pitchFamily="34" charset="0"/>
                </a:rPr>
                <a:t>cell.</a:t>
              </a:r>
              <a:endParaRPr lang="id-ID" dirty="0">
                <a:latin typeface="Calibri" panose="020F0502020204030204" pitchFamily="34" charset="0"/>
              </a:endParaRPr>
            </a:p>
            <a:p>
              <a:pPr marL="285750" indent="-285750">
                <a:buFont typeface="Wingdings" panose="05000000000000000000" pitchFamily="2" charset="2"/>
                <a:buChar char="ü"/>
              </a:pPr>
              <a:r>
                <a:rPr lang="id-ID" dirty="0">
                  <a:latin typeface="Calibri" panose="020F0502020204030204" pitchFamily="34" charset="0"/>
                </a:rPr>
                <a:t>Jika data yang dimasukkan berupa waktu, Ms Excel menggunakan tanda titik dua (:) untuk memisahkan jam, menit, dan detik. </a:t>
              </a:r>
            </a:p>
            <a:p>
              <a:pPr marL="285750" indent="-285750">
                <a:buFont typeface="Wingdings" panose="05000000000000000000" pitchFamily="2" charset="2"/>
                <a:buChar char="ü"/>
              </a:pPr>
              <a:r>
                <a:rPr lang="id-ID" dirty="0">
                  <a:latin typeface="Calibri" panose="020F0502020204030204" pitchFamily="34" charset="0"/>
                </a:rPr>
                <a:t>Jika menggunakan sistem waktu 12 jam, tambahkan huruf “a” untuk waktu AM dan huruf “p” untuk waktu PM setelah angka waktu dimasukkan. Contohnya</a:t>
              </a:r>
              <a:r>
                <a:rPr lang="en-US" dirty="0">
                  <a:latin typeface="Calibri" panose="020F0502020204030204" pitchFamily="34" charset="0"/>
                </a:rPr>
                <a:t>,</a:t>
              </a:r>
              <a:r>
                <a:rPr lang="id-ID" dirty="0">
                  <a:latin typeface="Calibri" panose="020F0502020204030204" pitchFamily="34" charset="0"/>
                </a:rPr>
                <a:t> waktu yang akan dimasukkan adalah pukul 14.45, maka pada sistem waktu 12 jam diketik 2:45 p.</a:t>
              </a:r>
            </a:p>
            <a:p>
              <a:pPr marL="285750" indent="-285750">
                <a:buFont typeface="Wingdings" panose="05000000000000000000" pitchFamily="2" charset="2"/>
                <a:buChar char="ü"/>
              </a:pPr>
              <a:r>
                <a:rPr lang="id-ID" dirty="0">
                  <a:latin typeface="Calibri" panose="020F0502020204030204" pitchFamily="34" charset="0"/>
                </a:rPr>
                <a:t>Jika data yang dimasukkan berupa tanggal, Ms Excel menggunakan tanda </a:t>
              </a:r>
              <a:r>
                <a:rPr lang="id-ID" i="1" dirty="0">
                  <a:latin typeface="Calibri" panose="020F0502020204030204" pitchFamily="34" charset="0"/>
                </a:rPr>
                <a:t>slash </a:t>
              </a:r>
              <a:r>
                <a:rPr lang="id-ID" dirty="0">
                  <a:latin typeface="Calibri" panose="020F0502020204030204" pitchFamily="34" charset="0"/>
                </a:rPr>
                <a:t>(/)</a:t>
              </a:r>
              <a:r>
                <a:rPr lang="id-ID" i="1" dirty="0">
                  <a:latin typeface="Calibri" panose="020F0502020204030204" pitchFamily="34" charset="0"/>
                </a:rPr>
                <a:t> </a:t>
              </a:r>
              <a:r>
                <a:rPr lang="id-ID" dirty="0">
                  <a:latin typeface="Calibri" panose="020F0502020204030204" pitchFamily="34" charset="0"/>
                </a:rPr>
                <a:t>atau </a:t>
              </a:r>
              <a:r>
                <a:rPr lang="id-ID" i="1" dirty="0">
                  <a:latin typeface="Calibri" panose="020F0502020204030204" pitchFamily="34" charset="0"/>
                </a:rPr>
                <a:t>hyphen </a:t>
              </a:r>
              <a:r>
                <a:rPr lang="id-ID" dirty="0">
                  <a:latin typeface="Calibri" panose="020F0502020204030204" pitchFamily="34" charset="0"/>
                </a:rPr>
                <a:t>(</a:t>
              </a:r>
              <a:r>
                <a:rPr lang="id-ID" dirty="0">
                  <a:latin typeface="Calibri" panose="020F0502020204030204" pitchFamily="34" charset="0"/>
                  <a:cs typeface="Calibri" panose="020F0502020204030204" pitchFamily="34" charset="0"/>
                </a:rPr>
                <a:t>-</a:t>
              </a:r>
              <a:r>
                <a:rPr lang="id-ID" dirty="0">
                  <a:latin typeface="Calibri" panose="020F0502020204030204" pitchFamily="34" charset="0"/>
                </a:rPr>
                <a:t>) untuk memisahkan hari, bulan dan tahun. Contohnya tanggal yang ingin dimasukkan “22 Juli 2019” dapat diketik “22-7-2019” atau “22/7/2019”, setelah data selesai diketik diikuti dengan menekan tombol Enter. </a:t>
              </a:r>
              <a:endParaRPr lang="en-US" dirty="0">
                <a:latin typeface="Calibri" panose="020F0502020204030204" pitchFamily="34" charset="0"/>
              </a:endParaRPr>
            </a:p>
          </p:txBody>
        </p:sp>
        <p:sp>
          <p:nvSpPr>
            <p:cNvPr id="6" name="TextBox 5">
              <a:extLst>
                <a:ext uri="{FF2B5EF4-FFF2-40B4-BE49-F238E27FC236}">
                  <a16:creationId xmlns:a16="http://schemas.microsoft.com/office/drawing/2014/main" id="{C1BC87FE-9373-4E35-BB87-1267C73C0EFB}"/>
                </a:ext>
              </a:extLst>
            </p:cNvPr>
            <p:cNvSpPr txBox="1"/>
            <p:nvPr/>
          </p:nvSpPr>
          <p:spPr>
            <a:xfrm>
              <a:off x="559485" y="419040"/>
              <a:ext cx="5943600" cy="400110"/>
            </a:xfrm>
            <a:prstGeom prst="rect">
              <a:avLst/>
            </a:prstGeom>
            <a:solidFill>
              <a:schemeClr val="tx2">
                <a:lumMod val="60000"/>
                <a:lumOff val="40000"/>
              </a:schemeClr>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2000" b="1" dirty="0">
                  <a:solidFill>
                    <a:schemeClr val="bg1"/>
                  </a:solidFill>
                  <a:latin typeface="Calibri" panose="020F0502020204030204" pitchFamily="34" charset="0"/>
                </a:rPr>
                <a:t>b. Menginput Data Berupa Teks, Waktu, dan Tanggal</a:t>
              </a:r>
              <a:endParaRPr lang="en-US" sz="2000" b="1" i="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411484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7578" y="442819"/>
            <a:ext cx="8088843" cy="3816430"/>
            <a:chOff x="527578" y="442819"/>
            <a:chExt cx="8088843" cy="3816430"/>
          </a:xfrm>
        </p:grpSpPr>
        <p:sp>
          <p:nvSpPr>
            <p:cNvPr id="2" name="TextBox 1">
              <a:extLst>
                <a:ext uri="{FF2B5EF4-FFF2-40B4-BE49-F238E27FC236}">
                  <a16:creationId xmlns:a16="http://schemas.microsoft.com/office/drawing/2014/main" id="{6A805D8E-F583-443C-B78B-EDF284CEDE71}"/>
                </a:ext>
              </a:extLst>
            </p:cNvPr>
            <p:cNvSpPr txBox="1"/>
            <p:nvPr/>
          </p:nvSpPr>
          <p:spPr>
            <a:xfrm>
              <a:off x="527578" y="842929"/>
              <a:ext cx="8088843" cy="3416320"/>
            </a:xfrm>
            <a:prstGeom prst="rect">
              <a:avLst/>
            </a:prstGeom>
            <a:noFill/>
            <a:ln>
              <a:solidFill>
                <a:schemeClr val="accent2"/>
              </a:solidFill>
              <a:prstDash val="lgDash"/>
            </a:ln>
          </p:spPr>
          <p:txBody>
            <a:bodyPr wrap="square" rtlCol="0">
              <a:spAutoFit/>
            </a:bodyPr>
            <a:lstStyle/>
            <a:p>
              <a:r>
                <a:rPr lang="id-ID" b="1" dirty="0">
                  <a:latin typeface="Calibri" panose="020F0502020204030204" pitchFamily="34" charset="0"/>
                </a:rPr>
                <a:t>Langkah-langkah untuk menginput data yang berurutan adalah sebagai berikut</a:t>
              </a:r>
              <a:r>
                <a:rPr lang="en-US" b="1" dirty="0">
                  <a:latin typeface="Calibri" panose="020F0502020204030204" pitchFamily="34" charset="0"/>
                </a:rPr>
                <a:t>.</a:t>
              </a:r>
              <a:endParaRPr lang="id-ID" b="1" dirty="0">
                <a:latin typeface="Calibri" panose="020F0502020204030204" pitchFamily="34" charset="0"/>
              </a:endParaRPr>
            </a:p>
            <a:p>
              <a:pPr marL="342900" indent="-342900">
                <a:buFont typeface="+mj-lt"/>
                <a:buAutoNum type="arabicParenR"/>
              </a:pPr>
              <a:r>
                <a:rPr lang="id-ID" dirty="0">
                  <a:latin typeface="Calibri" panose="020F0502020204030204" pitchFamily="34" charset="0"/>
                </a:rPr>
                <a:t>Pilihlah </a:t>
              </a:r>
              <a:r>
                <a:rPr lang="id-ID" i="1" dirty="0">
                  <a:latin typeface="Calibri" panose="020F0502020204030204" pitchFamily="34" charset="0"/>
                </a:rPr>
                <a:t>cell </a:t>
              </a:r>
              <a:r>
                <a:rPr lang="id-ID" dirty="0">
                  <a:latin typeface="Calibri" panose="020F0502020204030204" pitchFamily="34" charset="0"/>
                </a:rPr>
                <a:t>tempat data pertama akan diinput.</a:t>
              </a:r>
            </a:p>
            <a:p>
              <a:pPr marL="342900" indent="-342900">
                <a:buFont typeface="+mj-lt"/>
                <a:buAutoNum type="arabicParenR"/>
              </a:pPr>
              <a:r>
                <a:rPr lang="id-ID" dirty="0">
                  <a:latin typeface="Calibri" panose="020F0502020204030204" pitchFamily="34" charset="0"/>
                </a:rPr>
                <a:t>Ketik data pertama, kemudian pindah ke </a:t>
              </a:r>
              <a:r>
                <a:rPr lang="id-ID" i="1" dirty="0">
                  <a:latin typeface="Calibri" panose="020F0502020204030204" pitchFamily="34" charset="0"/>
                </a:rPr>
                <a:t>cell</a:t>
              </a:r>
              <a:r>
                <a:rPr lang="id-ID" dirty="0">
                  <a:latin typeface="Calibri" panose="020F0502020204030204" pitchFamily="34" charset="0"/>
                </a:rPr>
                <a:t> berikutnya.</a:t>
              </a:r>
            </a:p>
            <a:p>
              <a:pPr marL="342900" indent="-342900">
                <a:buFont typeface="+mj-lt"/>
                <a:buAutoNum type="arabicParenR"/>
              </a:pPr>
              <a:r>
                <a:rPr lang="id-ID" dirty="0">
                  <a:latin typeface="Calibri" panose="020F0502020204030204" pitchFamily="34" charset="0"/>
                </a:rPr>
                <a:t>Ketik data kedua yang sesuai dengan urutan data dengan ketentuan sebagai berikut:</a:t>
              </a:r>
            </a:p>
            <a:p>
              <a:pPr marL="285750" indent="-285750">
                <a:buFont typeface="Arial" panose="020B0604020202020204" pitchFamily="34" charset="0"/>
                <a:buChar char="•"/>
              </a:pPr>
              <a:r>
                <a:rPr lang="id-ID" dirty="0">
                  <a:latin typeface="Calibri" panose="020F0502020204030204" pitchFamily="34" charset="0"/>
                </a:rPr>
                <a:t>Jika urutan data yang akan dimasukkan adalah 1, 2, 3, 4, dan seterusnya, ketiklah angka 1 dan 2 di dua </a:t>
              </a:r>
              <a:r>
                <a:rPr lang="id-ID" i="1" dirty="0">
                  <a:latin typeface="Calibri" panose="020F0502020204030204" pitchFamily="34" charset="0"/>
                </a:rPr>
                <a:t>cell</a:t>
              </a:r>
              <a:r>
                <a:rPr lang="id-ID" dirty="0">
                  <a:latin typeface="Calibri" panose="020F0502020204030204" pitchFamily="34" charset="0"/>
                </a:rPr>
                <a:t> yang pertama.</a:t>
              </a:r>
            </a:p>
            <a:p>
              <a:pPr marL="285750" indent="-285750">
                <a:buFont typeface="Arial" panose="020B0604020202020204" pitchFamily="34" charset="0"/>
                <a:buChar char="•"/>
              </a:pPr>
              <a:r>
                <a:rPr lang="id-ID" dirty="0">
                  <a:latin typeface="Calibri" panose="020F0502020204030204" pitchFamily="34" charset="0"/>
                </a:rPr>
                <a:t>Jika urutan data yang akan dimasukkan adalah 2, 4, 6, 8, dan seterusnya, ketiklah angka 2 dan 4 di dua </a:t>
              </a:r>
              <a:r>
                <a:rPr lang="id-ID" i="1" dirty="0">
                  <a:latin typeface="Calibri" panose="020F0502020204030204" pitchFamily="34" charset="0"/>
                </a:rPr>
                <a:t>cell</a:t>
              </a:r>
              <a:r>
                <a:rPr lang="id-ID" dirty="0">
                  <a:latin typeface="Calibri" panose="020F0502020204030204" pitchFamily="34" charset="0"/>
                </a:rPr>
                <a:t> yang pertama.</a:t>
              </a:r>
            </a:p>
            <a:p>
              <a:pPr marL="285750" indent="-285750">
                <a:buFont typeface="Arial" panose="020B0604020202020204" pitchFamily="34" charset="0"/>
                <a:buChar char="•"/>
              </a:pPr>
              <a:r>
                <a:rPr lang="id-ID" dirty="0">
                  <a:latin typeface="Calibri" panose="020F0502020204030204" pitchFamily="34" charset="0"/>
                </a:rPr>
                <a:t>Jika urutan data yang akan dimasukkan adalah 5, 8, 11, 14, dan seterusnya, ketiklah angka 5 dan 8 di dua </a:t>
              </a:r>
              <a:r>
                <a:rPr lang="id-ID" i="1" dirty="0">
                  <a:latin typeface="Calibri" panose="020F0502020204030204" pitchFamily="34" charset="0"/>
                </a:rPr>
                <a:t>cell</a:t>
              </a:r>
              <a:r>
                <a:rPr lang="id-ID" dirty="0">
                  <a:latin typeface="Calibri" panose="020F0502020204030204" pitchFamily="34" charset="0"/>
                </a:rPr>
                <a:t> yang pertama.</a:t>
              </a:r>
            </a:p>
            <a:p>
              <a:pPr marL="342900" indent="-342900">
                <a:buFont typeface="+mj-lt"/>
                <a:buAutoNum type="arabicParenR" startAt="4"/>
              </a:pPr>
              <a:r>
                <a:rPr lang="id-ID" dirty="0">
                  <a:latin typeface="Calibri" panose="020F0502020204030204" pitchFamily="34" charset="0"/>
                </a:rPr>
                <a:t>Blok kedua </a:t>
              </a:r>
              <a:r>
                <a:rPr lang="id-ID" i="1" dirty="0">
                  <a:latin typeface="Calibri" panose="020F0502020204030204" pitchFamily="34" charset="0"/>
                </a:rPr>
                <a:t>cell </a:t>
              </a:r>
              <a:r>
                <a:rPr lang="id-ID" dirty="0">
                  <a:latin typeface="Calibri" panose="020F0502020204030204" pitchFamily="34" charset="0"/>
                </a:rPr>
                <a:t>yang sudah diisi data tersebut.</a:t>
              </a:r>
              <a:endParaRPr lang="en-US" dirty="0">
                <a:latin typeface="Calibri" panose="020F0502020204030204" pitchFamily="34" charset="0"/>
              </a:endParaRPr>
            </a:p>
          </p:txBody>
        </p:sp>
        <p:sp>
          <p:nvSpPr>
            <p:cNvPr id="7" name="TextBox 6">
              <a:extLst>
                <a:ext uri="{FF2B5EF4-FFF2-40B4-BE49-F238E27FC236}">
                  <a16:creationId xmlns:a16="http://schemas.microsoft.com/office/drawing/2014/main" id="{6BF1003A-CBDC-4B29-889B-F88A48D252CB}"/>
                </a:ext>
              </a:extLst>
            </p:cNvPr>
            <p:cNvSpPr txBox="1"/>
            <p:nvPr/>
          </p:nvSpPr>
          <p:spPr>
            <a:xfrm>
              <a:off x="545043" y="442819"/>
              <a:ext cx="4267200" cy="400110"/>
            </a:xfrm>
            <a:prstGeom prst="rect">
              <a:avLst/>
            </a:prstGeom>
            <a:solidFill>
              <a:schemeClr val="accent2"/>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2000" b="1" dirty="0">
                  <a:solidFill>
                    <a:schemeClr val="bg1"/>
                  </a:solidFill>
                  <a:latin typeface="Calibri" panose="020F0502020204030204" pitchFamily="34" charset="0"/>
                </a:rPr>
                <a:t>c. Menginput Data yang Berurutan</a:t>
              </a:r>
              <a:endParaRPr lang="en-US" sz="2000" b="1" i="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2058638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81000" y="442819"/>
            <a:ext cx="8382000" cy="3957731"/>
            <a:chOff x="381000" y="442819"/>
            <a:chExt cx="8382000" cy="3957731"/>
          </a:xfrm>
        </p:grpSpPr>
        <p:sp>
          <p:nvSpPr>
            <p:cNvPr id="2" name="Rectangle 1">
              <a:extLst>
                <a:ext uri="{FF2B5EF4-FFF2-40B4-BE49-F238E27FC236}">
                  <a16:creationId xmlns:a16="http://schemas.microsoft.com/office/drawing/2014/main" id="{573291C1-8216-4327-9B89-775818615F1E}"/>
                </a:ext>
              </a:extLst>
            </p:cNvPr>
            <p:cNvSpPr/>
            <p:nvPr/>
          </p:nvSpPr>
          <p:spPr>
            <a:xfrm>
              <a:off x="381000" y="842929"/>
              <a:ext cx="8382000" cy="3557621"/>
            </a:xfrm>
            <a:prstGeom prst="rect">
              <a:avLst/>
            </a:prstGeom>
            <a:ln w="9525">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ID"/>
            </a:p>
          </p:txBody>
        </p:sp>
        <p:grpSp>
          <p:nvGrpSpPr>
            <p:cNvPr id="10" name="Group 9"/>
            <p:cNvGrpSpPr/>
            <p:nvPr/>
          </p:nvGrpSpPr>
          <p:grpSpPr>
            <a:xfrm>
              <a:off x="457200" y="442819"/>
              <a:ext cx="8130114" cy="3896652"/>
              <a:chOff x="457200" y="442819"/>
              <a:chExt cx="8130114" cy="3896652"/>
            </a:xfrm>
          </p:grpSpPr>
          <p:sp>
            <p:nvSpPr>
              <p:cNvPr id="25" name="Rectangle 24">
                <a:extLst>
                  <a:ext uri="{FF2B5EF4-FFF2-40B4-BE49-F238E27FC236}">
                    <a16:creationId xmlns:a16="http://schemas.microsoft.com/office/drawing/2014/main" id="{F8FDCB7A-552C-4F8E-993C-02FABC3FF55D}"/>
                  </a:ext>
                </a:extLst>
              </p:cNvPr>
              <p:cNvSpPr/>
              <p:nvPr/>
            </p:nvSpPr>
            <p:spPr>
              <a:xfrm>
                <a:off x="457200" y="1200150"/>
                <a:ext cx="3722157" cy="3139321"/>
              </a:xfrm>
              <a:prstGeom prst="rect">
                <a:avLst/>
              </a:prstGeom>
            </p:spPr>
            <p:txBody>
              <a:bodyPr wrap="square">
                <a:spAutoFit/>
              </a:bodyPr>
              <a:lstStyle/>
              <a:p>
                <a:pPr marL="342900" indent="-342900">
                  <a:buFont typeface="+mj-lt"/>
                  <a:buAutoNum type="arabicParenR" startAt="5"/>
                </a:pPr>
                <a:r>
                  <a:rPr lang="id-ID" dirty="0">
                    <a:latin typeface="Calibri" panose="020F0502020204030204" pitchFamily="34" charset="0"/>
                  </a:rPr>
                  <a:t>Letakkan </a:t>
                </a:r>
                <a:r>
                  <a:rPr lang="id-ID" i="1" dirty="0">
                    <a:latin typeface="Calibri" panose="020F0502020204030204" pitchFamily="34" charset="0"/>
                  </a:rPr>
                  <a:t>pointer</a:t>
                </a:r>
                <a:r>
                  <a:rPr lang="id-ID" dirty="0">
                    <a:latin typeface="Calibri" panose="020F0502020204030204" pitchFamily="34" charset="0"/>
                  </a:rPr>
                  <a:t> disudut kanan bawah </a:t>
                </a:r>
                <a:r>
                  <a:rPr lang="id-ID" i="1" dirty="0">
                    <a:latin typeface="Calibri" panose="020F0502020204030204" pitchFamily="34" charset="0"/>
                  </a:rPr>
                  <a:t>cell </a:t>
                </a:r>
                <a:r>
                  <a:rPr lang="id-ID" dirty="0">
                    <a:latin typeface="Calibri" panose="020F0502020204030204" pitchFamily="34" charset="0"/>
                  </a:rPr>
                  <a:t>yang kedua sampai tanda tambah (+) muncul di </a:t>
                </a:r>
                <a:r>
                  <a:rPr lang="id-ID" i="1" dirty="0">
                    <a:latin typeface="Calibri" panose="020F0502020204030204" pitchFamily="34" charset="0"/>
                  </a:rPr>
                  <a:t>pointer.</a:t>
                </a:r>
                <a:endParaRPr lang="id-ID" dirty="0">
                  <a:latin typeface="Calibri" panose="020F0502020204030204" pitchFamily="34" charset="0"/>
                </a:endParaRPr>
              </a:p>
              <a:p>
                <a:pPr marL="342900" indent="-342900">
                  <a:buFont typeface="+mj-lt"/>
                  <a:buAutoNum type="arabicParenR" startAt="5"/>
                </a:pPr>
                <a:r>
                  <a:rPr lang="id-ID" dirty="0">
                    <a:latin typeface="Calibri" panose="020F0502020204030204" pitchFamily="34" charset="0"/>
                  </a:rPr>
                  <a:t> </a:t>
                </a:r>
                <a:r>
                  <a:rPr lang="id-ID" i="1" dirty="0">
                    <a:latin typeface="Calibri" panose="020F0502020204030204" pitchFamily="34" charset="0"/>
                  </a:rPr>
                  <a:t>Drag</a:t>
                </a:r>
                <a:r>
                  <a:rPr lang="id-ID" dirty="0">
                    <a:latin typeface="Calibri" panose="020F0502020204030204" pitchFamily="34" charset="0"/>
                  </a:rPr>
                  <a:t> ke kanan atau ke bawah untuk urutan data yang semakin besar, atau </a:t>
                </a:r>
                <a:r>
                  <a:rPr lang="id-ID" i="1" dirty="0">
                    <a:latin typeface="Calibri" panose="020F0502020204030204" pitchFamily="34" charset="0"/>
                  </a:rPr>
                  <a:t>drag</a:t>
                </a:r>
                <a:r>
                  <a:rPr lang="id-ID" dirty="0">
                    <a:latin typeface="Calibri" panose="020F0502020204030204" pitchFamily="34" charset="0"/>
                  </a:rPr>
                  <a:t> ke kiri atau ke atas untuk urutan data yang semakin kecil.</a:t>
                </a:r>
              </a:p>
              <a:p>
                <a:pPr marL="342900" indent="-342900">
                  <a:buFont typeface="+mj-lt"/>
                  <a:buAutoNum type="arabicParenR" startAt="5"/>
                </a:pPr>
                <a:r>
                  <a:rPr lang="id-ID" dirty="0">
                    <a:latin typeface="Calibri" panose="020F0502020204030204" pitchFamily="34" charset="0"/>
                  </a:rPr>
                  <a:t>Jika data terakhir sudah diinput, lepaskan </a:t>
                </a:r>
                <a:r>
                  <a:rPr lang="id-ID" i="1" dirty="0">
                    <a:latin typeface="Calibri" panose="020F0502020204030204" pitchFamily="34" charset="0"/>
                  </a:rPr>
                  <a:t>mouse.</a:t>
                </a:r>
                <a:endParaRPr lang="en-US" dirty="0">
                  <a:latin typeface="Calibri" panose="020F0502020204030204" pitchFamily="34" charset="0"/>
                </a:endParaRPr>
              </a:p>
            </p:txBody>
          </p:sp>
          <p:sp>
            <p:nvSpPr>
              <p:cNvPr id="6" name="TextBox 5">
                <a:extLst>
                  <a:ext uri="{FF2B5EF4-FFF2-40B4-BE49-F238E27FC236}">
                    <a16:creationId xmlns:a16="http://schemas.microsoft.com/office/drawing/2014/main" id="{A6685558-E405-4F36-93A6-9C83C434492E}"/>
                  </a:ext>
                </a:extLst>
              </p:cNvPr>
              <p:cNvSpPr txBox="1"/>
              <p:nvPr/>
            </p:nvSpPr>
            <p:spPr>
              <a:xfrm>
                <a:off x="533400" y="830818"/>
                <a:ext cx="8053914" cy="369332"/>
              </a:xfrm>
              <a:prstGeom prst="rect">
                <a:avLst/>
              </a:prstGeom>
              <a:noFill/>
            </p:spPr>
            <p:txBody>
              <a:bodyPr wrap="square" rtlCol="0">
                <a:spAutoFit/>
              </a:bodyPr>
              <a:lstStyle/>
              <a:p>
                <a:r>
                  <a:rPr lang="id-ID" b="1" dirty="0">
                    <a:latin typeface="Calibri" panose="020F0502020204030204" pitchFamily="34" charset="0"/>
                  </a:rPr>
                  <a:t>Langkah-langkah untuk menginput data yang berurutan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13" name="TextBox 12">
                <a:extLst>
                  <a:ext uri="{FF2B5EF4-FFF2-40B4-BE49-F238E27FC236}">
                    <a16:creationId xmlns:a16="http://schemas.microsoft.com/office/drawing/2014/main" id="{E8BAD7B3-77AE-4B1B-8AEA-7951D5A1B718}"/>
                  </a:ext>
                </a:extLst>
              </p:cNvPr>
              <p:cNvSpPr txBox="1"/>
              <p:nvPr/>
            </p:nvSpPr>
            <p:spPr>
              <a:xfrm>
                <a:off x="545043" y="442819"/>
                <a:ext cx="4267200" cy="400110"/>
              </a:xfrm>
              <a:prstGeom prst="rect">
                <a:avLst/>
              </a:prstGeom>
              <a:solidFill>
                <a:schemeClr val="accent2"/>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id-ID" sz="2000" b="1" dirty="0">
                    <a:solidFill>
                      <a:schemeClr val="bg1"/>
                    </a:solidFill>
                    <a:latin typeface="Calibri" panose="020F0502020204030204" pitchFamily="34" charset="0"/>
                  </a:rPr>
                  <a:t>c. Menginput Data yang Berurutan</a:t>
                </a:r>
                <a:endParaRPr lang="en-US" sz="2000" b="1" i="1" dirty="0">
                  <a:solidFill>
                    <a:schemeClr val="bg1"/>
                  </a:solidFill>
                  <a:latin typeface="Calibri" panose="020F0502020204030204" pitchFamily="34" charset="0"/>
                </a:endParaRPr>
              </a:p>
            </p:txBody>
          </p:sp>
        </p:grpSp>
      </p:grpSp>
      <p:grpSp>
        <p:nvGrpSpPr>
          <p:cNvPr id="4" name="Group 3"/>
          <p:cNvGrpSpPr/>
          <p:nvPr/>
        </p:nvGrpSpPr>
        <p:grpSpPr>
          <a:xfrm>
            <a:off x="4949327" y="1253488"/>
            <a:ext cx="3533449" cy="2784364"/>
            <a:chOff x="4949327" y="1253488"/>
            <a:chExt cx="3533449" cy="2784364"/>
          </a:xfrm>
        </p:grpSpPr>
        <p:grpSp>
          <p:nvGrpSpPr>
            <p:cNvPr id="7" name="Group 6"/>
            <p:cNvGrpSpPr/>
            <p:nvPr/>
          </p:nvGrpSpPr>
          <p:grpSpPr>
            <a:xfrm>
              <a:off x="4964645" y="1253488"/>
              <a:ext cx="3518131" cy="2784364"/>
              <a:chOff x="4964645" y="1253488"/>
              <a:chExt cx="3518131" cy="2784364"/>
            </a:xfrm>
          </p:grpSpPr>
          <p:grpSp>
            <p:nvGrpSpPr>
              <p:cNvPr id="9" name="Group 8">
                <a:extLst>
                  <a:ext uri="{FF2B5EF4-FFF2-40B4-BE49-F238E27FC236}">
                    <a16:creationId xmlns:a16="http://schemas.microsoft.com/office/drawing/2014/main" id="{94DEBEC9-7A6D-4CD5-A846-B37A00EC0C21}"/>
                  </a:ext>
                </a:extLst>
              </p:cNvPr>
              <p:cNvGrpSpPr/>
              <p:nvPr/>
            </p:nvGrpSpPr>
            <p:grpSpPr>
              <a:xfrm>
                <a:off x="4964645" y="1253488"/>
                <a:ext cx="3518131" cy="2424826"/>
                <a:chOff x="4444409" y="1371359"/>
                <a:chExt cx="3518131" cy="2424826"/>
              </a:xfrm>
            </p:grpSpPr>
            <p:pic>
              <p:nvPicPr>
                <p:cNvPr id="3" name="Picture 2">
                  <a:extLst>
                    <a:ext uri="{FF2B5EF4-FFF2-40B4-BE49-F238E27FC236}">
                      <a16:creationId xmlns:a16="http://schemas.microsoft.com/office/drawing/2014/main" id="{128E89B5-36BF-4BBD-8F7B-2182E7E6C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4409" y="1371359"/>
                  <a:ext cx="1306296" cy="2035786"/>
                </a:xfrm>
                <a:prstGeom prst="rect">
                  <a:avLst/>
                </a:prstGeom>
              </p:spPr>
            </p:pic>
            <p:pic>
              <p:nvPicPr>
                <p:cNvPr id="5" name="Picture 4">
                  <a:extLst>
                    <a:ext uri="{FF2B5EF4-FFF2-40B4-BE49-F238E27FC236}">
                      <a16:creationId xmlns:a16="http://schemas.microsoft.com/office/drawing/2014/main" id="{8F19C4B0-17B7-42BA-809F-BF8E8C58BF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626" y="1553857"/>
                  <a:ext cx="1314778" cy="2035785"/>
                </a:xfrm>
                <a:prstGeom prst="rect">
                  <a:avLst/>
                </a:prstGeom>
              </p:spPr>
            </p:pic>
            <p:pic>
              <p:nvPicPr>
                <p:cNvPr id="8" name="Picture 7">
                  <a:extLst>
                    <a:ext uri="{FF2B5EF4-FFF2-40B4-BE49-F238E27FC236}">
                      <a16:creationId xmlns:a16="http://schemas.microsoft.com/office/drawing/2014/main" id="{1129AF45-6551-429F-B6B4-F15671920A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6244" y="1743434"/>
                  <a:ext cx="1306296" cy="2052751"/>
                </a:xfrm>
                <a:prstGeom prst="rect">
                  <a:avLst/>
                </a:prstGeom>
              </p:spPr>
            </p:pic>
          </p:grpSp>
          <p:sp>
            <p:nvSpPr>
              <p:cNvPr id="14" name="TextBox 13">
                <a:extLst>
                  <a:ext uri="{FF2B5EF4-FFF2-40B4-BE49-F238E27FC236}">
                    <a16:creationId xmlns:a16="http://schemas.microsoft.com/office/drawing/2014/main" id="{4BE55D18-D7A8-468A-82BF-3B9396CF59E3}"/>
                  </a:ext>
                </a:extLst>
              </p:cNvPr>
              <p:cNvSpPr txBox="1"/>
              <p:nvPr/>
            </p:nvSpPr>
            <p:spPr>
              <a:xfrm>
                <a:off x="5012538" y="3714687"/>
                <a:ext cx="3439425" cy="323165"/>
              </a:xfrm>
              <a:prstGeom prst="rect">
                <a:avLst/>
              </a:prstGeom>
              <a:noFill/>
            </p:spPr>
            <p:txBody>
              <a:bodyPr wrap="square" rtlCol="0">
                <a:spAutoFit/>
              </a:bodyPr>
              <a:lstStyle/>
              <a:p>
                <a:pPr algn="ctr"/>
                <a:r>
                  <a:rPr lang="id-ID" sz="1500" b="1" dirty="0">
                    <a:latin typeface="Calibri" panose="020F0502020204030204" pitchFamily="34" charset="0"/>
                  </a:rPr>
                  <a:t>Cara menginput data yang berurutan</a:t>
                </a:r>
                <a:r>
                  <a:rPr lang="en-US" sz="1500" b="1" dirty="0">
                    <a:latin typeface="Calibri" panose="020F0502020204030204" pitchFamily="34" charset="0"/>
                  </a:rPr>
                  <a:t>.</a:t>
                </a:r>
              </a:p>
            </p:txBody>
          </p:sp>
        </p:grpSp>
        <p:sp>
          <p:nvSpPr>
            <p:cNvPr id="15" name="TextBox 14">
              <a:extLst>
                <a:ext uri="{FF2B5EF4-FFF2-40B4-BE49-F238E27FC236}">
                  <a16:creationId xmlns:a16="http://schemas.microsoft.com/office/drawing/2014/main" id="{1443C7AE-0943-4790-A5D2-BF16B2B851CC}"/>
                </a:ext>
              </a:extLst>
            </p:cNvPr>
            <p:cNvSpPr txBox="1"/>
            <p:nvPr/>
          </p:nvSpPr>
          <p:spPr>
            <a:xfrm>
              <a:off x="4949327" y="3408048"/>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172873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683536A-19FC-4105-9729-C5C5F6DB2828}"/>
              </a:ext>
            </a:extLst>
          </p:cNvPr>
          <p:cNvSpPr/>
          <p:nvPr/>
        </p:nvSpPr>
        <p:spPr>
          <a:xfrm>
            <a:off x="266701" y="739620"/>
            <a:ext cx="8610600" cy="3813330"/>
          </a:xfrm>
          <a:prstGeom prst="rect">
            <a:avLst/>
          </a:prstGeom>
          <a:ln w="9525">
            <a:solidFill>
              <a:schemeClr val="accent6"/>
            </a:solidFill>
            <a:prstDash val="lg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ID"/>
          </a:p>
        </p:txBody>
      </p:sp>
      <p:sp>
        <p:nvSpPr>
          <p:cNvPr id="16" name="TextBox 15">
            <a:extLst>
              <a:ext uri="{FF2B5EF4-FFF2-40B4-BE49-F238E27FC236}">
                <a16:creationId xmlns:a16="http://schemas.microsoft.com/office/drawing/2014/main" id="{7A0AD3BE-229C-4366-86BF-D88F2F750DF5}"/>
              </a:ext>
            </a:extLst>
          </p:cNvPr>
          <p:cNvSpPr txBox="1"/>
          <p:nvPr/>
        </p:nvSpPr>
        <p:spPr>
          <a:xfrm>
            <a:off x="457200" y="263310"/>
            <a:ext cx="4267200" cy="400110"/>
          </a:xfrm>
          <a:prstGeom prst="rect">
            <a:avLst/>
          </a:prstGeom>
          <a:solidFill>
            <a:schemeClr val="accent6"/>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a:solidFill>
                  <a:schemeClr val="bg1"/>
                </a:solidFill>
                <a:latin typeface="Calibri" panose="020F0502020204030204" pitchFamily="34" charset="0"/>
              </a:rPr>
              <a:t>d. </a:t>
            </a:r>
            <a:r>
              <a:rPr lang="en-US" sz="2000" b="1" dirty="0" err="1">
                <a:solidFill>
                  <a:schemeClr val="bg1"/>
                </a:solidFill>
                <a:latin typeface="Calibri" panose="020F0502020204030204" pitchFamily="34" charset="0"/>
              </a:rPr>
              <a:t>Menginput</a:t>
            </a:r>
            <a:r>
              <a:rPr lang="en-US" sz="2000" b="1" dirty="0">
                <a:solidFill>
                  <a:schemeClr val="bg1"/>
                </a:solidFill>
                <a:latin typeface="Calibri" panose="020F0502020204030204" pitchFamily="34" charset="0"/>
              </a:rPr>
              <a:t> Data </a:t>
            </a:r>
            <a:r>
              <a:rPr lang="en-US" sz="2000" b="1" dirty="0" err="1">
                <a:solidFill>
                  <a:schemeClr val="bg1"/>
                </a:solidFill>
                <a:latin typeface="Calibri" panose="020F0502020204030204" pitchFamily="34" charset="0"/>
              </a:rPr>
              <a:t>Seragam</a:t>
            </a:r>
            <a:r>
              <a:rPr lang="en-US" sz="2000" b="1" dirty="0">
                <a:solidFill>
                  <a:schemeClr val="bg1"/>
                </a:solidFill>
                <a:latin typeface="Calibri" panose="020F0502020204030204" pitchFamily="34" charset="0"/>
              </a:rPr>
              <a:t> </a:t>
            </a:r>
          </a:p>
        </p:txBody>
      </p:sp>
      <p:sp>
        <p:nvSpPr>
          <p:cNvPr id="25" name="Rectangle 24">
            <a:extLst>
              <a:ext uri="{FF2B5EF4-FFF2-40B4-BE49-F238E27FC236}">
                <a16:creationId xmlns:a16="http://schemas.microsoft.com/office/drawing/2014/main" id="{F8FDCB7A-552C-4F8E-993C-02FABC3FF55D}"/>
              </a:ext>
            </a:extLst>
          </p:cNvPr>
          <p:cNvSpPr/>
          <p:nvPr/>
        </p:nvSpPr>
        <p:spPr>
          <a:xfrm>
            <a:off x="416443" y="2244626"/>
            <a:ext cx="4079358" cy="2308324"/>
          </a:xfrm>
          <a:prstGeom prst="rect">
            <a:avLst/>
          </a:prstGeom>
        </p:spPr>
        <p:txBody>
          <a:bodyPr wrap="square">
            <a:spAutoFit/>
          </a:bodyPr>
          <a:lstStyle/>
          <a:p>
            <a:pPr marL="342900" indent="-342900">
              <a:buFont typeface="+mj-lt"/>
              <a:buAutoNum type="arabicParenR"/>
            </a:pPr>
            <a:r>
              <a:rPr lang="id-ID" dirty="0">
                <a:latin typeface="Calibri" panose="020F0502020204030204" pitchFamily="34" charset="0"/>
              </a:rPr>
              <a:t>Pilihlah </a:t>
            </a:r>
            <a:r>
              <a:rPr lang="id-ID" i="1" dirty="0">
                <a:latin typeface="Calibri" panose="020F0502020204030204" pitchFamily="34" charset="0"/>
              </a:rPr>
              <a:t>cell-cell </a:t>
            </a:r>
            <a:r>
              <a:rPr lang="id-ID" dirty="0">
                <a:latin typeface="Calibri" panose="020F0502020204030204" pitchFamily="34" charset="0"/>
              </a:rPr>
              <a:t>tempat data yang sama akan diinput. Jika letak </a:t>
            </a:r>
            <a:r>
              <a:rPr lang="id-ID" i="1" dirty="0">
                <a:latin typeface="Calibri" panose="020F0502020204030204" pitchFamily="34" charset="0"/>
              </a:rPr>
              <a:t>cell</a:t>
            </a:r>
            <a:r>
              <a:rPr lang="id-ID" dirty="0">
                <a:latin typeface="Calibri" panose="020F0502020204030204" pitchFamily="34" charset="0"/>
              </a:rPr>
              <a:t> tidak berdekatan, tekanlah tombol Ctrl sambil memilih </a:t>
            </a:r>
            <a:r>
              <a:rPr lang="id-ID" i="1" dirty="0">
                <a:latin typeface="Calibri" panose="020F0502020204030204" pitchFamily="34" charset="0"/>
              </a:rPr>
              <a:t>cell </a:t>
            </a:r>
            <a:r>
              <a:rPr lang="id-ID" dirty="0">
                <a:latin typeface="Calibri" panose="020F0502020204030204" pitchFamily="34" charset="0"/>
              </a:rPr>
              <a:t>dengan </a:t>
            </a:r>
            <a:r>
              <a:rPr lang="id-ID" i="1" dirty="0">
                <a:latin typeface="Calibri" panose="020F0502020204030204" pitchFamily="34" charset="0"/>
              </a:rPr>
              <a:t>mouse</a:t>
            </a:r>
            <a:r>
              <a:rPr lang="id-ID" dirty="0">
                <a:latin typeface="Calibri" panose="020F0502020204030204" pitchFamily="34" charset="0"/>
              </a:rPr>
              <a:t>.</a:t>
            </a:r>
          </a:p>
          <a:p>
            <a:pPr marL="342900" indent="-342900">
              <a:buFont typeface="+mj-lt"/>
              <a:buAutoNum type="arabicParenR"/>
            </a:pPr>
            <a:r>
              <a:rPr lang="id-ID" dirty="0">
                <a:latin typeface="Calibri" panose="020F0502020204030204" pitchFamily="34" charset="0"/>
              </a:rPr>
              <a:t>Ketiklah data yang akan diinput.</a:t>
            </a:r>
          </a:p>
          <a:p>
            <a:pPr marL="342900" indent="-342900">
              <a:buFont typeface="+mj-lt"/>
              <a:buAutoNum type="arabicParenR"/>
            </a:pPr>
            <a:r>
              <a:rPr lang="id-ID" dirty="0">
                <a:latin typeface="Calibri" panose="020F0502020204030204" pitchFamily="34" charset="0"/>
              </a:rPr>
              <a:t>Tekanlah Ctrl + Enter. Data yang diinput akan mengisi semua </a:t>
            </a:r>
            <a:r>
              <a:rPr lang="id-ID" i="1" dirty="0">
                <a:latin typeface="Calibri" panose="020F0502020204030204" pitchFamily="34" charset="0"/>
              </a:rPr>
              <a:t>cell </a:t>
            </a:r>
            <a:r>
              <a:rPr lang="id-ID" dirty="0">
                <a:latin typeface="Calibri" panose="020F0502020204030204" pitchFamily="34" charset="0"/>
              </a:rPr>
              <a:t>yang sudah dipilih sekaligus. </a:t>
            </a:r>
            <a:endParaRPr lang="en-US" i="1" dirty="0">
              <a:latin typeface="Calibri" panose="020F0502020204030204" pitchFamily="34" charset="0"/>
            </a:endParaRPr>
          </a:p>
        </p:txBody>
      </p:sp>
      <p:sp>
        <p:nvSpPr>
          <p:cNvPr id="2" name="TextBox 1">
            <a:extLst>
              <a:ext uri="{FF2B5EF4-FFF2-40B4-BE49-F238E27FC236}">
                <a16:creationId xmlns:a16="http://schemas.microsoft.com/office/drawing/2014/main" id="{6A805D8E-F583-443C-B78B-EDF284CEDE71}"/>
              </a:ext>
            </a:extLst>
          </p:cNvPr>
          <p:cNvSpPr txBox="1"/>
          <p:nvPr/>
        </p:nvSpPr>
        <p:spPr>
          <a:xfrm>
            <a:off x="466789" y="1321296"/>
            <a:ext cx="4105212" cy="923330"/>
          </a:xfrm>
          <a:prstGeom prst="rect">
            <a:avLst/>
          </a:prstGeom>
          <a:noFill/>
        </p:spPr>
        <p:txBody>
          <a:bodyPr wrap="square" rtlCol="0">
            <a:spAutoFit/>
          </a:bodyPr>
          <a:lstStyle/>
          <a:p>
            <a:r>
              <a:rPr lang="id-ID" b="1" dirty="0">
                <a:latin typeface="Calibri" panose="020F0502020204030204" pitchFamily="34" charset="0"/>
              </a:rPr>
              <a:t>Langkah-langkah untuk menginput data yang sama pada beberapa </a:t>
            </a:r>
            <a:r>
              <a:rPr lang="id-ID" b="1" i="1" dirty="0">
                <a:latin typeface="Calibri" panose="020F0502020204030204" pitchFamily="34" charset="0"/>
              </a:rPr>
              <a:t>cell </a:t>
            </a:r>
            <a:r>
              <a:rPr lang="id-ID" b="1" dirty="0">
                <a:latin typeface="Calibri" panose="020F0502020204030204" pitchFamily="34" charset="0"/>
              </a:rPr>
              <a:t>sekaligus adalah sebagai berikut</a:t>
            </a:r>
            <a:r>
              <a:rPr lang="en-US" b="1" dirty="0">
                <a:latin typeface="Calibri" panose="020F0502020204030204" pitchFamily="34" charset="0"/>
              </a:rPr>
              <a:t>.</a:t>
            </a:r>
            <a:endParaRPr lang="id-ID" b="1" dirty="0">
              <a:latin typeface="Calibri" panose="020F0502020204030204" pitchFamily="34" charset="0"/>
            </a:endParaRPr>
          </a:p>
        </p:txBody>
      </p:sp>
      <p:sp>
        <p:nvSpPr>
          <p:cNvPr id="7" name="Rectangle 6">
            <a:extLst>
              <a:ext uri="{FF2B5EF4-FFF2-40B4-BE49-F238E27FC236}">
                <a16:creationId xmlns:a16="http://schemas.microsoft.com/office/drawing/2014/main" id="{170D5109-4FF0-4BB9-9FA6-E901BD1BBAC3}"/>
              </a:ext>
            </a:extLst>
          </p:cNvPr>
          <p:cNvSpPr/>
          <p:nvPr/>
        </p:nvSpPr>
        <p:spPr>
          <a:xfrm>
            <a:off x="381000" y="677690"/>
            <a:ext cx="8077200" cy="923330"/>
          </a:xfrm>
          <a:prstGeom prst="rect">
            <a:avLst/>
          </a:prstGeom>
        </p:spPr>
        <p:txBody>
          <a:bodyPr wrap="square">
            <a:spAutoFit/>
          </a:bodyPr>
          <a:lstStyle/>
          <a:p>
            <a:pPr marL="285750" indent="-285750">
              <a:buFont typeface="Wingdings" panose="05000000000000000000" pitchFamily="2" charset="2"/>
              <a:buChar char="ü"/>
            </a:pPr>
            <a:r>
              <a:rPr lang="id-ID" dirty="0">
                <a:latin typeface="Calibri" panose="020F0502020204030204" pitchFamily="34" charset="0"/>
              </a:rPr>
              <a:t>Proses menginput data seragam akan membantu apabila harus menginput data dalam jumlah yang besar sehingga data menjadi lebih cepat dan tepat.</a:t>
            </a:r>
          </a:p>
          <a:p>
            <a:pPr marL="285750" indent="-285750" algn="just">
              <a:buFont typeface="Wingdings" panose="05000000000000000000" pitchFamily="2" charset="2"/>
              <a:buChar char="ü"/>
            </a:pPr>
            <a:endParaRPr lang="en-US" dirty="0">
              <a:latin typeface="Calibri" panose="020F0502020204030204" pitchFamily="34" charset="0"/>
            </a:endParaRPr>
          </a:p>
        </p:txBody>
      </p:sp>
      <p:grpSp>
        <p:nvGrpSpPr>
          <p:cNvPr id="5" name="Group 4"/>
          <p:cNvGrpSpPr/>
          <p:nvPr/>
        </p:nvGrpSpPr>
        <p:grpSpPr>
          <a:xfrm>
            <a:off x="4630607" y="1388163"/>
            <a:ext cx="4173531" cy="2599518"/>
            <a:chOff x="4630607" y="1388163"/>
            <a:chExt cx="4173531" cy="2599518"/>
          </a:xfrm>
        </p:grpSpPr>
        <p:grpSp>
          <p:nvGrpSpPr>
            <p:cNvPr id="4" name="Group 3"/>
            <p:cNvGrpSpPr/>
            <p:nvPr/>
          </p:nvGrpSpPr>
          <p:grpSpPr>
            <a:xfrm>
              <a:off x="4630607" y="1388163"/>
              <a:ext cx="4173531" cy="2599518"/>
              <a:chOff x="4630607" y="1388163"/>
              <a:chExt cx="4173531" cy="2599518"/>
            </a:xfrm>
          </p:grpSpPr>
          <p:grpSp>
            <p:nvGrpSpPr>
              <p:cNvPr id="10" name="Group 9">
                <a:extLst>
                  <a:ext uri="{FF2B5EF4-FFF2-40B4-BE49-F238E27FC236}">
                    <a16:creationId xmlns:a16="http://schemas.microsoft.com/office/drawing/2014/main" id="{9F0D29DB-B6AD-4ABE-B7A3-B1A349DEFF17}"/>
                  </a:ext>
                </a:extLst>
              </p:cNvPr>
              <p:cNvGrpSpPr/>
              <p:nvPr/>
            </p:nvGrpSpPr>
            <p:grpSpPr>
              <a:xfrm>
                <a:off x="4630607" y="1388163"/>
                <a:ext cx="4173531" cy="2276354"/>
                <a:chOff x="4752435" y="1496526"/>
                <a:chExt cx="4173531" cy="2276354"/>
              </a:xfrm>
            </p:grpSpPr>
            <p:pic>
              <p:nvPicPr>
                <p:cNvPr id="14" name="Picture 13">
                  <a:extLst>
                    <a:ext uri="{FF2B5EF4-FFF2-40B4-BE49-F238E27FC236}">
                      <a16:creationId xmlns:a16="http://schemas.microsoft.com/office/drawing/2014/main" id="{B572C154-1071-45E1-877A-F6CD2B140B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2435" y="1496526"/>
                  <a:ext cx="1587005" cy="1542921"/>
                </a:xfrm>
                <a:prstGeom prst="rect">
                  <a:avLst/>
                </a:prstGeom>
              </p:spPr>
            </p:pic>
            <p:pic>
              <p:nvPicPr>
                <p:cNvPr id="6" name="Picture 5">
                  <a:extLst>
                    <a:ext uri="{FF2B5EF4-FFF2-40B4-BE49-F238E27FC236}">
                      <a16:creationId xmlns:a16="http://schemas.microsoft.com/office/drawing/2014/main" id="{A8F039D5-1DC5-4000-8E63-24BFEA2B89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5429" y="1840821"/>
                  <a:ext cx="1567543" cy="1529443"/>
                </a:xfrm>
                <a:prstGeom prst="rect">
                  <a:avLst/>
                </a:prstGeom>
              </p:spPr>
            </p:pic>
            <p:pic>
              <p:nvPicPr>
                <p:cNvPr id="9" name="Picture 8">
                  <a:extLst>
                    <a:ext uri="{FF2B5EF4-FFF2-40B4-BE49-F238E27FC236}">
                      <a16:creationId xmlns:a16="http://schemas.microsoft.com/office/drawing/2014/main" id="{BA5199BF-2AAF-4A68-AAFE-87CCE5D86D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8961" y="2229959"/>
                  <a:ext cx="1587005" cy="1542921"/>
                </a:xfrm>
                <a:prstGeom prst="rect">
                  <a:avLst/>
                </a:prstGeom>
              </p:spPr>
            </p:pic>
          </p:grpSp>
          <p:sp>
            <p:nvSpPr>
              <p:cNvPr id="17" name="TextBox 16">
                <a:extLst>
                  <a:ext uri="{FF2B5EF4-FFF2-40B4-BE49-F238E27FC236}">
                    <a16:creationId xmlns:a16="http://schemas.microsoft.com/office/drawing/2014/main" id="{6900C0B3-2613-4251-8FD1-B66C538002FA}"/>
                  </a:ext>
                </a:extLst>
              </p:cNvPr>
              <p:cNvSpPr txBox="1"/>
              <p:nvPr/>
            </p:nvSpPr>
            <p:spPr>
              <a:xfrm>
                <a:off x="5628374" y="3664516"/>
                <a:ext cx="2829826" cy="323165"/>
              </a:xfrm>
              <a:prstGeom prst="rect">
                <a:avLst/>
              </a:prstGeom>
              <a:noFill/>
            </p:spPr>
            <p:txBody>
              <a:bodyPr wrap="square" rtlCol="0">
                <a:spAutoFit/>
              </a:bodyPr>
              <a:lstStyle/>
              <a:p>
                <a:pPr algn="ctr"/>
                <a:r>
                  <a:rPr lang="id-ID" sz="1500" b="1" dirty="0">
                    <a:latin typeface="Calibri" panose="020F0502020204030204" pitchFamily="34" charset="0"/>
                  </a:rPr>
                  <a:t>Cara menginput data sekaligus</a:t>
                </a:r>
                <a:r>
                  <a:rPr lang="en-US" sz="1500" b="1" dirty="0">
                    <a:latin typeface="Calibri" panose="020F0502020204030204" pitchFamily="34" charset="0"/>
                  </a:rPr>
                  <a:t>.</a:t>
                </a:r>
              </a:p>
            </p:txBody>
          </p:sp>
        </p:grpSp>
        <p:sp>
          <p:nvSpPr>
            <p:cNvPr id="18" name="TextBox 17">
              <a:extLst>
                <a:ext uri="{FF2B5EF4-FFF2-40B4-BE49-F238E27FC236}">
                  <a16:creationId xmlns:a16="http://schemas.microsoft.com/office/drawing/2014/main" id="{78E3F6BE-502B-4D54-AADA-F1BDD10B8A87}"/>
                </a:ext>
              </a:extLst>
            </p:cNvPr>
            <p:cNvSpPr txBox="1"/>
            <p:nvPr/>
          </p:nvSpPr>
          <p:spPr>
            <a:xfrm>
              <a:off x="5690501" y="3232395"/>
              <a:ext cx="1931099" cy="246221"/>
            </a:xfrm>
            <a:prstGeom prst="rect">
              <a:avLst/>
            </a:prstGeom>
            <a:noFill/>
            <a:ln>
              <a:noFill/>
            </a:ln>
          </p:spPr>
          <p:txBody>
            <a:bodyPr wrap="square" rtlCol="0">
              <a:spAutoFit/>
            </a:body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371363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up)">
                                      <p:cBhvr>
                                        <p:cTn id="14" dur="500"/>
                                        <p:tgtEl>
                                          <p:spTgt spid="15"/>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up)">
                                      <p:cBhvr>
                                        <p:cTn id="22" dur="500"/>
                                        <p:tgtEl>
                                          <p:spTgt spid="25"/>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5" grpId="0"/>
      <p:bldP spid="2" grpId="0"/>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1840</TotalTime>
  <Words>4813</Words>
  <Application>Microsoft Office PowerPoint</Application>
  <PresentationFormat>On-screen Show (16:9)</PresentationFormat>
  <Paragraphs>473</Paragraphs>
  <Slides>44</Slides>
  <Notes>22</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44</vt:i4>
      </vt:variant>
    </vt:vector>
  </HeadingPairs>
  <TitlesOfParts>
    <vt:vector size="53" baseType="lpstr">
      <vt:lpstr>Arial</vt:lpstr>
      <vt:lpstr>Calibri</vt:lpstr>
      <vt:lpstr>Calibri Light</vt:lpstr>
      <vt:lpstr>Cambria Math</vt:lpstr>
      <vt:lpstr>Open Sans</vt:lpstr>
      <vt:lpstr>Wingdings</vt:lpstr>
      <vt:lpstr>Office Theme</vt:lpstr>
      <vt:lpstr>Custom Design</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Elisa Putri Andini</dc:creator>
  <cp:lastModifiedBy>Ganendrajati Widagdo</cp:lastModifiedBy>
  <cp:revision>178</cp:revision>
  <dcterms:created xsi:type="dcterms:W3CDTF">2016-06-25T05:09:46Z</dcterms:created>
  <dcterms:modified xsi:type="dcterms:W3CDTF">2022-08-01T09:38:38Z</dcterms:modified>
</cp:coreProperties>
</file>