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6" r:id="rId3"/>
    <p:sldId id="387" r:id="rId4"/>
    <p:sldId id="388" r:id="rId5"/>
    <p:sldId id="389" r:id="rId6"/>
    <p:sldId id="407" r:id="rId7"/>
    <p:sldId id="469" r:id="rId8"/>
    <p:sldId id="470" r:id="rId9"/>
    <p:sldId id="481" r:id="rId10"/>
    <p:sldId id="471" r:id="rId11"/>
    <p:sldId id="472" r:id="rId12"/>
    <p:sldId id="473" r:id="rId13"/>
    <p:sldId id="482" r:id="rId14"/>
    <p:sldId id="474" r:id="rId15"/>
    <p:sldId id="475" r:id="rId16"/>
    <p:sldId id="483" r:id="rId17"/>
    <p:sldId id="476" r:id="rId18"/>
    <p:sldId id="478" r:id="rId19"/>
    <p:sldId id="484" r:id="rId20"/>
    <p:sldId id="477" r:id="rId21"/>
    <p:sldId id="479" r:id="rId22"/>
    <p:sldId id="48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2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2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SMP/MTs </a:t>
            </a:r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Kelas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VII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7D3EC2-4A0B-11ED-E86D-B668CE326471}"/>
              </a:ext>
            </a:extLst>
          </p:cNvPr>
          <p:cNvGrpSpPr/>
          <p:nvPr/>
        </p:nvGrpSpPr>
        <p:grpSpPr>
          <a:xfrm>
            <a:off x="864760" y="542637"/>
            <a:ext cx="3860800" cy="5105036"/>
            <a:chOff x="648570" y="438150"/>
            <a:chExt cx="2895600" cy="3828777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98160949-CF98-7040-1529-8D42B690ED18}"/>
                </a:ext>
              </a:extLst>
            </p:cNvPr>
            <p:cNvSpPr/>
            <p:nvPr/>
          </p:nvSpPr>
          <p:spPr>
            <a:xfrm>
              <a:off x="648570" y="438150"/>
              <a:ext cx="2895600" cy="382877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87" tIns="60944" rIns="121887" bIns="60944"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D098C4-3AAB-121D-74F3-780220DE7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1546" y="559525"/>
              <a:ext cx="2674476" cy="3696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02792F-D5FC-1B81-1B9B-F131969012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671" y="2146008"/>
            <a:ext cx="7409243" cy="432532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pesifik Gerakan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Gerakan Lengan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13539" y="1488637"/>
            <a:ext cx="113635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Selain gerakan kaki, gerakan lengan juga berperan penting</a:t>
            </a:r>
            <a:r>
              <a:rPr lang="id-ID" sz="2400" dirty="0"/>
              <a:t> </a:t>
            </a:r>
            <a:r>
              <a:rPr lang="sv-SE" sz="2400" dirty="0"/>
              <a:t>dalam renang gaya dada, yaitu sebagai tenaga pendorong melajunya</a:t>
            </a:r>
            <a:r>
              <a:rPr lang="id-ID" sz="2400" dirty="0"/>
              <a:t> </a:t>
            </a:r>
            <a:r>
              <a:rPr lang="sv-SE" sz="2400" dirty="0"/>
              <a:t>tubuh ke depan.</a:t>
            </a:r>
            <a:endParaRPr lang="id-ID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6096000" y="2547566"/>
            <a:ext cx="38978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Latihan gerakan lengan dengan bantuan teman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9887B4-A60C-9BB5-E7D4-2742E633340E}"/>
              </a:ext>
            </a:extLst>
          </p:cNvPr>
          <p:cNvSpPr txBox="1"/>
          <p:nvPr/>
        </p:nvSpPr>
        <p:spPr>
          <a:xfrm>
            <a:off x="8044907" y="3829274"/>
            <a:ext cx="40184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Latihan gerakan lengan dengan bantuan </a:t>
            </a:r>
            <a:r>
              <a:rPr lang="id-ID" sz="2400" i="1" dirty="0">
                <a:solidFill>
                  <a:srgbClr val="7030A0"/>
                </a:solidFill>
              </a:rPr>
              <a:t>pelampung</a:t>
            </a:r>
            <a:endParaRPr lang="en-ID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67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02792F-D5FC-1B81-1B9B-F131969012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37" y="1603702"/>
            <a:ext cx="6291904" cy="367305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pesifik Gerakan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2559389" y="1457859"/>
            <a:ext cx="38978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Latihan gerakan lengan dengan bantuan teman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9887B4-A60C-9BB5-E7D4-2742E633340E}"/>
              </a:ext>
            </a:extLst>
          </p:cNvPr>
          <p:cNvSpPr txBox="1"/>
          <p:nvPr/>
        </p:nvSpPr>
        <p:spPr>
          <a:xfrm>
            <a:off x="1920099" y="4984642"/>
            <a:ext cx="40184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Latihan gerakan lengan dengan bantuan </a:t>
            </a:r>
            <a:r>
              <a:rPr lang="id-ID" sz="2400" i="1" dirty="0">
                <a:solidFill>
                  <a:srgbClr val="7030A0"/>
                </a:solidFill>
              </a:rPr>
              <a:t>pelampung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03298F-ABEA-7553-0AAA-053488BB8EAF}"/>
              </a:ext>
            </a:extLst>
          </p:cNvPr>
          <p:cNvSpPr txBox="1"/>
          <p:nvPr/>
        </p:nvSpPr>
        <p:spPr>
          <a:xfrm>
            <a:off x="6019790" y="1581247"/>
            <a:ext cx="573994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Gerakkan kedua lengan</a:t>
            </a:r>
            <a:r>
              <a:rPr lang="id-ID" sz="2400" dirty="0"/>
              <a:t> </a:t>
            </a:r>
            <a:r>
              <a:rPr lang="sv-SE" sz="2400" dirty="0"/>
              <a:t>lurus ke depan di samping kepala dengan telapak tangan saling</a:t>
            </a:r>
            <a:r>
              <a:rPr lang="id-ID" sz="2400" dirty="0"/>
              <a:t> </a:t>
            </a:r>
            <a:r>
              <a:rPr lang="sv-SE" sz="2400" dirty="0"/>
              <a:t>menempel. 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Bu</a:t>
            </a:r>
            <a:r>
              <a:rPr lang="sv-SE" sz="2400" dirty="0"/>
              <a:t>ka kedua telapak tangan secara</a:t>
            </a:r>
            <a:r>
              <a:rPr lang="id-ID" sz="2400" dirty="0"/>
              <a:t> </a:t>
            </a:r>
            <a:r>
              <a:rPr lang="sv-SE" sz="2400" dirty="0"/>
              <a:t>bersamaan ke samping kanan dan kiri ke samping bawah menuju ke</a:t>
            </a:r>
            <a:r>
              <a:rPr lang="id-ID" sz="2400" dirty="0"/>
              <a:t> </a:t>
            </a:r>
            <a:r>
              <a:rPr lang="sv-SE" sz="2400" dirty="0"/>
              <a:t>depan dada dan keduanya bertemu di depan dada (gerakan seperti</a:t>
            </a:r>
            <a:r>
              <a:rPr lang="id-ID" sz="2400" dirty="0"/>
              <a:t> </a:t>
            </a:r>
            <a:r>
              <a:rPr lang="sv-SE" sz="2400" dirty="0"/>
              <a:t>membentuk hati). 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Setelah bertemu di depan dada, kedua lengan</a:t>
            </a:r>
            <a:r>
              <a:rPr lang="id-ID" sz="2400" dirty="0"/>
              <a:t> </a:t>
            </a:r>
            <a:r>
              <a:rPr lang="sv-SE" sz="2400" dirty="0"/>
              <a:t>diluruskan kembali di atas kepala (kembali ke posisi semula).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3973032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pesifik Gerakan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2791209" y="3480617"/>
            <a:ext cx="59921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Rangkaian gerakan lengan renang gaya dada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03298F-ABEA-7553-0AAA-053488BB8EAF}"/>
              </a:ext>
            </a:extLst>
          </p:cNvPr>
          <p:cNvSpPr txBox="1"/>
          <p:nvPr/>
        </p:nvSpPr>
        <p:spPr>
          <a:xfrm>
            <a:off x="1525685" y="4027207"/>
            <a:ext cx="986653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</a:t>
            </a:r>
            <a:r>
              <a:rPr lang="sv-SE" sz="2400" dirty="0"/>
              <a:t>ara melakukan gerakan lengan renang gaya dada 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Julurkan kedua lengan ke atas kepala, kemudian membuka</a:t>
            </a:r>
            <a:r>
              <a:rPr lang="id-ID" sz="2400" dirty="0"/>
              <a:t> </a:t>
            </a:r>
            <a:r>
              <a:rPr lang="sv-SE" sz="2400" dirty="0"/>
              <a:t>kedua lengan ke samping dan telapak tangan menghadap</a:t>
            </a:r>
            <a:r>
              <a:rPr lang="id-ID" sz="2400" dirty="0"/>
              <a:t> </a:t>
            </a:r>
            <a:r>
              <a:rPr lang="sv-SE" sz="2400" dirty="0"/>
              <a:t>keluar.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Lengan bergerak membentuk hati dari atas kepala sampai</a:t>
            </a:r>
            <a:r>
              <a:rPr lang="id-ID" sz="2400" dirty="0"/>
              <a:t> </a:t>
            </a:r>
            <a:r>
              <a:rPr lang="sv-SE" sz="2400" dirty="0"/>
              <a:t>telapak tangan bertemu di depan 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Gerakan terakhir adalah meluruskan kembali kedua lengan di</a:t>
            </a:r>
            <a:r>
              <a:rPr lang="id-ID" sz="2400" dirty="0"/>
              <a:t> </a:t>
            </a:r>
            <a:r>
              <a:rPr lang="sv-SE" sz="2400" dirty="0"/>
              <a:t>atas kepala.</a:t>
            </a:r>
            <a:endParaRPr lang="id-ID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3553FA-3AD7-F062-66CE-CB5A3F57DC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72" t="55077" r="9714" b="18958"/>
          <a:stretch/>
        </p:blipFill>
        <p:spPr>
          <a:xfrm>
            <a:off x="2319148" y="1849238"/>
            <a:ext cx="1990010" cy="10083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E4C7E5-E621-2303-2751-9A51D6D4DC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554" b="61309" l="4706" r="355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0" t="27979" r="60832" b="36688"/>
          <a:stretch/>
        </p:blipFill>
        <p:spPr>
          <a:xfrm>
            <a:off x="3952166" y="1849238"/>
            <a:ext cx="2036108" cy="13721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61B611-CE76-BD4A-718D-1F4EF490B48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8401" b="97698" l="4022" r="300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0" t="57371" r="61735"/>
          <a:stretch/>
        </p:blipFill>
        <p:spPr>
          <a:xfrm>
            <a:off x="7381025" y="1849238"/>
            <a:ext cx="1984340" cy="1655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0FA7482-E25B-D895-A807-BCE3FF66F6F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10" r="20272" b="70980"/>
          <a:stretch/>
        </p:blipFill>
        <p:spPr>
          <a:xfrm>
            <a:off x="9980596" y="1849238"/>
            <a:ext cx="1697865" cy="112700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F0D185F-1A68-EF6A-BE1C-7E111C9A744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71" t="32260" r="9714" b="44266"/>
          <a:stretch/>
        </p:blipFill>
        <p:spPr>
          <a:xfrm>
            <a:off x="477805" y="1849238"/>
            <a:ext cx="1984340" cy="91160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AD18058-E5F6-7D5D-7630-1545C88A25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71" t="32260" r="9714" b="46203"/>
          <a:stretch/>
        </p:blipFill>
        <p:spPr>
          <a:xfrm>
            <a:off x="5466783" y="1849238"/>
            <a:ext cx="1984340" cy="83636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9DD7C4F-EEBB-1773-2770-87AAB4564EB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71" t="32260" r="9714" b="44806"/>
          <a:stretch/>
        </p:blipFill>
        <p:spPr>
          <a:xfrm>
            <a:off x="8446826" y="1849238"/>
            <a:ext cx="1984340" cy="89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199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Gerakan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209.01">
            <a:hlinkClick r:id="" action="ppaction://media"/>
            <a:extLst>
              <a:ext uri="{FF2B5EF4-FFF2-40B4-BE49-F238E27FC236}">
                <a16:creationId xmlns:a16="http://schemas.microsoft.com/office/drawing/2014/main" id="{67A781BF-F879-908A-D3E5-F83000820D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65942" y="1539528"/>
            <a:ext cx="8781143" cy="493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8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3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pesifik Pengambilan Napas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Pengambilan Napas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381410" y="1739891"/>
            <a:ext cx="641863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Gerakan pengambilan napas dilakukan</a:t>
            </a:r>
            <a:r>
              <a:rPr lang="id-ID" sz="2400" dirty="0"/>
              <a:t> </a:t>
            </a:r>
            <a:r>
              <a:rPr lang="sv-SE" sz="2400" dirty="0"/>
              <a:t>dengan cara mengangkat kepala ke atas air sehingga mulut sejajar</a:t>
            </a:r>
            <a:r>
              <a:rPr lang="id-ID" sz="2400" dirty="0"/>
              <a:t> </a:t>
            </a:r>
            <a:r>
              <a:rPr lang="sv-SE" sz="2400" dirty="0"/>
              <a:t>dengan permukaan air. 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Pengambilan napas dilakukan bersamaan</a:t>
            </a:r>
            <a:r>
              <a:rPr lang="id-ID" sz="2400" dirty="0"/>
              <a:t> </a:t>
            </a:r>
            <a:r>
              <a:rPr lang="sv-SE" sz="2400" dirty="0"/>
              <a:t>dengan saat kedua lengan menekan air ke bawah dan mendorong</a:t>
            </a:r>
            <a:r>
              <a:rPr lang="id-ID" sz="2400" dirty="0"/>
              <a:t> </a:t>
            </a:r>
            <a:r>
              <a:rPr lang="sv-SE" sz="2400" dirty="0"/>
              <a:t>air ke dalam. 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Mengeluarkan napas dari mulut dilakukan bersamaan</a:t>
            </a:r>
            <a:r>
              <a:rPr lang="id-ID" sz="2400" dirty="0"/>
              <a:t> </a:t>
            </a:r>
            <a:r>
              <a:rPr lang="sv-SE" sz="2400" dirty="0"/>
              <a:t>dengan tangan membuka ke samping.</a:t>
            </a:r>
            <a:endParaRPr lang="id-ID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6D56E0-5AAF-DD47-D865-BF48E53EEF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4" t="14224" r="8330" b="25245"/>
          <a:stretch/>
        </p:blipFill>
        <p:spPr>
          <a:xfrm>
            <a:off x="6247062" y="1752935"/>
            <a:ext cx="5589431" cy="285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33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pesifik Pengambilan Napas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381410" y="1939431"/>
            <a:ext cx="641863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Pengambilan napas melalui mulut. </a:t>
            </a:r>
            <a:r>
              <a:rPr lang="id-ID" sz="2400" dirty="0"/>
              <a:t>L</a:t>
            </a:r>
            <a:r>
              <a:rPr lang="sv-SE" sz="2400" dirty="0"/>
              <a:t>akukan ketika lengan</a:t>
            </a:r>
            <a:r>
              <a:rPr lang="id-ID" sz="2400" dirty="0"/>
              <a:t> </a:t>
            </a:r>
            <a:r>
              <a:rPr lang="sv-SE" sz="2400" dirty="0"/>
              <a:t>ditarik sampai di bawah dagu atau dada dan kedua tangan</a:t>
            </a:r>
            <a:r>
              <a:rPr lang="id-ID" sz="2400" dirty="0"/>
              <a:t> </a:t>
            </a:r>
            <a:r>
              <a:rPr lang="sv-SE" sz="2400" dirty="0"/>
              <a:t>diluruskan ke depan. 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Kepala diturunkan dan udara diembuskan</a:t>
            </a:r>
            <a:r>
              <a:rPr lang="id-ID" sz="2400" dirty="0"/>
              <a:t> </a:t>
            </a:r>
            <a:r>
              <a:rPr lang="sv-SE" sz="2400" dirty="0"/>
              <a:t>di dalam air melalui hidung. Jadi, napas dikeluarkan bersamaan</a:t>
            </a:r>
            <a:r>
              <a:rPr lang="id-ID" sz="2400" dirty="0"/>
              <a:t> </a:t>
            </a:r>
            <a:r>
              <a:rPr lang="sv-SE" sz="2400" dirty="0"/>
              <a:t>dengan tangan membuka ke samping</a:t>
            </a:r>
            <a:r>
              <a:rPr lang="id-ID" sz="2400" dirty="0"/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6D56E0-5AAF-DD47-D865-BF48E53EEF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4" t="14224" r="8330" b="25245"/>
          <a:stretch/>
        </p:blipFill>
        <p:spPr>
          <a:xfrm>
            <a:off x="6470440" y="1873358"/>
            <a:ext cx="5589431" cy="2857867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74330E6A-7AB0-B09D-BCD1-9EDB995B0C30}"/>
              </a:ext>
            </a:extLst>
          </p:cNvPr>
          <p:cNvSpPr/>
          <p:nvPr/>
        </p:nvSpPr>
        <p:spPr>
          <a:xfrm>
            <a:off x="9195515" y="1886402"/>
            <a:ext cx="1777285" cy="2543930"/>
          </a:xfrm>
          <a:prstGeom prst="ellipse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35069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356060" y="625316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Pengambilan Napas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0036130190.0211.01">
            <a:hlinkClick r:id="" action="ppaction://media"/>
            <a:extLst>
              <a:ext uri="{FF2B5EF4-FFF2-40B4-BE49-F238E27FC236}">
                <a16:creationId xmlns:a16="http://schemas.microsoft.com/office/drawing/2014/main" id="{06DE254A-447F-741A-DC30-1E3B4656CF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80457" y="1538515"/>
            <a:ext cx="8447314" cy="475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8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2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51062" y="37538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Koordinasi Gerakan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291590" y="1866618"/>
            <a:ext cx="552852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Gerakan koordinasi </a:t>
            </a:r>
            <a:r>
              <a:rPr lang="id-ID" sz="2400" dirty="0"/>
              <a:t>a</a:t>
            </a:r>
            <a:r>
              <a:rPr lang="sv-SE" sz="2400" dirty="0"/>
              <a:t>dalah adanya koordinasi</a:t>
            </a:r>
            <a:r>
              <a:rPr lang="id-ID" sz="2400" dirty="0"/>
              <a:t> </a:t>
            </a:r>
            <a:r>
              <a:rPr lang="sv-SE" sz="2400" dirty="0"/>
              <a:t>antara gerakan </a:t>
            </a:r>
            <a:r>
              <a:rPr lang="id-ID" sz="2400" dirty="0"/>
              <a:t>tangan</a:t>
            </a:r>
            <a:r>
              <a:rPr lang="sv-SE" sz="2400" dirty="0"/>
              <a:t> dan gerakan kaki. </a:t>
            </a:r>
            <a:r>
              <a:rPr lang="id-ID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Gerakan tangan dan</a:t>
            </a:r>
            <a:r>
              <a:rPr lang="id-ID" sz="2400" dirty="0"/>
              <a:t> </a:t>
            </a:r>
            <a:r>
              <a:rPr lang="sv-SE" sz="2400" dirty="0"/>
              <a:t>gerakan kaki harus dilakukan secara terpadu agar menghasilkan</a:t>
            </a:r>
            <a:r>
              <a:rPr lang="id-ID" sz="2400" dirty="0"/>
              <a:t> </a:t>
            </a:r>
            <a:r>
              <a:rPr lang="sv-SE" sz="2400" dirty="0"/>
              <a:t>keseimbangan tubuh yang baik selama berenang di dalam air.</a:t>
            </a:r>
            <a:endParaRPr lang="id-ID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167F2F-F6C8-CEF5-A835-DC268BF8A0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9" t="5474" r="3540" b="9672"/>
          <a:stretch/>
        </p:blipFill>
        <p:spPr>
          <a:xfrm>
            <a:off x="5435217" y="1548021"/>
            <a:ext cx="6349284" cy="4200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A9CC04-AABB-D1CF-F400-20F600186899}"/>
              </a:ext>
            </a:extLst>
          </p:cNvPr>
          <p:cNvSpPr txBox="1"/>
          <p:nvPr/>
        </p:nvSpPr>
        <p:spPr>
          <a:xfrm>
            <a:off x="8682174" y="1548021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1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768BAC-AED0-BFC6-71E9-A68037899FA7}"/>
              </a:ext>
            </a:extLst>
          </p:cNvPr>
          <p:cNvSpPr txBox="1"/>
          <p:nvPr/>
        </p:nvSpPr>
        <p:spPr>
          <a:xfrm>
            <a:off x="10845603" y="2009686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2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4F7805-F31A-1CD5-71CE-95F51E9F1B91}"/>
              </a:ext>
            </a:extLst>
          </p:cNvPr>
          <p:cNvSpPr txBox="1"/>
          <p:nvPr/>
        </p:nvSpPr>
        <p:spPr>
          <a:xfrm>
            <a:off x="8682174" y="2968533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3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15D361-4DD1-EB55-5BB8-BD58C64B7D2A}"/>
              </a:ext>
            </a:extLst>
          </p:cNvPr>
          <p:cNvSpPr txBox="1"/>
          <p:nvPr/>
        </p:nvSpPr>
        <p:spPr>
          <a:xfrm>
            <a:off x="10827968" y="3360794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4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C945FB-4411-C618-A8F4-7153C4C64513}"/>
              </a:ext>
            </a:extLst>
          </p:cNvPr>
          <p:cNvSpPr txBox="1"/>
          <p:nvPr/>
        </p:nvSpPr>
        <p:spPr>
          <a:xfrm>
            <a:off x="8281930" y="4982987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5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DAA488-992B-1092-AD8B-422FB4A38675}"/>
              </a:ext>
            </a:extLst>
          </p:cNvPr>
          <p:cNvSpPr txBox="1"/>
          <p:nvPr/>
        </p:nvSpPr>
        <p:spPr>
          <a:xfrm>
            <a:off x="10827968" y="5144416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6</a:t>
            </a:r>
            <a:endParaRPr lang="en-ID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8145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51062" y="37538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Koordinasi Gerakan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52869" y="1905506"/>
            <a:ext cx="498364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Cara melakukan koordinasi gerak spesifik renang gaya dada</a:t>
            </a:r>
            <a:r>
              <a:rPr lang="id-ID" sz="2400" dirty="0"/>
              <a:t> </a:t>
            </a:r>
            <a:r>
              <a:rPr lang="sv-SE" sz="2400" dirty="0"/>
              <a:t>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Awali dengan gerakan meluncur.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Dilanjutkan dengan gerakan kaki, lalu gerakan tangan yang</a:t>
            </a:r>
            <a:r>
              <a:rPr lang="id-ID" sz="2400" dirty="0"/>
              <a:t> </a:t>
            </a:r>
            <a:r>
              <a:rPr lang="sv-SE" sz="2400" dirty="0"/>
              <a:t>diimbangi dengan pernapasan yang baik dan benar.</a:t>
            </a:r>
            <a:endParaRPr lang="id-ID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167F2F-F6C8-CEF5-A835-DC268BF8A0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9" t="5474" r="3540" b="9672"/>
          <a:stretch/>
        </p:blipFill>
        <p:spPr>
          <a:xfrm>
            <a:off x="5433485" y="1715445"/>
            <a:ext cx="6349284" cy="4200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A9CC04-AABB-D1CF-F400-20F600186899}"/>
              </a:ext>
            </a:extLst>
          </p:cNvPr>
          <p:cNvSpPr txBox="1"/>
          <p:nvPr/>
        </p:nvSpPr>
        <p:spPr>
          <a:xfrm>
            <a:off x="8680442" y="1715445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1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768BAC-AED0-BFC6-71E9-A68037899FA7}"/>
              </a:ext>
            </a:extLst>
          </p:cNvPr>
          <p:cNvSpPr txBox="1"/>
          <p:nvPr/>
        </p:nvSpPr>
        <p:spPr>
          <a:xfrm>
            <a:off x="10843871" y="2177110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2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4F7805-F31A-1CD5-71CE-95F51E9F1B91}"/>
              </a:ext>
            </a:extLst>
          </p:cNvPr>
          <p:cNvSpPr txBox="1"/>
          <p:nvPr/>
        </p:nvSpPr>
        <p:spPr>
          <a:xfrm>
            <a:off x="8680442" y="3135957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3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15D361-4DD1-EB55-5BB8-BD58C64B7D2A}"/>
              </a:ext>
            </a:extLst>
          </p:cNvPr>
          <p:cNvSpPr txBox="1"/>
          <p:nvPr/>
        </p:nvSpPr>
        <p:spPr>
          <a:xfrm>
            <a:off x="10826236" y="3528218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4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C945FB-4411-C618-A8F4-7153C4C64513}"/>
              </a:ext>
            </a:extLst>
          </p:cNvPr>
          <p:cNvSpPr txBox="1"/>
          <p:nvPr/>
        </p:nvSpPr>
        <p:spPr>
          <a:xfrm>
            <a:off x="8280198" y="5150411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5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DAA488-992B-1092-AD8B-422FB4A38675}"/>
              </a:ext>
            </a:extLst>
          </p:cNvPr>
          <p:cNvSpPr txBox="1"/>
          <p:nvPr/>
        </p:nvSpPr>
        <p:spPr>
          <a:xfrm>
            <a:off x="10826236" y="5311840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6</a:t>
            </a:r>
            <a:endParaRPr lang="en-ID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443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51061" y="51624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Koordinasi Gerakan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0036130190.0218.01">
            <a:hlinkClick r:id="" action="ppaction://media"/>
            <a:extLst>
              <a:ext uri="{FF2B5EF4-FFF2-40B4-BE49-F238E27FC236}">
                <a16:creationId xmlns:a16="http://schemas.microsoft.com/office/drawing/2014/main" id="{D1ABE1AB-0688-F288-D64D-035665A4416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00033" y="1592209"/>
            <a:ext cx="8709910" cy="489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11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B119782-D979-E308-B971-6EB0B3AAEAFA}"/>
              </a:ext>
            </a:extLst>
          </p:cNvPr>
          <p:cNvGrpSpPr/>
          <p:nvPr/>
        </p:nvGrpSpPr>
        <p:grpSpPr>
          <a:xfrm>
            <a:off x="1714995" y="112862"/>
            <a:ext cx="1212868" cy="1228567"/>
            <a:chOff x="4340143" y="1954100"/>
            <a:chExt cx="1428751" cy="1447246"/>
          </a:xfrm>
        </p:grpSpPr>
        <p:pic>
          <p:nvPicPr>
            <p:cNvPr id="1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0501260C-7978-8ECD-7006-429D358C0A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8A75477-95C6-800D-0AFF-DC5177A857D3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9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2C24A91-FFC8-4068-47BF-FAC3F4161A63}"/>
              </a:ext>
            </a:extLst>
          </p:cNvPr>
          <p:cNvSpPr txBox="1"/>
          <p:nvPr/>
        </p:nvSpPr>
        <p:spPr>
          <a:xfrm>
            <a:off x="2824766" y="468006"/>
            <a:ext cx="5181600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Renang Gaya Dada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392755" y="5166925"/>
            <a:ext cx="1970412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0" y="1561823"/>
            <a:ext cx="5689600" cy="4407768"/>
            <a:chOff x="0" y="1847850"/>
            <a:chExt cx="4038600" cy="330582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14887" y="2190750"/>
              <a:ext cx="3923713" cy="29629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kaki pada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renang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gaya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dada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kaki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pada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renang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gaya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pada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renang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gaya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Gerakan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pada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renang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gaya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9E64C2-6F2C-E707-BCAD-28230293D7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235" y="1552575"/>
            <a:ext cx="5062932" cy="3522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51062" y="37538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 Keselamatan di Air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217401" y="1905506"/>
            <a:ext cx="552852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Kolam renang adalah tempat yang menyenangkan untuk</a:t>
            </a:r>
            <a:r>
              <a:rPr lang="id-ID" sz="2400" dirty="0"/>
              <a:t> </a:t>
            </a:r>
            <a:r>
              <a:rPr lang="sv-SE" sz="2400" dirty="0"/>
              <a:t>bermain air. Namun, kalau tidak berhati-hati, kolam renang juga</a:t>
            </a:r>
            <a:r>
              <a:rPr lang="id-ID" sz="2400" dirty="0"/>
              <a:t> </a:t>
            </a:r>
            <a:r>
              <a:rPr lang="sv-SE" sz="2400" dirty="0"/>
              <a:t>dapat membahayakan diri. 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Untuk menjaga keselamatan diri dan</a:t>
            </a:r>
            <a:r>
              <a:rPr lang="id-ID" sz="2400" dirty="0"/>
              <a:t> </a:t>
            </a:r>
            <a:r>
              <a:rPr lang="sv-SE" sz="2400" dirty="0"/>
              <a:t>orang lain selama di kolam renang, kamu wajib mematuhi peraturan</a:t>
            </a:r>
            <a:r>
              <a:rPr lang="id-ID" sz="2400" dirty="0"/>
              <a:t> </a:t>
            </a:r>
            <a:r>
              <a:rPr lang="sv-SE" sz="2400" dirty="0"/>
              <a:t>yang ada di kolam renang. </a:t>
            </a:r>
            <a:endParaRPr lang="id-ID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DAA488-992B-1092-AD8B-422FB4A38675}"/>
              </a:ext>
            </a:extLst>
          </p:cNvPr>
          <p:cNvSpPr txBox="1"/>
          <p:nvPr/>
        </p:nvSpPr>
        <p:spPr>
          <a:xfrm>
            <a:off x="6606862" y="5878511"/>
            <a:ext cx="49197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Beberapa peraturan di kolam renang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B71683-C08B-54CA-F7F8-D4D6F391C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3322" y="1464332"/>
            <a:ext cx="5737230" cy="441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93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51062" y="37538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 Keselamatan di Air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281796" y="1371391"/>
            <a:ext cx="90811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Selain menaati </a:t>
            </a:r>
            <a:r>
              <a:rPr lang="id-ID" sz="2400" dirty="0"/>
              <a:t>aturan di kolam renang,</a:t>
            </a:r>
            <a:r>
              <a:rPr lang="sv-SE" sz="2400" dirty="0"/>
              <a:t> agar kegiatan renangmu menjadi lebih aman, kamu dapat</a:t>
            </a:r>
            <a:r>
              <a:rPr lang="id-ID" sz="2400" dirty="0"/>
              <a:t> </a:t>
            </a:r>
            <a:r>
              <a:rPr lang="sv-SE" sz="2400" dirty="0"/>
              <a:t>melakukan kegiatan berikut.</a:t>
            </a:r>
            <a:endParaRPr lang="id-ID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9F4A5E-78DD-3F7A-D99D-19FDC9249DD1}"/>
              </a:ext>
            </a:extLst>
          </p:cNvPr>
          <p:cNvSpPr txBox="1"/>
          <p:nvPr/>
        </p:nvSpPr>
        <p:spPr>
          <a:xfrm>
            <a:off x="281796" y="2339419"/>
            <a:ext cx="995966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b="1" i="1" dirty="0">
                <a:solidFill>
                  <a:srgbClr val="7030A0"/>
                </a:solidFill>
              </a:rPr>
              <a:t>Pemanasan</a:t>
            </a:r>
            <a:endParaRPr lang="id-ID" sz="2400" b="1" i="1" dirty="0">
              <a:solidFill>
                <a:srgbClr val="7030A0"/>
              </a:solidFill>
            </a:endParaRPr>
          </a:p>
          <a:p>
            <a:r>
              <a:rPr lang="sv-SE" sz="2400" dirty="0"/>
              <a:t>Gerakan pemanasan bermanfaat untuk melenturkan otot</a:t>
            </a:r>
            <a:r>
              <a:rPr lang="id-ID" sz="2400" dirty="0"/>
              <a:t>-</a:t>
            </a:r>
            <a:r>
              <a:rPr lang="sv-SE" sz="2400" dirty="0"/>
              <a:t>otot</a:t>
            </a:r>
            <a:r>
              <a:rPr lang="id-ID" sz="2400" dirty="0"/>
              <a:t> </a:t>
            </a:r>
            <a:r>
              <a:rPr lang="sv-SE" sz="2400" dirty="0"/>
              <a:t>dan persendian sehingga tubuh akan lebih siap untuk</a:t>
            </a:r>
            <a:r>
              <a:rPr lang="id-ID" sz="2400" dirty="0"/>
              <a:t> </a:t>
            </a:r>
            <a:r>
              <a:rPr lang="sv-SE" sz="2400" dirty="0"/>
              <a:t>melakukan kegiatan renang. Selain itu, gerakan pemanasan</a:t>
            </a:r>
            <a:r>
              <a:rPr lang="id-ID" sz="2400" dirty="0"/>
              <a:t> </a:t>
            </a:r>
            <a:r>
              <a:rPr lang="sv-SE" sz="2400" dirty="0"/>
              <a:t>juga dapat meminimalkan kemungkinan terjadinya cedera.</a:t>
            </a:r>
            <a:endParaRPr lang="id-ID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16B6FA-3E40-15DB-70B9-6BB4829A24CE}"/>
              </a:ext>
            </a:extLst>
          </p:cNvPr>
          <p:cNvSpPr txBox="1"/>
          <p:nvPr/>
        </p:nvSpPr>
        <p:spPr>
          <a:xfrm>
            <a:off x="1378040" y="3909079"/>
            <a:ext cx="7778839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v-SE" sz="2400" b="1" i="1" dirty="0">
                <a:solidFill>
                  <a:srgbClr val="7030A0"/>
                </a:solidFill>
              </a:rPr>
              <a:t>Pilih kedalaman kolam yang sesuai</a:t>
            </a:r>
          </a:p>
          <a:p>
            <a:r>
              <a:rPr lang="sv-SE" sz="2400" dirty="0"/>
              <a:t>Kolam renang biasanya memiliki beberapa pilihan kedalaman</a:t>
            </a:r>
            <a:r>
              <a:rPr lang="id-ID" sz="2400" dirty="0"/>
              <a:t> </a:t>
            </a:r>
            <a:r>
              <a:rPr lang="sv-SE" sz="2400" dirty="0"/>
              <a:t>yang berbeda-beda</a:t>
            </a:r>
            <a:r>
              <a:rPr lang="id-ID" sz="2400" dirty="0"/>
              <a:t>,</a:t>
            </a:r>
            <a:r>
              <a:rPr lang="sv-SE" sz="2400" dirty="0"/>
              <a:t> misalnya 50 cm; 1 meter, 1,3 meter;</a:t>
            </a:r>
            <a:r>
              <a:rPr lang="id-ID" sz="2400" dirty="0"/>
              <a:t> </a:t>
            </a:r>
            <a:r>
              <a:rPr lang="sv-SE" sz="2400" dirty="0"/>
              <a:t>1,5 meter; 2 meter. Kamu dapat menyesuaikannya dengan</a:t>
            </a:r>
            <a:r>
              <a:rPr lang="id-ID" sz="2400" dirty="0"/>
              <a:t> </a:t>
            </a:r>
            <a:r>
              <a:rPr lang="sv-SE" sz="2400" dirty="0"/>
              <a:t>kemampuan berenangmu. Apabila belum mahir berenang,</a:t>
            </a:r>
            <a:r>
              <a:rPr lang="id-ID" sz="2400" dirty="0"/>
              <a:t> </a:t>
            </a:r>
            <a:r>
              <a:rPr lang="sv-SE" sz="2400" dirty="0"/>
              <a:t>gunakan kolam dangkal.</a:t>
            </a:r>
            <a:endParaRPr lang="id-ID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E60A11-5D35-EE28-BED6-BF16E8DC15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889" y="4536439"/>
            <a:ext cx="1712059" cy="171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476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51062" y="37538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 Keselamatan di Air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9F4A5E-78DD-3F7A-D99D-19FDC9249DD1}"/>
              </a:ext>
            </a:extLst>
          </p:cNvPr>
          <p:cNvSpPr txBox="1"/>
          <p:nvPr/>
        </p:nvSpPr>
        <p:spPr>
          <a:xfrm>
            <a:off x="228904" y="1544096"/>
            <a:ext cx="86975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b="1" i="1" dirty="0">
                <a:solidFill>
                  <a:srgbClr val="7030A0"/>
                </a:solidFill>
              </a:rPr>
              <a:t>Alat bantu</a:t>
            </a:r>
          </a:p>
          <a:p>
            <a:r>
              <a:rPr lang="sv-SE" sz="2400" dirty="0"/>
              <a:t>Kamu juga dapat menggunakan alat bantu apabila belum begitu</a:t>
            </a:r>
            <a:r>
              <a:rPr lang="id-ID" sz="2400" dirty="0"/>
              <a:t> </a:t>
            </a:r>
            <a:r>
              <a:rPr lang="sv-SE" sz="2400" dirty="0"/>
              <a:t>mahir berenang, seperti kacamata renang atau pelampung.</a:t>
            </a:r>
            <a:r>
              <a:rPr lang="id-ID" sz="2400" dirty="0"/>
              <a:t> </a:t>
            </a:r>
            <a:r>
              <a:rPr lang="sv-SE" sz="2400" dirty="0"/>
              <a:t>Pilih dan gunakan alat bantu sesuai kebutuhanmu.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C56D28-D33A-B5FC-57E4-A359001EDC92}"/>
              </a:ext>
            </a:extLst>
          </p:cNvPr>
          <p:cNvSpPr txBox="1"/>
          <p:nvPr/>
        </p:nvSpPr>
        <p:spPr>
          <a:xfrm>
            <a:off x="2599903" y="3207533"/>
            <a:ext cx="796343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b="1" i="1" dirty="0">
                <a:solidFill>
                  <a:srgbClr val="7030A0"/>
                </a:solidFill>
              </a:rPr>
              <a:t>Hindari bercanda di kolam</a:t>
            </a:r>
            <a:endParaRPr lang="id-ID" sz="2400" b="1" i="1" dirty="0">
              <a:solidFill>
                <a:srgbClr val="7030A0"/>
              </a:solidFill>
            </a:endParaRPr>
          </a:p>
          <a:p>
            <a:r>
              <a:rPr lang="sv-SE" sz="2400" dirty="0"/>
              <a:t>Berenang bersama memang sangat mengasyikkan. Namun,</a:t>
            </a:r>
          </a:p>
          <a:p>
            <a:r>
              <a:rPr lang="sv-SE" sz="2400" dirty="0"/>
              <a:t>sebaiknya kamu tidak bercanda secara berlebihan karena dapat</a:t>
            </a:r>
            <a:r>
              <a:rPr lang="id-ID" sz="2400" dirty="0"/>
              <a:t> </a:t>
            </a:r>
            <a:r>
              <a:rPr lang="sv-SE" sz="2400" dirty="0"/>
              <a:t>membuatmu kehilangan fokus dan berisiko cedera.</a:t>
            </a:r>
            <a:endParaRPr lang="id-ID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E03C21-41BC-30C2-D21C-D00A62665A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436" y="1526725"/>
            <a:ext cx="1581495" cy="15814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0FA4C07-3009-F1D3-2128-535DD25BABA4}"/>
              </a:ext>
            </a:extLst>
          </p:cNvPr>
          <p:cNvSpPr txBox="1"/>
          <p:nvPr/>
        </p:nvSpPr>
        <p:spPr>
          <a:xfrm>
            <a:off x="1435995" y="4684179"/>
            <a:ext cx="869753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v-SE" sz="2400" b="1" i="1" dirty="0">
                <a:solidFill>
                  <a:srgbClr val="7030A0"/>
                </a:solidFill>
              </a:rPr>
              <a:t>Pendinginan</a:t>
            </a:r>
            <a:endParaRPr lang="id-ID" sz="2400" b="1" i="1" dirty="0">
              <a:solidFill>
                <a:srgbClr val="7030A0"/>
              </a:solidFill>
            </a:endParaRPr>
          </a:p>
          <a:p>
            <a:r>
              <a:rPr lang="sv-SE" sz="2400" dirty="0"/>
              <a:t>Gerakan pendinginan berfungsi mengembalikan kondisi</a:t>
            </a:r>
            <a:r>
              <a:rPr lang="id-ID" sz="2400" dirty="0"/>
              <a:t> </a:t>
            </a:r>
            <a:r>
              <a:rPr lang="sv-SE" sz="2400" dirty="0"/>
              <a:t>tubuh seperti semula sehingga setelah berenang kamu dapat</a:t>
            </a:r>
            <a:r>
              <a:rPr lang="id-ID" sz="2400" dirty="0"/>
              <a:t> </a:t>
            </a:r>
            <a:r>
              <a:rPr lang="sv-SE" sz="2400" dirty="0"/>
              <a:t>melakukan aktivitas lain dengan nyaman.</a:t>
            </a:r>
            <a:endParaRPr lang="id-ID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F028BA-1BEC-BE76-E215-39DEBBA135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786" y="3275219"/>
            <a:ext cx="1234948" cy="123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99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1" y="1459547"/>
            <a:ext cx="5689599" cy="5269736"/>
            <a:chOff x="0" y="1847850"/>
            <a:chExt cx="3769359" cy="39523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0"/>
              <a:ext cx="3654473" cy="3609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pengambilan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napas pada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renang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gaya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pengambilan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napas pada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renang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gaya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koordinasi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renang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gaya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keselamatan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penyelamatan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keselamatan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di air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koordinasi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koordinasi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renang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gaya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dada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bentuk-bentuk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keselamatan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penyelamatan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keselamatan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di air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koordinasi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1C5D1EA-2F36-27A4-5DB8-281B21AE1CB6}"/>
              </a:ext>
            </a:extLst>
          </p:cNvPr>
          <p:cNvGrpSpPr/>
          <p:nvPr/>
        </p:nvGrpSpPr>
        <p:grpSpPr>
          <a:xfrm>
            <a:off x="1714995" y="112862"/>
            <a:ext cx="1212868" cy="1228567"/>
            <a:chOff x="4340143" y="1954100"/>
            <a:chExt cx="1428751" cy="1447246"/>
          </a:xfrm>
        </p:grpSpPr>
        <p:pic>
          <p:nvPicPr>
            <p:cNvPr id="2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AD63EF44-DFB3-C907-30E2-D2A6AC9F8C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4688617-3F61-ABA8-8B7F-2C544637AF85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9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E7FE6F5-B4C2-8EDC-4F99-DAAE11628855}"/>
              </a:ext>
            </a:extLst>
          </p:cNvPr>
          <p:cNvSpPr txBox="1"/>
          <p:nvPr/>
        </p:nvSpPr>
        <p:spPr>
          <a:xfrm>
            <a:off x="2824766" y="468006"/>
            <a:ext cx="5181600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Renang Gaya Dada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C64BB13-1CF0-C007-3B8F-F852D12CFDF8}"/>
              </a:ext>
            </a:extLst>
          </p:cNvPr>
          <p:cNvSpPr/>
          <p:nvPr/>
        </p:nvSpPr>
        <p:spPr>
          <a:xfrm>
            <a:off x="9392755" y="5166925"/>
            <a:ext cx="1970412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B21E29F-B157-1395-78D8-DAD4A55BC2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235" y="1552575"/>
            <a:ext cx="5062932" cy="3522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4920730"/>
            <a:chOff x="0" y="1847850"/>
            <a:chExt cx="4038600" cy="3690546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114887" y="2190750"/>
              <a:ext cx="3923713" cy="3347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800"/>
                </a:spcBef>
              </a:pP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Kesadaran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situasi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dihadapi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(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mengendalikan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emosi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berolahraga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).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Pengaturan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yaitu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mengatur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beristirahat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jadwal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sehari-hari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  <a:endParaRPr lang="id-ID" sz="1867" dirty="0">
                <a:latin typeface="Calibri" pitchFamily="34" charset="0"/>
                <a:cs typeface="Calibri" pitchFamily="34" charset="0"/>
              </a:endParaRPr>
            </a:p>
            <a:p>
              <a:pPr eaLnBrk="0" hangingPunct="0">
                <a:spcBef>
                  <a:spcPts val="800"/>
                </a:spcBef>
              </a:pP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Gotong Royong: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Berkolaborasi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bekerja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bersama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pembelajaran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Kepedulian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memperhatikan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bertindak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proaktif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terhadap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kondisi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keadaan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di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lingkungan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sosial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terutama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terutama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di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renang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dapat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menerapkannya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menggunakan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peralatan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bergantian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area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berlatih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  <a:endParaRPr lang="id-ID" sz="1867" dirty="0">
                <a:latin typeface="Calibri" pitchFamily="34" charset="0"/>
                <a:cs typeface="Calibri" pitchFamily="34" charset="0"/>
              </a:endParaRPr>
            </a:p>
            <a:p>
              <a:pPr eaLnBrk="0" hangingPunct="0">
                <a:spcBef>
                  <a:spcPts val="800"/>
                </a:spcBef>
              </a:pP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Bernalar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mengevaluasi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penalaran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membantu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memperbaiki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Gerakan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teman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belum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407320" y="433625"/>
            <a:ext cx="8015463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733" dirty="0">
                <a:solidFill>
                  <a:srgbClr val="7030A0"/>
                </a:solidFill>
                <a:latin typeface="Arial Rounded MT Bold" pitchFamily="34" charset="0"/>
              </a:rPr>
              <a:t>Mencari dan Menemukan Gerak</a:t>
            </a:r>
            <a:endParaRPr lang="en-US" sz="3733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675064" y="1211856"/>
            <a:ext cx="10375009" cy="101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33" dirty="0">
                <a:latin typeface="Arial" pitchFamily="34" charset="0"/>
                <a:cs typeface="Arial" pitchFamily="34" charset="0"/>
              </a:rPr>
              <a:t>Mari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kita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awali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kegiatan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mencari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dan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menemukan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gerak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ada</a:t>
            </a:r>
            <a:r>
              <a:rPr lang="id-ID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dalam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r</a:t>
            </a:r>
            <a:r>
              <a:rPr lang="id-ID" sz="2133" dirty="0">
                <a:latin typeface="Arial" pitchFamily="34" charset="0"/>
                <a:cs typeface="Arial" pitchFamily="34" charset="0"/>
              </a:rPr>
              <a:t>enang gaya dada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. Amati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gambar-gambar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berikut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291965" y="5521378"/>
            <a:ext cx="9608070" cy="101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Lalu,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tulislah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gerakan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ada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gambar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identifikasi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jenis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gerak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bagian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tubuh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Kemudian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tulis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buku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tugasmu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D" sz="21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3C8FEBD-4936-F40E-8EA3-AD1AE21AAC23}"/>
              </a:ext>
            </a:extLst>
          </p:cNvPr>
          <p:cNvGrpSpPr/>
          <p:nvPr/>
        </p:nvGrpSpPr>
        <p:grpSpPr>
          <a:xfrm>
            <a:off x="2630565" y="2152790"/>
            <a:ext cx="6789001" cy="3327223"/>
            <a:chOff x="2630565" y="2152790"/>
            <a:chExt cx="6789001" cy="332722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0BFBFDD-C09F-A2B0-5121-523923E6DB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31" r="8917" b="6323"/>
            <a:stretch/>
          </p:blipFill>
          <p:spPr>
            <a:xfrm>
              <a:off x="3044767" y="2152790"/>
              <a:ext cx="5770665" cy="332722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9E5945B-977A-629C-737C-267A4EED4048}"/>
                </a:ext>
              </a:extLst>
            </p:cNvPr>
            <p:cNvSpPr txBox="1"/>
            <p:nvPr/>
          </p:nvSpPr>
          <p:spPr>
            <a:xfrm>
              <a:off x="2630565" y="2731124"/>
              <a:ext cx="414202" cy="461665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chemeClr val="bg1"/>
                  </a:solidFill>
                </a:rPr>
                <a:t>1</a:t>
              </a:r>
              <a:endParaRPr lang="en-ID" sz="2400" i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072E17F-FBA2-877E-60FA-A6D12394E7BE}"/>
                </a:ext>
              </a:extLst>
            </p:cNvPr>
            <p:cNvSpPr txBox="1"/>
            <p:nvPr/>
          </p:nvSpPr>
          <p:spPr>
            <a:xfrm>
              <a:off x="8422783" y="2731124"/>
              <a:ext cx="392649" cy="461665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chemeClr val="bg1"/>
                  </a:solidFill>
                </a:rPr>
                <a:t>2</a:t>
              </a:r>
              <a:endParaRPr lang="en-ID" sz="2400" i="1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A86188-A8A4-7DBE-2A54-FB0AB999D010}"/>
                </a:ext>
              </a:extLst>
            </p:cNvPr>
            <p:cNvSpPr txBox="1"/>
            <p:nvPr/>
          </p:nvSpPr>
          <p:spPr>
            <a:xfrm>
              <a:off x="5433556" y="4976983"/>
              <a:ext cx="368920" cy="461665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chemeClr val="bg1"/>
                  </a:solidFill>
                </a:rPr>
                <a:t>3</a:t>
              </a:r>
              <a:endParaRPr lang="en-ID" sz="2400" i="1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B3C07B3-3C98-EDB1-E029-D886B5696521}"/>
                </a:ext>
              </a:extLst>
            </p:cNvPr>
            <p:cNvSpPr txBox="1"/>
            <p:nvPr/>
          </p:nvSpPr>
          <p:spPr>
            <a:xfrm>
              <a:off x="9012820" y="4976983"/>
              <a:ext cx="406746" cy="461665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chemeClr val="bg1"/>
                  </a:solidFill>
                </a:rPr>
                <a:t>4</a:t>
              </a:r>
              <a:endParaRPr lang="en-ID" sz="2400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pesifik Gerakan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Gerakan Kaki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13539" y="1488637"/>
            <a:ext cx="1136350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Gerakan kaki yang benar sangat</a:t>
            </a:r>
            <a:r>
              <a:rPr lang="id-ID" sz="2400" dirty="0"/>
              <a:t> </a:t>
            </a:r>
            <a:r>
              <a:rPr lang="sv-SE" sz="2400" dirty="0"/>
              <a:t>menentukan kecepatan gerakan renang itu sendiri. </a:t>
            </a:r>
            <a:endParaRPr lang="id-ID" sz="2400" dirty="0"/>
          </a:p>
          <a:p>
            <a:r>
              <a:rPr lang="id-ID" sz="2400" dirty="0"/>
              <a:t>G</a:t>
            </a:r>
            <a:r>
              <a:rPr lang="sv-SE" sz="2400" dirty="0"/>
              <a:t>aya</a:t>
            </a:r>
            <a:r>
              <a:rPr lang="id-ID" sz="2400" dirty="0"/>
              <a:t> </a:t>
            </a:r>
            <a:r>
              <a:rPr lang="sv-SE" sz="2400" dirty="0"/>
              <a:t>dorong agar tubuh melaju ke depan dengan cepat bergantung</a:t>
            </a:r>
            <a:r>
              <a:rPr lang="id-ID" sz="2400" dirty="0"/>
              <a:t> </a:t>
            </a:r>
            <a:r>
              <a:rPr lang="sv-SE" sz="2400" dirty="0"/>
              <a:t>pada keras pelannya tendangan kaki yang kamu lakukan.</a:t>
            </a:r>
            <a:endParaRPr lang="id-ID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F758DB-6254-8445-BF7E-78823C189B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4" r="3698" b="5235"/>
          <a:stretch/>
        </p:blipFill>
        <p:spPr>
          <a:xfrm>
            <a:off x="1600128" y="2727743"/>
            <a:ext cx="5861330" cy="40006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452247" y="2833517"/>
            <a:ext cx="40184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Latihan gerakan kaki dengan berpegangan pada tepi kolam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9887B4-A60C-9BB5-E7D4-2742E633340E}"/>
              </a:ext>
            </a:extLst>
          </p:cNvPr>
          <p:cNvSpPr txBox="1"/>
          <p:nvPr/>
        </p:nvSpPr>
        <p:spPr>
          <a:xfrm>
            <a:off x="7461458" y="4014761"/>
            <a:ext cx="40184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Latihan gerakan kaki dengan berpegangan pada bola karet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50DE34-A9BF-040F-72CF-CA66F55578C6}"/>
              </a:ext>
            </a:extLst>
          </p:cNvPr>
          <p:cNvSpPr txBox="1"/>
          <p:nvPr/>
        </p:nvSpPr>
        <p:spPr>
          <a:xfrm>
            <a:off x="3443036" y="5626894"/>
            <a:ext cx="40184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Latihan gerakan kaki dengan berpegangan pada </a:t>
            </a:r>
            <a:r>
              <a:rPr lang="id-ID" sz="2400" i="1" dirty="0">
                <a:solidFill>
                  <a:srgbClr val="7030A0"/>
                </a:solidFill>
              </a:rPr>
              <a:t>teman</a:t>
            </a:r>
            <a:endParaRPr lang="en-ID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933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97872" y="605051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pesifik Gerakan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646068" y="1389845"/>
            <a:ext cx="103138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G</a:t>
            </a:r>
            <a:r>
              <a:rPr lang="sv-SE" sz="2400" dirty="0"/>
              <a:t>erakan kaki gaya dada</a:t>
            </a:r>
            <a:r>
              <a:rPr lang="id-ID" sz="2400" dirty="0"/>
              <a:t> </a:t>
            </a:r>
            <a:r>
              <a:rPr lang="sv-SE" sz="2400" dirty="0"/>
              <a:t>terdiri dari cara menekuk kedua kaki lalu membuka dan melecutkan</a:t>
            </a:r>
            <a:r>
              <a:rPr lang="id-ID" sz="2400" dirty="0"/>
              <a:t> </a:t>
            </a:r>
            <a:r>
              <a:rPr lang="sv-SE" sz="2400" dirty="0"/>
              <a:t>ke samping belakang sampai kedua kaki lurus dan rapat kembali.</a:t>
            </a:r>
            <a:endParaRPr lang="id-ID" sz="2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50DE34-A9BF-040F-72CF-CA66F55578C6}"/>
              </a:ext>
            </a:extLst>
          </p:cNvPr>
          <p:cNvSpPr txBox="1"/>
          <p:nvPr/>
        </p:nvSpPr>
        <p:spPr>
          <a:xfrm>
            <a:off x="3271275" y="5682797"/>
            <a:ext cx="56494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Rangkaian gerakan kaki renang gaya dada</a:t>
            </a:r>
            <a:endParaRPr lang="en-ID" sz="2400" i="1" dirty="0">
              <a:solidFill>
                <a:srgbClr val="7030A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3B5A49-00D8-49AE-7A33-23F00DD380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927" b="46005" l="25718" r="781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37" t="18612" r="20326" b="54074"/>
          <a:stretch/>
        </p:blipFill>
        <p:spPr>
          <a:xfrm>
            <a:off x="838965" y="3839323"/>
            <a:ext cx="3748156" cy="11299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5AB968E-5194-2CCB-2C24-64B5DD69C6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67" b="22236" l="17762" r="785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20327" b="79912"/>
          <a:stretch/>
        </p:blipFill>
        <p:spPr>
          <a:xfrm>
            <a:off x="442578" y="2350693"/>
            <a:ext cx="4256086" cy="8309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5B051E9-5C33-972D-ED0D-3B8FFCA6DA8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2" t="70293" r="60260"/>
          <a:stretch/>
        </p:blipFill>
        <p:spPr>
          <a:xfrm>
            <a:off x="6004016" y="2488157"/>
            <a:ext cx="1934774" cy="9945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FBD8E21-3D60-B4CD-1D1F-C535D148397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355" b="69290" l="28662" r="790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66" t="39031" r="20327" b="30465"/>
          <a:stretch/>
        </p:blipFill>
        <p:spPr>
          <a:xfrm>
            <a:off x="7938790" y="2295296"/>
            <a:ext cx="3526560" cy="126188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16A9204-D5C8-BA56-E7E9-937A478633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67" b="22236" l="17762" r="785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20327" b="79912"/>
          <a:stretch/>
        </p:blipFill>
        <p:spPr>
          <a:xfrm>
            <a:off x="7209264" y="4196513"/>
            <a:ext cx="4256086" cy="83099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AAB508B-480B-F22C-1434-D87CC8AEE4D4}"/>
              </a:ext>
            </a:extLst>
          </p:cNvPr>
          <p:cNvSpPr txBox="1"/>
          <p:nvPr/>
        </p:nvSpPr>
        <p:spPr>
          <a:xfrm>
            <a:off x="2317198" y="3279674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1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6E9A1E4-3D92-70A7-8DD1-B97D1FEE5C85}"/>
              </a:ext>
            </a:extLst>
          </p:cNvPr>
          <p:cNvSpPr txBox="1"/>
          <p:nvPr/>
        </p:nvSpPr>
        <p:spPr>
          <a:xfrm>
            <a:off x="9673442" y="3279673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2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90A6BC-17E8-AD8F-4E26-863C6AEB5724}"/>
              </a:ext>
            </a:extLst>
          </p:cNvPr>
          <p:cNvSpPr txBox="1"/>
          <p:nvPr/>
        </p:nvSpPr>
        <p:spPr>
          <a:xfrm>
            <a:off x="2317198" y="5067244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3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F58547F-3D48-32EE-B251-F6E79D480B44}"/>
              </a:ext>
            </a:extLst>
          </p:cNvPr>
          <p:cNvSpPr txBox="1"/>
          <p:nvPr/>
        </p:nvSpPr>
        <p:spPr>
          <a:xfrm>
            <a:off x="9673442" y="5077478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4</a:t>
            </a:r>
            <a:endParaRPr lang="en-ID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946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97872" y="605051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pesifik Gerakan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3B5A49-00D8-49AE-7A33-23F00DD380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927" b="46005" l="25718" r="781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37" t="18612" r="20326" b="54074"/>
          <a:stretch/>
        </p:blipFill>
        <p:spPr>
          <a:xfrm>
            <a:off x="1103613" y="3550819"/>
            <a:ext cx="3748156" cy="11299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5AB968E-5194-2CCB-2C24-64B5DD69C6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67" b="22236" l="17762" r="785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20327" b="79912"/>
          <a:stretch/>
        </p:blipFill>
        <p:spPr>
          <a:xfrm>
            <a:off x="595683" y="1471410"/>
            <a:ext cx="4256086" cy="8309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5B051E9-5C33-972D-ED0D-3B8FFCA6DA8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2" t="70293" r="60260"/>
          <a:stretch/>
        </p:blipFill>
        <p:spPr>
          <a:xfrm>
            <a:off x="594512" y="2481044"/>
            <a:ext cx="1451711" cy="74625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FBD8E21-3D60-B4CD-1D1F-C535D148397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355" b="69290" l="28662" r="790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66" t="39031" r="20327" b="30465"/>
          <a:stretch/>
        </p:blipFill>
        <p:spPr>
          <a:xfrm>
            <a:off x="1409198" y="2431449"/>
            <a:ext cx="3526560" cy="126188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16A9204-D5C8-BA56-E7E9-937A478633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67" b="22236" l="17762" r="785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20327" b="79912"/>
          <a:stretch/>
        </p:blipFill>
        <p:spPr>
          <a:xfrm>
            <a:off x="595683" y="4402090"/>
            <a:ext cx="4256086" cy="83099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AAB508B-480B-F22C-1434-D87CC8AEE4D4}"/>
              </a:ext>
            </a:extLst>
          </p:cNvPr>
          <p:cNvSpPr txBox="1"/>
          <p:nvPr/>
        </p:nvSpPr>
        <p:spPr>
          <a:xfrm>
            <a:off x="195439" y="1826517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1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6E9A1E4-3D92-70A7-8DD1-B97D1FEE5C85}"/>
              </a:ext>
            </a:extLst>
          </p:cNvPr>
          <p:cNvSpPr txBox="1"/>
          <p:nvPr/>
        </p:nvSpPr>
        <p:spPr>
          <a:xfrm>
            <a:off x="195439" y="2740892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2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90A6BC-17E8-AD8F-4E26-863C6AEB5724}"/>
              </a:ext>
            </a:extLst>
          </p:cNvPr>
          <p:cNvSpPr txBox="1"/>
          <p:nvPr/>
        </p:nvSpPr>
        <p:spPr>
          <a:xfrm>
            <a:off x="188519" y="3861270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3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F58547F-3D48-32EE-B251-F6E79D480B44}"/>
              </a:ext>
            </a:extLst>
          </p:cNvPr>
          <p:cNvSpPr txBox="1"/>
          <p:nvPr/>
        </p:nvSpPr>
        <p:spPr>
          <a:xfrm>
            <a:off x="195439" y="4787696"/>
            <a:ext cx="4002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4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8CDF0C-8C01-618E-2953-1DDC181EE569}"/>
              </a:ext>
            </a:extLst>
          </p:cNvPr>
          <p:cNvSpPr txBox="1"/>
          <p:nvPr/>
        </p:nvSpPr>
        <p:spPr>
          <a:xfrm>
            <a:off x="4935758" y="1518250"/>
            <a:ext cx="713277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</a:t>
            </a:r>
            <a:r>
              <a:rPr lang="sv-SE" sz="2400" dirty="0"/>
              <a:t>ara melakukan rangkaian gerakan kaki renang gaya dada.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Pegang besi tepi kolam atau alat bantu yang lain dan luruskan tubuh di atas air.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Tekuk kedua lutut ke bawah sehingga tumit mengarah ke bokong dan telapak kaki menghadap ke permukaan air.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Buka kedua lutut ke samping, kemudian tendangkan kedua kaki menyapu ke arah belakang luar dengan kuat.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Kemudian satukan kembali kedua kaki dalam posisi lurus ke belakang. Lakukan secara berulang-ulang, serta sesuaikan dengan kemampuanmu.</a:t>
            </a:r>
          </a:p>
        </p:txBody>
      </p:sp>
    </p:spTree>
    <p:extLst>
      <p:ext uri="{BB962C8B-B14F-4D97-AF65-F5344CB8AC3E}">
        <p14:creationId xmlns:p14="http://schemas.microsoft.com/office/powerpoint/2010/main" val="388077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97872" y="605051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Gerakan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207.01">
            <a:hlinkClick r:id="" action="ppaction://media"/>
            <a:extLst>
              <a:ext uri="{FF2B5EF4-FFF2-40B4-BE49-F238E27FC236}">
                <a16:creationId xmlns:a16="http://schemas.microsoft.com/office/drawing/2014/main" id="{A30A81D8-A349-3CB0-E0B7-E645A34D7F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518250"/>
            <a:ext cx="8853715" cy="49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77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1213</Words>
  <Application>Microsoft Office PowerPoint</Application>
  <PresentationFormat>Widescreen</PresentationFormat>
  <Paragraphs>129</Paragraphs>
  <Slides>22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Arial Rounded MT Bold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Hadi</cp:lastModifiedBy>
  <cp:revision>78</cp:revision>
  <dcterms:created xsi:type="dcterms:W3CDTF">2022-05-10T01:11:12Z</dcterms:created>
  <dcterms:modified xsi:type="dcterms:W3CDTF">2022-06-29T01:39:30Z</dcterms:modified>
</cp:coreProperties>
</file>