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60" r:id="rId2"/>
    <p:sldId id="259" r:id="rId3"/>
    <p:sldId id="261" r:id="rId4"/>
    <p:sldId id="263" r:id="rId5"/>
    <p:sldId id="264" r:id="rId6"/>
    <p:sldId id="265" r:id="rId7"/>
    <p:sldId id="266" r:id="rId8"/>
    <p:sldId id="267" r:id="rId9"/>
    <p:sldId id="268" r:id="rId10"/>
    <p:sldId id="269" r:id="rId11"/>
    <p:sldId id="270" r:id="rId12"/>
    <p:sldId id="262" r:id="rId13"/>
    <p:sldId id="271" r:id="rId14"/>
    <p:sldId id="272" r:id="rId15"/>
    <p:sldId id="273" r:id="rId16"/>
    <p:sldId id="274" r:id="rId17"/>
    <p:sldId id="275" r:id="rId18"/>
    <p:sldId id="276" r:id="rId19"/>
    <p:sldId id="280" r:id="rId20"/>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78857"/>
    <a:srgbClr val="2EA085"/>
    <a:srgbClr val="09C7C2"/>
    <a:srgbClr val="2C98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300" autoAdjust="0"/>
  </p:normalViewPr>
  <p:slideViewPr>
    <p:cSldViewPr>
      <p:cViewPr varScale="1">
        <p:scale>
          <a:sx n="71" d="100"/>
          <a:sy n="71" d="100"/>
        </p:scale>
        <p:origin x="1272" y="72"/>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DB66D27-DE06-40B4-BEBB-99905555E750}" type="datetimeFigureOut">
              <a:rPr lang="en-US" smtClean="0"/>
              <a:t>5/17/2022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5B1283-1CAC-4C22-AE27-57A3D24587FD}" type="slidenum">
              <a:rPr lang="en-US" smtClean="0"/>
              <a:t>‹#›</a:t>
            </a:fld>
            <a:endParaRPr lang="en-US"/>
          </a:p>
        </p:txBody>
      </p:sp>
    </p:spTree>
    <p:extLst>
      <p:ext uri="{BB962C8B-B14F-4D97-AF65-F5344CB8AC3E}">
        <p14:creationId xmlns:p14="http://schemas.microsoft.com/office/powerpoint/2010/main" val="4269437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1</a:t>
            </a:fld>
            <a:endParaRPr lang="en-US"/>
          </a:p>
        </p:txBody>
      </p:sp>
    </p:spTree>
    <p:extLst>
      <p:ext uri="{BB962C8B-B14F-4D97-AF65-F5344CB8AC3E}">
        <p14:creationId xmlns:p14="http://schemas.microsoft.com/office/powerpoint/2010/main" val="14131478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9144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Ras yang ada di Indonesia, antara lain sebagai berikut (Kemdikbud, 2017).</a:t>
            </a:r>
          </a:p>
          <a:p>
            <a:pPr marL="9144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a.	Ras Malayan Mongoloid umumnya tersebar di wilayah Sumatra, Jawa, Kalimantan, Bali, dan Sulawesi.</a:t>
            </a:r>
          </a:p>
          <a:p>
            <a:pPr marL="9144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b.	Ras Melanesoid umumnya tersebar di wilayah Maluku, Nusa Tenggara Timur, dan Papua.</a:t>
            </a:r>
          </a:p>
          <a:p>
            <a:pPr marL="9144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c.	Ras Asiatik Mongoloid, seperti etnis Tionghoa, Jepang, dan Korea yang menyebar di seluruh Indonesia.</a:t>
            </a:r>
          </a:p>
          <a:p>
            <a:pPr marL="9144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d.	Ras Kaukasoid yang terdiri dari keturunan orang India, Timur Tengah, Amerika, dan Eropa yang menyebar di seluruh wilayah Indonesia.</a:t>
            </a:r>
          </a:p>
        </p:txBody>
      </p:sp>
      <p:sp>
        <p:nvSpPr>
          <p:cNvPr id="4" name="Slide Number Placeholder 3"/>
          <p:cNvSpPr>
            <a:spLocks noGrp="1"/>
          </p:cNvSpPr>
          <p:nvPr>
            <p:ph type="sldNum" sz="quarter" idx="10"/>
          </p:nvPr>
        </p:nvSpPr>
        <p:spPr/>
        <p:txBody>
          <a:bodyPr/>
          <a:lstStyle/>
          <a:p>
            <a:fld id="{405B1283-1CAC-4C22-AE27-57A3D24587FD}" type="slidenum">
              <a:rPr lang="en-US" smtClean="0"/>
              <a:t>10</a:t>
            </a:fld>
            <a:endParaRPr lang="en-US"/>
          </a:p>
        </p:txBody>
      </p:sp>
    </p:spTree>
    <p:extLst>
      <p:ext uri="{BB962C8B-B14F-4D97-AF65-F5344CB8AC3E}">
        <p14:creationId xmlns:p14="http://schemas.microsoft.com/office/powerpoint/2010/main" val="14025098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9144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Keberagaman Antargolongan</a:t>
            </a:r>
          </a:p>
          <a:p>
            <a:pPr marL="9144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Golongan dalam masyarakat dapat dilihat dari sudut stratifikasi sosial. Ukuran yang menjadi dasar penggolongan dalam masyarakat, antara lain kekayaan, jabatan, pendidikan, dan keturunan.</a:t>
            </a:r>
          </a:p>
          <a:p>
            <a:pPr marL="9144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Golongan dalam masyarakat juga dapat dilihat dari diferensiasi sosial, seperti diferensiasi profesi. Diferensiasi profesi merupakan pengelompokan yang didasarkan pada jenis pekerjaan atau profesi.</a:t>
            </a:r>
          </a:p>
        </p:txBody>
      </p:sp>
      <p:sp>
        <p:nvSpPr>
          <p:cNvPr id="4" name="Slide Number Placeholder 3"/>
          <p:cNvSpPr>
            <a:spLocks noGrp="1"/>
          </p:cNvSpPr>
          <p:nvPr>
            <p:ph type="sldNum" sz="quarter" idx="10"/>
          </p:nvPr>
        </p:nvSpPr>
        <p:spPr/>
        <p:txBody>
          <a:bodyPr/>
          <a:lstStyle/>
          <a:p>
            <a:fld id="{405B1283-1CAC-4C22-AE27-57A3D24587FD}" type="slidenum">
              <a:rPr lang="en-US" smtClean="0"/>
              <a:t>11</a:t>
            </a:fld>
            <a:endParaRPr lang="en-US"/>
          </a:p>
        </p:txBody>
      </p:sp>
    </p:spTree>
    <p:extLst>
      <p:ext uri="{BB962C8B-B14F-4D97-AF65-F5344CB8AC3E}">
        <p14:creationId xmlns:p14="http://schemas.microsoft.com/office/powerpoint/2010/main" val="6737725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D" sz="1800">
                <a:effectLst/>
                <a:latin typeface="Tahoma" panose="020B0604030504040204" pitchFamily="34" charset="0"/>
                <a:ea typeface="Calibri" panose="020F0502020204030204" pitchFamily="34" charset="0"/>
                <a:cs typeface="Times New Roman" panose="02020603050405020304" pitchFamily="18" charset="0"/>
              </a:rPr>
              <a:t>Bhinneka Tunggal Ika merupakan ungkapan dari bahasa Sanskerta. Ungkapan ini merupakan kutipan yang berasal dari Kakawin Sutasoma. Kakawin Sutasoma adalah karya monumental Mpu Tantular. Bhinneka Tunggal Ika berasal dari bahasa Sanskerta, yaitu dari bhinneka, tunggal, dan ika. Kata bhinneka berasal dari kata bhinna dan ika. Bhinna berarti ’berbeda-beda’ dan ika berarti ’jua’. Kata bhinneka dapat berarti ’yang berbeda-beda jua’.</a:t>
            </a:r>
          </a:p>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12</a:t>
            </a:fld>
            <a:endParaRPr lang="en-US"/>
          </a:p>
        </p:txBody>
      </p:sp>
    </p:spTree>
    <p:extLst>
      <p:ext uri="{BB962C8B-B14F-4D97-AF65-F5344CB8AC3E}">
        <p14:creationId xmlns:p14="http://schemas.microsoft.com/office/powerpoint/2010/main" val="14131478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Indonesia disebut sebagai masyarakat majemuk (plural society). Oleh karena itu, keberagaman yang ada harus disikapi secara bijaksana agar tidak memicu konflik. Keberagaman adalah kekuatan bersama. Meski berbeda tetapi tetap satu bangsa.</a:t>
            </a:r>
          </a:p>
        </p:txBody>
      </p:sp>
      <p:sp>
        <p:nvSpPr>
          <p:cNvPr id="4" name="Slide Number Placeholder 3"/>
          <p:cNvSpPr>
            <a:spLocks noGrp="1"/>
          </p:cNvSpPr>
          <p:nvPr>
            <p:ph type="sldNum" sz="quarter" idx="10"/>
          </p:nvPr>
        </p:nvSpPr>
        <p:spPr/>
        <p:txBody>
          <a:bodyPr/>
          <a:lstStyle/>
          <a:p>
            <a:fld id="{405B1283-1CAC-4C22-AE27-57A3D24587FD}" type="slidenum">
              <a:rPr lang="en-US" smtClean="0"/>
              <a:t>13</a:t>
            </a:fld>
            <a:endParaRPr lang="en-US"/>
          </a:p>
        </p:txBody>
      </p:sp>
    </p:spTree>
    <p:extLst>
      <p:ext uri="{BB962C8B-B14F-4D97-AF65-F5344CB8AC3E}">
        <p14:creationId xmlns:p14="http://schemas.microsoft.com/office/powerpoint/2010/main" val="14407337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Ada sifat-sifat penting yang menyertai Bhinneka Tunggal Ika sebagai semboyan negara, yaitu sebagai berikut (Tim Pokja Lemdiklat Polri, 2018).</a:t>
            </a:r>
          </a:p>
          <a:p>
            <a:pPr marL="342900" lvl="0" indent="-342900">
              <a:lnSpc>
                <a:spcPct val="107000"/>
              </a:lnSpc>
              <a:spcAft>
                <a:spcPts val="800"/>
              </a:spcAft>
              <a:buFont typeface="+mj-lt"/>
              <a:buAutoNum type="alphaLcPeriod"/>
            </a:pPr>
            <a:r>
              <a:rPr lang="en-ID" sz="1800">
                <a:effectLst/>
                <a:latin typeface="Tahoma" panose="020B0604030504040204" pitchFamily="34" charset="0"/>
                <a:ea typeface="Calibri" panose="020F0502020204030204" pitchFamily="34" charset="0"/>
                <a:cs typeface="Times New Roman" panose="02020603050405020304" pitchFamily="18" charset="0"/>
              </a:rPr>
              <a:t>Inklusif</a:t>
            </a:r>
          </a:p>
          <a:p>
            <a:pPr marL="342900" lvl="0" indent="-342900">
              <a:lnSpc>
                <a:spcPct val="107000"/>
              </a:lnSpc>
              <a:spcAft>
                <a:spcPts val="800"/>
              </a:spcAft>
              <a:buFont typeface="+mj-lt"/>
              <a:buAutoNum type="alphaLcPeriod"/>
            </a:pPr>
            <a:r>
              <a:rPr lang="en-ID" sz="1800">
                <a:effectLst/>
                <a:latin typeface="Tahoma" panose="020B0604030504040204" pitchFamily="34" charset="0"/>
                <a:ea typeface="Calibri" panose="020F0502020204030204" pitchFamily="34" charset="0"/>
                <a:cs typeface="Times New Roman" panose="02020603050405020304" pitchFamily="18" charset="0"/>
              </a:rPr>
              <a:t>Tidak formalistis</a:t>
            </a:r>
          </a:p>
          <a:p>
            <a:pPr marL="342900" lvl="0" indent="-342900">
              <a:lnSpc>
                <a:spcPct val="107000"/>
              </a:lnSpc>
              <a:spcAft>
                <a:spcPts val="800"/>
              </a:spcAft>
              <a:buFont typeface="+mj-lt"/>
              <a:buAutoNum type="alphaLcPeriod"/>
            </a:pPr>
            <a:r>
              <a:rPr lang="en-ID" sz="1800">
                <a:effectLst/>
                <a:latin typeface="Tahoma" panose="020B0604030504040204" pitchFamily="34" charset="0"/>
                <a:ea typeface="Calibri" panose="020F0502020204030204" pitchFamily="34" charset="0"/>
                <a:cs typeface="Times New Roman" panose="02020603050405020304" pitchFamily="18" charset="0"/>
              </a:rPr>
              <a:t>Konvergen</a:t>
            </a:r>
          </a:p>
        </p:txBody>
      </p:sp>
      <p:sp>
        <p:nvSpPr>
          <p:cNvPr id="4" name="Slide Number Placeholder 3"/>
          <p:cNvSpPr>
            <a:spLocks noGrp="1"/>
          </p:cNvSpPr>
          <p:nvPr>
            <p:ph type="sldNum" sz="quarter" idx="10"/>
          </p:nvPr>
        </p:nvSpPr>
        <p:spPr/>
        <p:txBody>
          <a:bodyPr/>
          <a:lstStyle/>
          <a:p>
            <a:fld id="{405B1283-1CAC-4C22-AE27-57A3D24587FD}" type="slidenum">
              <a:rPr lang="en-US" smtClean="0"/>
              <a:t>14</a:t>
            </a:fld>
            <a:endParaRPr lang="en-US"/>
          </a:p>
        </p:txBody>
      </p:sp>
    </p:spTree>
    <p:extLst>
      <p:ext uri="{BB962C8B-B14F-4D97-AF65-F5344CB8AC3E}">
        <p14:creationId xmlns:p14="http://schemas.microsoft.com/office/powerpoint/2010/main" val="33306288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Tiap kelompok masyarakat memiliki karakteristik khasnya masing-masing. Dengan karakteristiknya yang berbeda-beda, tiap kelompok memiliki kelebihannya masing-masing. </a:t>
            </a:r>
          </a:p>
        </p:txBody>
      </p:sp>
      <p:sp>
        <p:nvSpPr>
          <p:cNvPr id="4" name="Slide Number Placeholder 3"/>
          <p:cNvSpPr>
            <a:spLocks noGrp="1"/>
          </p:cNvSpPr>
          <p:nvPr>
            <p:ph type="sldNum" sz="quarter" idx="10"/>
          </p:nvPr>
        </p:nvSpPr>
        <p:spPr/>
        <p:txBody>
          <a:bodyPr/>
          <a:lstStyle/>
          <a:p>
            <a:fld id="{405B1283-1CAC-4C22-AE27-57A3D24587FD}" type="slidenum">
              <a:rPr lang="en-US" smtClean="0"/>
              <a:t>15</a:t>
            </a:fld>
            <a:endParaRPr lang="en-US"/>
          </a:p>
        </p:txBody>
      </p:sp>
    </p:spTree>
    <p:extLst>
      <p:ext uri="{BB962C8B-B14F-4D97-AF65-F5344CB8AC3E}">
        <p14:creationId xmlns:p14="http://schemas.microsoft.com/office/powerpoint/2010/main" val="33631441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Tiap orang atau kelompok harus bekerja sama agar dapat membentuk masyarakat yang kuat.</a:t>
            </a:r>
          </a:p>
        </p:txBody>
      </p:sp>
      <p:sp>
        <p:nvSpPr>
          <p:cNvPr id="4" name="Slide Number Placeholder 3"/>
          <p:cNvSpPr>
            <a:spLocks noGrp="1"/>
          </p:cNvSpPr>
          <p:nvPr>
            <p:ph type="sldNum" sz="quarter" idx="10"/>
          </p:nvPr>
        </p:nvSpPr>
        <p:spPr/>
        <p:txBody>
          <a:bodyPr/>
          <a:lstStyle/>
          <a:p>
            <a:fld id="{405B1283-1CAC-4C22-AE27-57A3D24587FD}" type="slidenum">
              <a:rPr lang="en-US" smtClean="0"/>
              <a:t>16</a:t>
            </a:fld>
            <a:endParaRPr lang="en-US"/>
          </a:p>
        </p:txBody>
      </p:sp>
    </p:spTree>
    <p:extLst>
      <p:ext uri="{BB962C8B-B14F-4D97-AF65-F5344CB8AC3E}">
        <p14:creationId xmlns:p14="http://schemas.microsoft.com/office/powerpoint/2010/main" val="25453874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Tiap orang atau kelompok yang terbuka untuk berhubungan dan bekerja sama dengan orang atau kelompok lain yang berbeda akan semakin meningkatkan kualitas dirinya.</a:t>
            </a:r>
          </a:p>
        </p:txBody>
      </p:sp>
      <p:sp>
        <p:nvSpPr>
          <p:cNvPr id="4" name="Slide Number Placeholder 3"/>
          <p:cNvSpPr>
            <a:spLocks noGrp="1"/>
          </p:cNvSpPr>
          <p:nvPr>
            <p:ph type="sldNum" sz="quarter" idx="10"/>
          </p:nvPr>
        </p:nvSpPr>
        <p:spPr/>
        <p:txBody>
          <a:bodyPr/>
          <a:lstStyle/>
          <a:p>
            <a:fld id="{405B1283-1CAC-4C22-AE27-57A3D24587FD}" type="slidenum">
              <a:rPr lang="en-US" smtClean="0"/>
              <a:t>17</a:t>
            </a:fld>
            <a:endParaRPr lang="en-US"/>
          </a:p>
        </p:txBody>
      </p:sp>
    </p:spTree>
    <p:extLst>
      <p:ext uri="{BB962C8B-B14F-4D97-AF65-F5344CB8AC3E}">
        <p14:creationId xmlns:p14="http://schemas.microsoft.com/office/powerpoint/2010/main" val="33996709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Menghargai, membangun hubungan, serta bekerja sama dengan orang atau kelompok yang berbeda itulah yang harus dilakukan dalam menjaga keberagaman, baik pada kelompok suku dan budaya, pemeluk agama, juga kelompok ras serta golongan.</a:t>
            </a:r>
          </a:p>
        </p:txBody>
      </p:sp>
      <p:sp>
        <p:nvSpPr>
          <p:cNvPr id="4" name="Slide Number Placeholder 3"/>
          <p:cNvSpPr>
            <a:spLocks noGrp="1"/>
          </p:cNvSpPr>
          <p:nvPr>
            <p:ph type="sldNum" sz="quarter" idx="10"/>
          </p:nvPr>
        </p:nvSpPr>
        <p:spPr/>
        <p:txBody>
          <a:bodyPr/>
          <a:lstStyle/>
          <a:p>
            <a:fld id="{405B1283-1CAC-4C22-AE27-57A3D24587FD}" type="slidenum">
              <a:rPr lang="en-US" smtClean="0"/>
              <a:t>18</a:t>
            </a:fld>
            <a:endParaRPr lang="en-US"/>
          </a:p>
        </p:txBody>
      </p:sp>
    </p:spTree>
    <p:extLst>
      <p:ext uri="{BB962C8B-B14F-4D97-AF65-F5344CB8AC3E}">
        <p14:creationId xmlns:p14="http://schemas.microsoft.com/office/powerpoint/2010/main" val="38131823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2</a:t>
            </a:fld>
            <a:endParaRPr lang="en-US"/>
          </a:p>
        </p:txBody>
      </p:sp>
    </p:spTree>
    <p:extLst>
      <p:ext uri="{BB962C8B-B14F-4D97-AF65-F5344CB8AC3E}">
        <p14:creationId xmlns:p14="http://schemas.microsoft.com/office/powerpoint/2010/main" val="14131478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D" sz="1800">
                <a:effectLst/>
                <a:latin typeface="Tahoma" panose="020B0604030504040204" pitchFamily="34" charset="0"/>
                <a:ea typeface="Calibri" panose="020F0502020204030204" pitchFamily="34" charset="0"/>
                <a:cs typeface="Times New Roman" panose="02020603050405020304" pitchFamily="18" charset="0"/>
              </a:rPr>
              <a:t>Keberagaman masyarakat di Indonesia, antara lain tampak pada keberagaman ras, suku, agama, dan antargolongan. Keberagaman inilah yang menjadi unsur pembentuk identitas sebagai bangsa Indonesia dan dikenal dunia sebagai masyarakat majemuk.</a:t>
            </a:r>
          </a:p>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3</a:t>
            </a:fld>
            <a:endParaRPr lang="en-US"/>
          </a:p>
        </p:txBody>
      </p:sp>
    </p:spTree>
    <p:extLst>
      <p:ext uri="{BB962C8B-B14F-4D97-AF65-F5344CB8AC3E}">
        <p14:creationId xmlns:p14="http://schemas.microsoft.com/office/powerpoint/2010/main" val="14131478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Faktor-faktor penyebab keberagaman bangsa Indonesia:</a:t>
            </a:r>
          </a:p>
          <a:p>
            <a:pPr marL="742950" indent="-285750">
              <a:lnSpc>
                <a:spcPct val="107000"/>
              </a:lnSpc>
              <a:spcAft>
                <a:spcPts val="800"/>
              </a:spcAft>
              <a:buFontTx/>
              <a:buChar char="-"/>
            </a:pPr>
            <a:r>
              <a:rPr lang="en-ID" sz="1800">
                <a:effectLst/>
                <a:latin typeface="Tahoma" panose="020B0604030504040204" pitchFamily="34" charset="0"/>
                <a:ea typeface="Calibri" panose="020F0502020204030204" pitchFamily="34" charset="0"/>
                <a:cs typeface="Times New Roman" panose="02020603050405020304" pitchFamily="18" charset="0"/>
              </a:rPr>
              <a:t>Posisi geografis</a:t>
            </a:r>
          </a:p>
          <a:p>
            <a:pPr marL="742950" indent="-285750">
              <a:lnSpc>
                <a:spcPct val="107000"/>
              </a:lnSpc>
              <a:spcAft>
                <a:spcPts val="800"/>
              </a:spcAft>
              <a:buFontTx/>
              <a:buChar char="-"/>
            </a:pPr>
            <a:r>
              <a:rPr lang="en-ID" sz="1800">
                <a:effectLst/>
                <a:latin typeface="Tahoma" panose="020B0604030504040204" pitchFamily="34" charset="0"/>
                <a:ea typeface="Calibri" panose="020F0502020204030204" pitchFamily="34" charset="0"/>
                <a:cs typeface="Times New Roman" panose="02020603050405020304" pitchFamily="18" charset="0"/>
              </a:rPr>
              <a:t>Negara kepulauan</a:t>
            </a:r>
          </a:p>
          <a:p>
            <a:pPr marL="742950" indent="-285750">
              <a:lnSpc>
                <a:spcPct val="107000"/>
              </a:lnSpc>
              <a:spcAft>
                <a:spcPts val="800"/>
              </a:spcAft>
              <a:buFontTx/>
              <a:buChar char="-"/>
            </a:pPr>
            <a:r>
              <a:rPr lang="en-ID" sz="1800">
                <a:effectLst/>
                <a:latin typeface="Tahoma" panose="020B0604030504040204" pitchFamily="34" charset="0"/>
                <a:ea typeface="Calibri" panose="020F0502020204030204" pitchFamily="34" charset="0"/>
                <a:cs typeface="Times New Roman" panose="02020603050405020304" pitchFamily="18" charset="0"/>
              </a:rPr>
              <a:t>Tingkat keterbukaan</a:t>
            </a:r>
          </a:p>
          <a:p>
            <a:pPr marL="742950" indent="-285750">
              <a:lnSpc>
                <a:spcPct val="107000"/>
              </a:lnSpc>
              <a:spcAft>
                <a:spcPts val="800"/>
              </a:spcAft>
              <a:buFontTx/>
              <a:buChar char="-"/>
            </a:pPr>
            <a:r>
              <a:rPr lang="en-ID" sz="1800">
                <a:effectLst/>
                <a:latin typeface="Tahoma" panose="020B0604030504040204" pitchFamily="34" charset="0"/>
                <a:ea typeface="Calibri" panose="020F0502020204030204" pitchFamily="34" charset="0"/>
                <a:cs typeface="Times New Roman" panose="02020603050405020304" pitchFamily="18" charset="0"/>
              </a:rPr>
              <a:t>Kondisi alam</a:t>
            </a:r>
          </a:p>
          <a:p>
            <a:pPr marL="742950" indent="-285750">
              <a:lnSpc>
                <a:spcPct val="107000"/>
              </a:lnSpc>
              <a:spcAft>
                <a:spcPts val="800"/>
              </a:spcAft>
              <a:buFontTx/>
              <a:buChar char="-"/>
            </a:pPr>
            <a:r>
              <a:rPr lang="en-ID" sz="1800">
                <a:effectLst/>
                <a:latin typeface="Tahoma" panose="020B0604030504040204" pitchFamily="34" charset="0"/>
                <a:ea typeface="Calibri" panose="020F0502020204030204" pitchFamily="34" charset="0"/>
                <a:cs typeface="Times New Roman" panose="02020603050405020304" pitchFamily="18" charset="0"/>
              </a:rPr>
              <a:t>Keadaan transportasi</a:t>
            </a:r>
          </a:p>
          <a:p>
            <a:pPr marL="742950" indent="-285750">
              <a:lnSpc>
                <a:spcPct val="107000"/>
              </a:lnSpc>
              <a:spcAft>
                <a:spcPts val="800"/>
              </a:spcAft>
              <a:buFontTx/>
              <a:buChar char="-"/>
            </a:pPr>
            <a:r>
              <a:rPr lang="en-ID" sz="1800">
                <a:effectLst/>
                <a:latin typeface="Tahoma" panose="020B0604030504040204" pitchFamily="34" charset="0"/>
                <a:ea typeface="Calibri" panose="020F0502020204030204" pitchFamily="34" charset="0"/>
                <a:cs typeface="Times New Roman" panose="02020603050405020304" pitchFamily="18" charset="0"/>
              </a:rPr>
              <a:t>Komunikasi</a:t>
            </a:r>
          </a:p>
        </p:txBody>
      </p:sp>
      <p:sp>
        <p:nvSpPr>
          <p:cNvPr id="4" name="Slide Number Placeholder 3"/>
          <p:cNvSpPr>
            <a:spLocks noGrp="1"/>
          </p:cNvSpPr>
          <p:nvPr>
            <p:ph type="sldNum" sz="quarter" idx="10"/>
          </p:nvPr>
        </p:nvSpPr>
        <p:spPr/>
        <p:txBody>
          <a:bodyPr/>
          <a:lstStyle/>
          <a:p>
            <a:fld id="{405B1283-1CAC-4C22-AE27-57A3D24587FD}" type="slidenum">
              <a:rPr lang="en-US" smtClean="0"/>
              <a:t>4</a:t>
            </a:fld>
            <a:endParaRPr lang="en-US"/>
          </a:p>
        </p:txBody>
      </p:sp>
    </p:spTree>
    <p:extLst>
      <p:ext uri="{BB962C8B-B14F-4D97-AF65-F5344CB8AC3E}">
        <p14:creationId xmlns:p14="http://schemas.microsoft.com/office/powerpoint/2010/main" val="31991530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nSpc>
                <a:spcPct val="107000"/>
              </a:lnSpc>
              <a:spcAft>
                <a:spcPts val="800"/>
              </a:spcAft>
              <a:buFont typeface="+mj-lt"/>
              <a:buNone/>
            </a:pPr>
            <a:r>
              <a:rPr lang="en-ID" sz="1800">
                <a:effectLst/>
                <a:latin typeface="Tahoma" panose="020B0604030504040204" pitchFamily="34" charset="0"/>
                <a:ea typeface="Calibri" panose="020F0502020204030204" pitchFamily="34" charset="0"/>
                <a:cs typeface="Times New Roman" panose="02020603050405020304" pitchFamily="18" charset="0"/>
              </a:rPr>
              <a:t>Keberagaman Suku</a:t>
            </a:r>
          </a:p>
          <a:p>
            <a:endParaRPr lang="en-ID" sz="1800">
              <a:effectLst/>
              <a:latin typeface="Tahoma" panose="020B0604030504040204" pitchFamily="34" charset="0"/>
              <a:ea typeface="Calibri" panose="020F0502020204030204" pitchFamily="34" charset="0"/>
              <a:cs typeface="Times New Roman" panose="02020603050405020304" pitchFamily="18" charset="0"/>
            </a:endParaRPr>
          </a:p>
          <a:p>
            <a:r>
              <a:rPr lang="en-ID" sz="1800">
                <a:effectLst/>
                <a:latin typeface="Tahoma" panose="020B0604030504040204" pitchFamily="34" charset="0"/>
                <a:ea typeface="Calibri" panose="020F0502020204030204" pitchFamily="34" charset="0"/>
                <a:cs typeface="Times New Roman" panose="02020603050405020304" pitchFamily="18" charset="0"/>
              </a:rPr>
              <a:t>Suku bangsa adalah kelompok etnis atau budaya masyarakat yang terbentuk secara turun temurun.</a:t>
            </a:r>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5</a:t>
            </a:fld>
            <a:endParaRPr lang="en-US"/>
          </a:p>
        </p:txBody>
      </p:sp>
    </p:spTree>
    <p:extLst>
      <p:ext uri="{BB962C8B-B14F-4D97-AF65-F5344CB8AC3E}">
        <p14:creationId xmlns:p14="http://schemas.microsoft.com/office/powerpoint/2010/main" val="38051322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9144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Suku bangsa-suku bangsa di Indonesia, antara lain dapat dilihat pada tabel berikut.</a:t>
            </a:r>
          </a:p>
          <a:p>
            <a:pPr marL="9144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Wilayah	Contoh Suku yang Tersebar</a:t>
            </a:r>
          </a:p>
          <a:p>
            <a:pPr marL="9144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Maluku dan Papua	Ternate, Tidore, Dani, Waigeo, Biak, Yapen, dan Asmat</a:t>
            </a:r>
          </a:p>
          <a:p>
            <a:pPr marL="9144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Bali dan Nusa Tenggara	Bali, Bima, Sasak, Lombok, Ende,  Timor, dan Rote</a:t>
            </a:r>
          </a:p>
          <a:p>
            <a:pPr marL="9144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Sulawesi	Bugis, Makassar, Luwu, Mandar, Toraja, Banjau, dan Sangir</a:t>
            </a:r>
          </a:p>
          <a:p>
            <a:pPr marL="9144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Kalimantan	Dayak, Bulungin, dan Banjar</a:t>
            </a:r>
          </a:p>
          <a:p>
            <a:pPr marL="9144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Jawa	Sunda, Jawa, Tengger, Madura, Bawean, Tambur, dan Betawi</a:t>
            </a:r>
          </a:p>
          <a:p>
            <a:pPr marL="9144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Sumatra	Aceh, Batak, Minangkabau, Jambi, Enggano, dan Mentawai</a:t>
            </a:r>
          </a:p>
        </p:txBody>
      </p:sp>
      <p:sp>
        <p:nvSpPr>
          <p:cNvPr id="4" name="Slide Number Placeholder 3"/>
          <p:cNvSpPr>
            <a:spLocks noGrp="1"/>
          </p:cNvSpPr>
          <p:nvPr>
            <p:ph type="sldNum" sz="quarter" idx="10"/>
          </p:nvPr>
        </p:nvSpPr>
        <p:spPr/>
        <p:txBody>
          <a:bodyPr/>
          <a:lstStyle/>
          <a:p>
            <a:fld id="{405B1283-1CAC-4C22-AE27-57A3D24587FD}" type="slidenum">
              <a:rPr lang="en-US" smtClean="0"/>
              <a:t>6</a:t>
            </a:fld>
            <a:endParaRPr lang="en-US"/>
          </a:p>
        </p:txBody>
      </p:sp>
    </p:spTree>
    <p:extLst>
      <p:ext uri="{BB962C8B-B14F-4D97-AF65-F5344CB8AC3E}">
        <p14:creationId xmlns:p14="http://schemas.microsoft.com/office/powerpoint/2010/main" val="16408977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9144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2. Keberagaman Budaya</a:t>
            </a:r>
          </a:p>
          <a:p>
            <a:pPr marL="914400">
              <a:lnSpc>
                <a:spcPct val="107000"/>
              </a:lnSpc>
              <a:spcAft>
                <a:spcPts val="800"/>
              </a:spcAft>
            </a:pPr>
            <a:endParaRPr lang="en-ID" sz="1800">
              <a:effectLst/>
              <a:latin typeface="Tahoma" panose="020B0604030504040204" pitchFamily="34" charset="0"/>
              <a:ea typeface="Calibri" panose="020F0502020204030204" pitchFamily="34" charset="0"/>
              <a:cs typeface="Times New Roman" panose="02020603050405020304" pitchFamily="18" charset="0"/>
            </a:endParaRPr>
          </a:p>
          <a:p>
            <a:pPr marL="9144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Masyarakat tiap daerah umumnya memiliki corak kehidupan yang cenderung berbeda dalam berbagai bidang. Corak kehidupan didasarkan pada nilai-nilai sosial setempat berupa budaya yang khas masyarakat bersangkutan. Keberagaman budaya bangsa Indonesia dapat dilihat dari bermacam busana, senjata, rumah adat, lagu, alat musik, dan tarian daerah.</a:t>
            </a:r>
          </a:p>
        </p:txBody>
      </p:sp>
      <p:sp>
        <p:nvSpPr>
          <p:cNvPr id="4" name="Slide Number Placeholder 3"/>
          <p:cNvSpPr>
            <a:spLocks noGrp="1"/>
          </p:cNvSpPr>
          <p:nvPr>
            <p:ph type="sldNum" sz="quarter" idx="10"/>
          </p:nvPr>
        </p:nvSpPr>
        <p:spPr/>
        <p:txBody>
          <a:bodyPr/>
          <a:lstStyle/>
          <a:p>
            <a:fld id="{405B1283-1CAC-4C22-AE27-57A3D24587FD}" type="slidenum">
              <a:rPr lang="en-US" smtClean="0"/>
              <a:t>7</a:t>
            </a:fld>
            <a:endParaRPr lang="en-US"/>
          </a:p>
        </p:txBody>
      </p:sp>
    </p:spTree>
    <p:extLst>
      <p:ext uri="{BB962C8B-B14F-4D97-AF65-F5344CB8AC3E}">
        <p14:creationId xmlns:p14="http://schemas.microsoft.com/office/powerpoint/2010/main" val="35693222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9144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3. Keberagaman Agama</a:t>
            </a:r>
          </a:p>
          <a:p>
            <a:pPr marL="914400">
              <a:lnSpc>
                <a:spcPct val="107000"/>
              </a:lnSpc>
              <a:spcAft>
                <a:spcPts val="800"/>
              </a:spcAft>
            </a:pPr>
            <a:endParaRPr lang="en-ID" sz="1800">
              <a:effectLst/>
              <a:latin typeface="Tahoma" panose="020B0604030504040204" pitchFamily="34" charset="0"/>
              <a:ea typeface="Calibri" panose="020F0502020204030204" pitchFamily="34" charset="0"/>
              <a:cs typeface="Times New Roman" panose="02020603050405020304" pitchFamily="18" charset="0"/>
            </a:endParaRPr>
          </a:p>
          <a:p>
            <a:pPr marL="9144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Agama merupakan sistem yang mengatur tata keimanan (kepercayaan) dan peribadatan kepada Tuhan Yang Maha Kuasa, serta tata kaidah yang berhubungan dengan pergaulan antarmanusia dan lingkungannya (Setiawan dan Yunita, 2018).</a:t>
            </a:r>
          </a:p>
          <a:p>
            <a:pPr marL="9144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Di Indonesia terdapat enam agama yang resmi, yaitu Islam, Kristen Protestan, Kristen Katolik, Hindu, Buddha, dan Konghucu.  Selain keenam agama resmi tersebut, terdapat pula penghayat kepercayaan kepada Tuhan Yang Maha Esa.</a:t>
            </a:r>
          </a:p>
        </p:txBody>
      </p:sp>
      <p:sp>
        <p:nvSpPr>
          <p:cNvPr id="4" name="Slide Number Placeholder 3"/>
          <p:cNvSpPr>
            <a:spLocks noGrp="1"/>
          </p:cNvSpPr>
          <p:nvPr>
            <p:ph type="sldNum" sz="quarter" idx="10"/>
          </p:nvPr>
        </p:nvSpPr>
        <p:spPr/>
        <p:txBody>
          <a:bodyPr/>
          <a:lstStyle/>
          <a:p>
            <a:fld id="{405B1283-1CAC-4C22-AE27-57A3D24587FD}" type="slidenum">
              <a:rPr lang="en-US" smtClean="0"/>
              <a:t>8</a:t>
            </a:fld>
            <a:endParaRPr lang="en-US"/>
          </a:p>
        </p:txBody>
      </p:sp>
    </p:spTree>
    <p:extLst>
      <p:ext uri="{BB962C8B-B14F-4D97-AF65-F5344CB8AC3E}">
        <p14:creationId xmlns:p14="http://schemas.microsoft.com/office/powerpoint/2010/main" val="24398559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9144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4. Keberagaman Ras</a:t>
            </a:r>
          </a:p>
          <a:p>
            <a:endParaRPr lang="en-ID" sz="1800">
              <a:effectLst/>
              <a:latin typeface="Tahoma" panose="020B0604030504040204" pitchFamily="34" charset="0"/>
              <a:ea typeface="Calibri" panose="020F0502020204030204" pitchFamily="34" charset="0"/>
              <a:cs typeface="Times New Roman" panose="02020603050405020304" pitchFamily="18" charset="0"/>
            </a:endParaRPr>
          </a:p>
          <a:p>
            <a:r>
              <a:rPr lang="en-ID" sz="1800">
                <a:effectLst/>
                <a:latin typeface="Tahoma" panose="020B0604030504040204" pitchFamily="34" charset="0"/>
                <a:ea typeface="Calibri" panose="020F0502020204030204" pitchFamily="34" charset="0"/>
                <a:cs typeface="Times New Roman" panose="02020603050405020304" pitchFamily="18" charset="0"/>
              </a:rPr>
              <a:t>Menurut Bruce J. Cohen, ras adalah kategori individu yang secara turun-temurun memiliki ciri biologis tertentu yang sama. Bangsa Indonesia sendiri terdiri atas berbagai ras.</a:t>
            </a:r>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9</a:t>
            </a:fld>
            <a:endParaRPr lang="en-US"/>
          </a:p>
        </p:txBody>
      </p:sp>
    </p:spTree>
    <p:extLst>
      <p:ext uri="{BB962C8B-B14F-4D97-AF65-F5344CB8AC3E}">
        <p14:creationId xmlns:p14="http://schemas.microsoft.com/office/powerpoint/2010/main" val="1597549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5/17/2022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314451"/>
            <a:ext cx="8229600" cy="33944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520EE17-CFAB-4D26-B63C-0014F2997EC4}" type="datetimeFigureOut">
              <a:rPr lang="en-US" smtClean="0"/>
              <a:pPr/>
              <a:t>5/17/2022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34CEBB-2B45-44E7-9A9C-6831F2A34C7A}" type="slidenum">
              <a:rPr lang="en-US" smtClean="0"/>
              <a:pPr/>
              <a:t>‹#›</a:t>
            </a:fld>
            <a:endParaRPr lang="en-US"/>
          </a:p>
        </p:txBody>
      </p:sp>
    </p:spTree>
    <p:extLst>
      <p:ext uri="{BB962C8B-B14F-4D97-AF65-F5344CB8AC3E}">
        <p14:creationId xmlns:p14="http://schemas.microsoft.com/office/powerpoint/2010/main" val="1937949927"/>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5/17/2022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5/17/2022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5/17/2022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5/17/2022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alpha val="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5/17/2022</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image" Target="../media/image11.jpeg"/><Relationship Id="rId5" Type="http://schemas.microsoft.com/office/2007/relationships/hdphoto" Target="../media/hdphoto1.wdp"/><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openxmlformats.org/officeDocument/2006/relationships/image" Target="../media/image13.jpeg"/><Relationship Id="rId5" Type="http://schemas.microsoft.com/office/2007/relationships/hdphoto" Target="../media/hdphoto1.wdp"/><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image" Target="../media/image14.png"/><Relationship Id="rId5" Type="http://schemas.microsoft.com/office/2007/relationships/hdphoto" Target="../media/hdphoto1.wdp"/><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12.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openxmlformats.org/officeDocument/2006/relationships/image" Target="../media/image16.jpeg"/><Relationship Id="rId5" Type="http://schemas.microsoft.com/office/2007/relationships/hdphoto" Target="../media/hdphoto1.wdp"/><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image" Target="../media/image17.jpeg"/><Relationship Id="rId5" Type="http://schemas.microsoft.com/office/2007/relationships/hdphoto" Target="../media/hdphoto1.wdp"/><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12.xml"/><Relationship Id="rId6" Type="http://schemas.openxmlformats.org/officeDocument/2006/relationships/image" Target="../media/image18.jpeg"/><Relationship Id="rId5" Type="http://schemas.microsoft.com/office/2007/relationships/hdphoto" Target="../media/hdphoto1.wdp"/><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12.xml"/><Relationship Id="rId6" Type="http://schemas.openxmlformats.org/officeDocument/2006/relationships/image" Target="../media/image19.jpeg"/><Relationship Id="rId5" Type="http://schemas.microsoft.com/office/2007/relationships/hdphoto" Target="../media/hdphoto1.wdp"/><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4.jpeg"/><Relationship Id="rId5" Type="http://schemas.microsoft.com/office/2007/relationships/hdphoto" Target="../media/hdphoto1.wdp"/><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5.jpeg"/><Relationship Id="rId5" Type="http://schemas.microsoft.com/office/2007/relationships/hdphoto" Target="../media/hdphoto1.wdp"/><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6.jpeg"/><Relationship Id="rId5" Type="http://schemas.microsoft.com/office/2007/relationships/hdphoto" Target="../media/hdphoto1.wdp"/><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2.wdp"/><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7.png"/><Relationship Id="rId5" Type="http://schemas.microsoft.com/office/2007/relationships/hdphoto" Target="../media/hdphoto1.wdp"/><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2.xml"/><Relationship Id="rId5" Type="http://schemas.microsoft.com/office/2007/relationships/hdphoto" Target="../media/hdphoto1.wdp"/><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8.jpeg"/><Relationship Id="rId5" Type="http://schemas.microsoft.com/office/2007/relationships/hdphoto" Target="../media/hdphoto1.wdp"/><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9.jpeg"/><Relationship Id="rId5" Type="http://schemas.microsoft.com/office/2007/relationships/hdphoto" Target="../media/hdphoto1.wdp"/><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10.jpeg"/><Relationship Id="rId5" Type="http://schemas.microsoft.com/office/2007/relationships/hdphoto" Target="../media/hdphoto1.wdp"/><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673967" y="1733550"/>
            <a:ext cx="5270786" cy="738656"/>
          </a:xfrm>
          <a:prstGeom prst="rect">
            <a:avLst/>
          </a:prstGeom>
          <a:noFill/>
        </p:spPr>
        <p:txBody>
          <a:bodyPr wrap="none" lIns="91432" tIns="45716" rIns="91432" bIns="45716">
            <a:spAutoFit/>
          </a:bodyPr>
          <a:lstStyle/>
          <a:p>
            <a:pPr algn="ctr"/>
            <a:r>
              <a:rPr lang="en-US" sz="4200" b="1" dirty="0">
                <a:ln w="0"/>
                <a:solidFill>
                  <a:schemeClr val="tx2">
                    <a:lumMod val="50000"/>
                  </a:schemeClr>
                </a:solidFill>
                <a:effectLst>
                  <a:outerShdw blurRad="38100" dist="38100" dir="2700000" algn="tl">
                    <a:srgbClr val="000000">
                      <a:alpha val="43137"/>
                    </a:srgbClr>
                  </a:outerShdw>
                </a:effectLst>
                <a:latin typeface="Cambria" pitchFamily="18" charset="0"/>
                <a:ea typeface="Cambria" pitchFamily="18" charset="0"/>
                <a:cs typeface="Calibri" pitchFamily="34" charset="0"/>
              </a:rPr>
              <a:t>Media </a:t>
            </a:r>
            <a:r>
              <a:rPr lang="en-US" sz="4200" b="1" dirty="0" err="1">
                <a:ln w="0"/>
                <a:solidFill>
                  <a:schemeClr val="tx2">
                    <a:lumMod val="50000"/>
                  </a:schemeClr>
                </a:solidFill>
                <a:effectLst>
                  <a:outerShdw blurRad="38100" dist="38100" dir="2700000" algn="tl">
                    <a:srgbClr val="000000">
                      <a:alpha val="43137"/>
                    </a:srgbClr>
                  </a:outerShdw>
                </a:effectLst>
                <a:latin typeface="Cambria" pitchFamily="18" charset="0"/>
                <a:ea typeface="Cambria" pitchFamily="18" charset="0"/>
                <a:cs typeface="Calibri" pitchFamily="34" charset="0"/>
              </a:rPr>
              <a:t>Pembelajaran</a:t>
            </a:r>
            <a:endParaRPr lang="en-US" sz="4200" b="1" dirty="0">
              <a:ln w="0"/>
              <a:solidFill>
                <a:schemeClr val="tx2">
                  <a:lumMod val="50000"/>
                </a:schemeClr>
              </a:solidFill>
              <a:effectLst>
                <a:outerShdw blurRad="38100" dist="38100" dir="2700000" algn="tl">
                  <a:srgbClr val="000000">
                    <a:alpha val="43137"/>
                  </a:srgbClr>
                </a:outerShdw>
              </a:effectLst>
              <a:latin typeface="Cambria" pitchFamily="18" charset="0"/>
              <a:ea typeface="Cambria" pitchFamily="18" charset="0"/>
              <a:cs typeface="Calibri" pitchFamily="34" charset="0"/>
            </a:endParaRPr>
          </a:p>
        </p:txBody>
      </p:sp>
      <p:sp>
        <p:nvSpPr>
          <p:cNvPr id="6" name="Rectangle 5"/>
          <p:cNvSpPr/>
          <p:nvPr/>
        </p:nvSpPr>
        <p:spPr>
          <a:xfrm>
            <a:off x="3474720" y="2522494"/>
            <a:ext cx="5669280" cy="1138765"/>
          </a:xfrm>
          <a:prstGeom prst="rect">
            <a:avLst/>
          </a:prstGeom>
          <a:noFill/>
        </p:spPr>
        <p:txBody>
          <a:bodyPr wrap="square" lIns="91432" tIns="45716" rIns="91432" bIns="45716">
            <a:spAutoFit/>
          </a:bodyPr>
          <a:lstStyle/>
          <a:p>
            <a:pPr algn="ctr"/>
            <a:r>
              <a:rPr lang="en-US" sz="4000" b="1" dirty="0" err="1">
                <a:ln w="0"/>
                <a:effectLst>
                  <a:outerShdw blurRad="38100" dist="19050" dir="2700000" algn="tl" rotWithShape="0">
                    <a:schemeClr val="dk1">
                      <a:alpha val="40000"/>
                    </a:schemeClr>
                  </a:outerShdw>
                </a:effectLst>
                <a:latin typeface="Candara" pitchFamily="34" charset="0"/>
                <a:ea typeface="Cambria" pitchFamily="18" charset="0"/>
                <a:cs typeface="Calibri" pitchFamily="34" charset="0"/>
              </a:rPr>
              <a:t>Pendidikan</a:t>
            </a:r>
            <a:r>
              <a:rPr lang="en-US" sz="4000" b="1" dirty="0">
                <a:ln w="0"/>
                <a:effectLst>
                  <a:outerShdw blurRad="38100" dist="19050" dir="2700000" algn="tl" rotWithShape="0">
                    <a:schemeClr val="dk1">
                      <a:alpha val="40000"/>
                    </a:schemeClr>
                  </a:outerShdw>
                </a:effectLst>
                <a:latin typeface="Candara" pitchFamily="34" charset="0"/>
                <a:ea typeface="Cambria" pitchFamily="18" charset="0"/>
                <a:cs typeface="Calibri" pitchFamily="34" charset="0"/>
              </a:rPr>
              <a:t> </a:t>
            </a:r>
            <a:r>
              <a:rPr lang="en-US" sz="4000" b="1" dirty="0" err="1">
                <a:ln w="0"/>
                <a:effectLst>
                  <a:outerShdw blurRad="38100" dist="19050" dir="2700000" algn="tl" rotWithShape="0">
                    <a:schemeClr val="dk1">
                      <a:alpha val="40000"/>
                    </a:schemeClr>
                  </a:outerShdw>
                </a:effectLst>
                <a:latin typeface="Candara" pitchFamily="34" charset="0"/>
                <a:ea typeface="Cambria" pitchFamily="18" charset="0"/>
                <a:cs typeface="Calibri" pitchFamily="34" charset="0"/>
              </a:rPr>
              <a:t>Pancasila</a:t>
            </a:r>
            <a:endParaRPr lang="en-US" sz="6600" b="1" dirty="0">
              <a:ln w="0"/>
              <a:effectLst>
                <a:outerShdw blurRad="38100" dist="19050" dir="2700000" algn="tl" rotWithShape="0">
                  <a:schemeClr val="dk1">
                    <a:alpha val="40000"/>
                  </a:schemeClr>
                </a:outerShdw>
              </a:effectLst>
              <a:latin typeface="Candara" pitchFamily="34" charset="0"/>
              <a:ea typeface="Cambria" pitchFamily="18" charset="0"/>
              <a:cs typeface="Calibri" pitchFamily="34" charset="0"/>
            </a:endParaRPr>
          </a:p>
          <a:p>
            <a:pPr algn="ctr"/>
            <a:r>
              <a:rPr lang="en-US" sz="2800" b="1" dirty="0" err="1">
                <a:ln w="0"/>
                <a:effectLst>
                  <a:outerShdw blurRad="38100" dist="19050" dir="2700000" algn="tl" rotWithShape="0">
                    <a:schemeClr val="dk1">
                      <a:alpha val="40000"/>
                    </a:schemeClr>
                  </a:outerShdw>
                </a:effectLst>
                <a:latin typeface="Candara" pitchFamily="34" charset="0"/>
                <a:ea typeface="Cambria" pitchFamily="18" charset="0"/>
                <a:cs typeface="Calibri" pitchFamily="34" charset="0"/>
              </a:rPr>
              <a:t>untuk</a:t>
            </a:r>
            <a:r>
              <a:rPr lang="en-US" sz="2800" b="1" dirty="0">
                <a:ln w="0"/>
                <a:effectLst>
                  <a:outerShdw blurRad="38100" dist="19050" dir="2700000" algn="tl" rotWithShape="0">
                    <a:schemeClr val="dk1">
                      <a:alpha val="40000"/>
                    </a:schemeClr>
                  </a:outerShdw>
                </a:effectLst>
                <a:latin typeface="Candara" pitchFamily="34" charset="0"/>
                <a:ea typeface="Cambria" pitchFamily="18" charset="0"/>
                <a:cs typeface="Calibri" pitchFamily="34" charset="0"/>
              </a:rPr>
              <a:t> SMP/MTs </a:t>
            </a:r>
            <a:r>
              <a:rPr lang="en-US" sz="2800" b="1" dirty="0" err="1">
                <a:ln w="0"/>
                <a:effectLst>
                  <a:outerShdw blurRad="38100" dist="19050" dir="2700000" algn="tl" rotWithShape="0">
                    <a:schemeClr val="dk1">
                      <a:alpha val="40000"/>
                    </a:schemeClr>
                  </a:outerShdw>
                </a:effectLst>
                <a:latin typeface="Candara" pitchFamily="34" charset="0"/>
                <a:ea typeface="Cambria" pitchFamily="18" charset="0"/>
                <a:cs typeface="Calibri" pitchFamily="34" charset="0"/>
              </a:rPr>
              <a:t>Kelas</a:t>
            </a:r>
            <a:r>
              <a:rPr lang="en-US" sz="2800" b="1" dirty="0">
                <a:ln w="0"/>
                <a:effectLst>
                  <a:outerShdw blurRad="38100" dist="19050" dir="2700000" algn="tl" rotWithShape="0">
                    <a:schemeClr val="dk1">
                      <a:alpha val="40000"/>
                    </a:schemeClr>
                  </a:outerShdw>
                </a:effectLst>
                <a:latin typeface="Candara" pitchFamily="34" charset="0"/>
                <a:ea typeface="Cambria" pitchFamily="18" charset="0"/>
                <a:cs typeface="Calibri" pitchFamily="34" charset="0"/>
              </a:rPr>
              <a:t> VII</a:t>
            </a:r>
          </a:p>
        </p:txBody>
      </p:sp>
      <p:cxnSp>
        <p:nvCxnSpPr>
          <p:cNvPr id="7" name="Straight Connector 6"/>
          <p:cNvCxnSpPr/>
          <p:nvPr/>
        </p:nvCxnSpPr>
        <p:spPr>
          <a:xfrm>
            <a:off x="3703320" y="2533650"/>
            <a:ext cx="5212080" cy="0"/>
          </a:xfrm>
          <a:prstGeom prst="line">
            <a:avLst/>
          </a:prstGeom>
          <a:ln w="57150"/>
        </p:spPr>
        <p:style>
          <a:lnRef idx="3">
            <a:schemeClr val="dk1"/>
          </a:lnRef>
          <a:fillRef idx="0">
            <a:schemeClr val="dk1"/>
          </a:fillRef>
          <a:effectRef idx="2">
            <a:schemeClr val="dk1"/>
          </a:effectRef>
          <a:fontRef idx="minor">
            <a:schemeClr val="tx1"/>
          </a:fontRef>
        </p:style>
      </p:cxnSp>
      <p:pic>
        <p:nvPicPr>
          <p:cNvPr id="1026" name="Picture 2" descr="D:\Buku Kur Merdeka\PP\PENDIDIKAN PANCASILA 1 SMP.JPG"/>
          <p:cNvPicPr>
            <a:picLocks noChangeAspect="1" noChangeArrowheads="1"/>
          </p:cNvPicPr>
          <p:nvPr/>
        </p:nvPicPr>
        <p:blipFill rotWithShape="1">
          <a:blip r:embed="rId3">
            <a:extLst>
              <a:ext uri="{28A0092B-C50C-407E-A947-70E740481C1C}">
                <a14:useLocalDpi xmlns:a14="http://schemas.microsoft.com/office/drawing/2010/main"/>
              </a:ext>
            </a:extLst>
          </a:blip>
          <a:srcRect/>
          <a:stretch/>
        </p:blipFill>
        <p:spPr bwMode="auto">
          <a:xfrm>
            <a:off x="685800" y="514350"/>
            <a:ext cx="2743200" cy="3974040"/>
          </a:xfrm>
          <a:prstGeom prst="rect">
            <a:avLst/>
          </a:prstGeom>
          <a:noFill/>
          <a:effectLst>
            <a:outerShdw dist="152400" dir="18900000" algn="bl" rotWithShape="0">
              <a:schemeClr val="tx1">
                <a:lumMod val="65000"/>
                <a:lumOff val="35000"/>
              </a:schemeClr>
            </a:outerShdw>
          </a:effectLst>
          <a:extLst>
            <a:ext uri="{909E8E84-426E-40DD-AFC4-6F175D3DCCD1}">
              <a14:hiddenFill xmlns:a14="http://schemas.microsoft.com/office/drawing/2010/main">
                <a:solidFill>
                  <a:srgbClr val="FFFFFF"/>
                </a:solidFill>
              </a14:hiddenFill>
            </a:ext>
          </a:extLst>
        </p:spPr>
      </p:pic>
      <p:grpSp>
        <p:nvGrpSpPr>
          <p:cNvPr id="2" name="Group 1"/>
          <p:cNvGrpSpPr/>
          <p:nvPr/>
        </p:nvGrpSpPr>
        <p:grpSpPr>
          <a:xfrm>
            <a:off x="0" y="4302125"/>
            <a:ext cx="9144000" cy="841375"/>
            <a:chOff x="0" y="4302125"/>
            <a:chExt cx="9144000" cy="841375"/>
          </a:xfrm>
        </p:grpSpPr>
        <p:grpSp>
          <p:nvGrpSpPr>
            <p:cNvPr id="10" name="Group 9"/>
            <p:cNvGrpSpPr/>
            <p:nvPr/>
          </p:nvGrpSpPr>
          <p:grpSpPr>
            <a:xfrm>
              <a:off x="0" y="4302125"/>
              <a:ext cx="9144000" cy="841375"/>
              <a:chOff x="0" y="4302125"/>
              <a:chExt cx="9144000" cy="841375"/>
            </a:xfrm>
          </p:grpSpPr>
          <p:pic>
            <p:nvPicPr>
              <p:cNvPr id="8" name="Picture 2" descr="E:\ELISA\ERLANGGA LISA\2017\TEMPLATE PPT\SMP PPKN kelas X kelompok wajib\SMP PPKN kelas X kelompok wajib.png"/>
              <p:cNvPicPr>
                <a:picLocks noChangeAspect="1" noChangeArrowheads="1"/>
              </p:cNvPicPr>
              <p:nvPr/>
            </p:nvPicPr>
            <p:blipFill>
              <a:blip r:embed="rId4" cstate="print"/>
              <a:srcRect/>
              <a:stretch>
                <a:fillRect/>
              </a:stretch>
            </p:blipFill>
            <p:spPr bwMode="auto">
              <a:xfrm>
                <a:off x="0" y="4302125"/>
                <a:ext cx="9144000" cy="841375"/>
              </a:xfrm>
              <a:prstGeom prst="rect">
                <a:avLst/>
              </a:prstGeom>
              <a:noFill/>
            </p:spPr>
          </p:pic>
          <p:sp>
            <p:nvSpPr>
              <p:cNvPr id="9"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2" name="Picture 11"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Tree>
    <p:extLst>
      <p:ext uri="{BB962C8B-B14F-4D97-AF65-F5344CB8AC3E}">
        <p14:creationId xmlns:p14="http://schemas.microsoft.com/office/powerpoint/2010/main" val="92882353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37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ppt_x</p:attrName>
                                        </p:attrNameLst>
                                      </p:cBhvr>
                                      <p:tavLst>
                                        <p:tav tm="0">
                                          <p:val>
                                            <p:strVal val="#ppt_x"/>
                                          </p:val>
                                        </p:tav>
                                        <p:tav tm="100000">
                                          <p:val>
                                            <p:strVal val="#ppt_x"/>
                                          </p:val>
                                        </p:tav>
                                      </p:tavLst>
                                    </p:anim>
                                    <p:anim calcmode="lin" valueType="num">
                                      <p:cBhvr>
                                        <p:cTn id="9" dur="2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84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900"/>
                                        <p:tgtEl>
                                          <p:spTgt spid="6"/>
                                        </p:tgtEl>
                                      </p:cBhvr>
                                    </p:animEffect>
                                    <p:anim calcmode="lin" valueType="num">
                                      <p:cBhvr>
                                        <p:cTn id="13" dur="1900" fill="hold"/>
                                        <p:tgtEl>
                                          <p:spTgt spid="6"/>
                                        </p:tgtEl>
                                        <p:attrNameLst>
                                          <p:attrName>ppt_x</p:attrName>
                                        </p:attrNameLst>
                                      </p:cBhvr>
                                      <p:tavLst>
                                        <p:tav tm="0">
                                          <p:val>
                                            <p:strVal val="#ppt_x"/>
                                          </p:val>
                                        </p:tav>
                                        <p:tav tm="100000">
                                          <p:val>
                                            <p:strVal val="#ppt_x"/>
                                          </p:val>
                                        </p:tav>
                                      </p:tavLst>
                                    </p:anim>
                                    <p:anim calcmode="lin" valueType="num">
                                      <p:cBhvr>
                                        <p:cTn id="14" dur="19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600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2300"/>
                                        <p:tgtEl>
                                          <p:spTgt spid="7"/>
                                        </p:tgtEl>
                                      </p:cBhvr>
                                    </p:animEffect>
                                    <p:anim calcmode="lin" valueType="num">
                                      <p:cBhvr>
                                        <p:cTn id="18" dur="2300" fill="hold"/>
                                        <p:tgtEl>
                                          <p:spTgt spid="7"/>
                                        </p:tgtEl>
                                        <p:attrNameLst>
                                          <p:attrName>ppt_x</p:attrName>
                                        </p:attrNameLst>
                                      </p:cBhvr>
                                      <p:tavLst>
                                        <p:tav tm="0">
                                          <p:val>
                                            <p:strVal val="#ppt_x"/>
                                          </p:val>
                                        </p:tav>
                                        <p:tav tm="100000">
                                          <p:val>
                                            <p:strVal val="#ppt_x"/>
                                          </p:val>
                                        </p:tav>
                                      </p:tavLst>
                                    </p:anim>
                                    <p:anim calcmode="lin" valueType="num">
                                      <p:cBhvr>
                                        <p:cTn id="19" dur="23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0" y="133350"/>
            <a:ext cx="5562600" cy="399444"/>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342900" lvl="0" indent="-342900">
              <a:lnSpc>
                <a:spcPct val="107000"/>
              </a:lnSpc>
              <a:spcAft>
                <a:spcPts val="800"/>
              </a:spcAft>
              <a:buFont typeface="+mj-lt"/>
              <a:buAutoNum type="alphaUcPeriod"/>
            </a:pPr>
            <a:r>
              <a:rPr lang="en-ID" sz="2000">
                <a:effectLst/>
                <a:latin typeface="Arial" panose="020B0604020202020204" pitchFamily="34" charset="0"/>
                <a:ea typeface="Calibri" panose="020F0502020204030204" pitchFamily="34" charset="0"/>
                <a:cs typeface="Arial" panose="020B0604020202020204" pitchFamily="34" charset="0"/>
              </a:rPr>
              <a:t>Keberagaman dalam Masyarakat Indonesia</a:t>
            </a:r>
          </a:p>
        </p:txBody>
      </p:sp>
      <p:sp>
        <p:nvSpPr>
          <p:cNvPr id="16" name="TextBox 15"/>
          <p:cNvSpPr txBox="1"/>
          <p:nvPr/>
        </p:nvSpPr>
        <p:spPr>
          <a:xfrm>
            <a:off x="5364480" y="688680"/>
            <a:ext cx="3550920" cy="3785652"/>
          </a:xfrm>
          <a:prstGeom prst="rect">
            <a:avLst/>
          </a:prstGeom>
          <a:noFill/>
        </p:spPr>
        <p:txBody>
          <a:bodyPr wrap="square" rtlCol="0">
            <a:spAutoFit/>
          </a:bodyPr>
          <a:lstStyle/>
          <a:p>
            <a:r>
              <a:rPr lang="en-ID" sz="2400">
                <a:latin typeface="Montserrat" panose="00000500000000000000" pitchFamily="2" charset="0"/>
              </a:rPr>
              <a:t>Ras yang ada di Indonesia, antara lain sebagai berikut (Kemdikbud, 2017).</a:t>
            </a:r>
          </a:p>
          <a:p>
            <a:pPr marL="342900" indent="-342900">
              <a:buFont typeface="+mj-lt"/>
              <a:buAutoNum type="alphaLcPeriod"/>
            </a:pPr>
            <a:r>
              <a:rPr lang="en-ID" sz="2400">
                <a:latin typeface="Montserrat" panose="00000500000000000000" pitchFamily="2" charset="0"/>
              </a:rPr>
              <a:t>Ras Malayan Mongoloid </a:t>
            </a:r>
          </a:p>
          <a:p>
            <a:pPr marL="342900" indent="-342900">
              <a:buFont typeface="+mj-lt"/>
              <a:buAutoNum type="alphaLcPeriod"/>
            </a:pPr>
            <a:r>
              <a:rPr lang="en-ID" sz="2400">
                <a:latin typeface="Montserrat" panose="00000500000000000000" pitchFamily="2" charset="0"/>
              </a:rPr>
              <a:t>Ras Melanesoid </a:t>
            </a:r>
          </a:p>
          <a:p>
            <a:pPr marL="342900" indent="-342900">
              <a:buFont typeface="+mj-lt"/>
              <a:buAutoNum type="alphaLcPeriod"/>
            </a:pPr>
            <a:r>
              <a:rPr lang="en-ID" sz="2400">
                <a:latin typeface="Montserrat" panose="00000500000000000000" pitchFamily="2" charset="0"/>
              </a:rPr>
              <a:t>Ras Asiatik Mongoloid</a:t>
            </a:r>
          </a:p>
          <a:p>
            <a:pPr marL="342900" indent="-342900">
              <a:buFont typeface="+mj-lt"/>
              <a:buAutoNum type="alphaLcPeriod"/>
            </a:pPr>
            <a:r>
              <a:rPr lang="en-ID" sz="2400">
                <a:latin typeface="Montserrat" panose="00000500000000000000" pitchFamily="2" charset="0"/>
              </a:rPr>
              <a:t>Ras Kaukasoid</a:t>
            </a:r>
          </a:p>
        </p:txBody>
      </p:sp>
      <p:grpSp>
        <p:nvGrpSpPr>
          <p:cNvPr id="17" name="Group 16"/>
          <p:cNvGrpSpPr/>
          <p:nvPr/>
        </p:nvGrpSpPr>
        <p:grpSpPr>
          <a:xfrm>
            <a:off x="0" y="4302125"/>
            <a:ext cx="9144000" cy="841375"/>
            <a:chOff x="0" y="4302125"/>
            <a:chExt cx="9144000" cy="841375"/>
          </a:xfrm>
        </p:grpSpPr>
        <p:grpSp>
          <p:nvGrpSpPr>
            <p:cNvPr id="18" name="Group 17"/>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1"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pic>
        <p:nvPicPr>
          <p:cNvPr id="3" name="Picture 2">
            <a:extLst>
              <a:ext uri="{FF2B5EF4-FFF2-40B4-BE49-F238E27FC236}">
                <a16:creationId xmlns:a16="http://schemas.microsoft.com/office/drawing/2014/main" id="{22C4BDD2-3429-488E-BAF7-24E3B1ABE6D6}"/>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10844"/>
          <a:stretch/>
        </p:blipFill>
        <p:spPr>
          <a:xfrm>
            <a:off x="83093" y="750119"/>
            <a:ext cx="5037547" cy="3296580"/>
          </a:xfrm>
          <a:prstGeom prst="rect">
            <a:avLst/>
          </a:prstGeom>
        </p:spPr>
      </p:pic>
      <p:sp>
        <p:nvSpPr>
          <p:cNvPr id="10" name="TextBox 11">
            <a:extLst>
              <a:ext uri="{FF2B5EF4-FFF2-40B4-BE49-F238E27FC236}">
                <a16:creationId xmlns:a16="http://schemas.microsoft.com/office/drawing/2014/main" id="{C0705D58-CACD-497C-AFFC-17C61DFB1506}"/>
              </a:ext>
            </a:extLst>
          </p:cNvPr>
          <p:cNvSpPr txBox="1"/>
          <p:nvPr/>
        </p:nvSpPr>
        <p:spPr>
          <a:xfrm>
            <a:off x="98333" y="4017803"/>
            <a:ext cx="1752600"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a:t>Sumber: </a:t>
            </a:r>
            <a:r>
              <a:rPr lang="en-US" sz="1000" i="1"/>
              <a:t>shutterstock.com</a:t>
            </a:r>
            <a:endParaRPr lang="en-ID" sz="1000" i="1"/>
          </a:p>
        </p:txBody>
      </p:sp>
    </p:spTree>
    <p:extLst>
      <p:ext uri="{BB962C8B-B14F-4D97-AF65-F5344CB8AC3E}">
        <p14:creationId xmlns:p14="http://schemas.microsoft.com/office/powerpoint/2010/main" val="61248030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25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wipe(left)">
                                      <p:cBhvr>
                                        <p:cTn id="7" dur="3250"/>
                                        <p:tgtEl>
                                          <p:spTgt spid="16">
                                            <p:txEl>
                                              <p:pRg st="0" end="0"/>
                                            </p:txEl>
                                          </p:spTgt>
                                        </p:tgtEl>
                                      </p:cBhvr>
                                    </p:animEffect>
                                  </p:childTnLst>
                                </p:cTn>
                              </p:par>
                              <p:par>
                                <p:cTn id="8" presetID="22" presetClass="entr" presetSubtype="8" fill="hold" nodeType="withEffect">
                                  <p:stCondLst>
                                    <p:cond delay="5250"/>
                                  </p:stCondLst>
                                  <p:childTnLst>
                                    <p:set>
                                      <p:cBhvr>
                                        <p:cTn id="9" dur="1" fill="hold">
                                          <p:stCondLst>
                                            <p:cond delay="0"/>
                                          </p:stCondLst>
                                        </p:cTn>
                                        <p:tgtEl>
                                          <p:spTgt spid="16">
                                            <p:txEl>
                                              <p:pRg st="1" end="1"/>
                                            </p:txEl>
                                          </p:spTgt>
                                        </p:tgtEl>
                                        <p:attrNameLst>
                                          <p:attrName>style.visibility</p:attrName>
                                        </p:attrNameLst>
                                      </p:cBhvr>
                                      <p:to>
                                        <p:strVal val="visible"/>
                                      </p:to>
                                    </p:set>
                                    <p:animEffect transition="in" filter="wipe(left)">
                                      <p:cBhvr>
                                        <p:cTn id="10" dur="3250"/>
                                        <p:tgtEl>
                                          <p:spTgt spid="16">
                                            <p:txEl>
                                              <p:pRg st="1" end="1"/>
                                            </p:txEl>
                                          </p:spTgt>
                                        </p:tgtEl>
                                      </p:cBhvr>
                                    </p:animEffect>
                                  </p:childTnLst>
                                </p:cTn>
                              </p:par>
                              <p:par>
                                <p:cTn id="11" presetID="22" presetClass="entr" presetSubtype="8" fill="hold" nodeType="withEffect">
                                  <p:stCondLst>
                                    <p:cond delay="5250"/>
                                  </p:stCondLst>
                                  <p:childTnLst>
                                    <p:set>
                                      <p:cBhvr>
                                        <p:cTn id="12" dur="1" fill="hold">
                                          <p:stCondLst>
                                            <p:cond delay="0"/>
                                          </p:stCondLst>
                                        </p:cTn>
                                        <p:tgtEl>
                                          <p:spTgt spid="16">
                                            <p:txEl>
                                              <p:pRg st="2" end="2"/>
                                            </p:txEl>
                                          </p:spTgt>
                                        </p:tgtEl>
                                        <p:attrNameLst>
                                          <p:attrName>style.visibility</p:attrName>
                                        </p:attrNameLst>
                                      </p:cBhvr>
                                      <p:to>
                                        <p:strVal val="visible"/>
                                      </p:to>
                                    </p:set>
                                    <p:animEffect transition="in" filter="wipe(left)">
                                      <p:cBhvr>
                                        <p:cTn id="13" dur="3250"/>
                                        <p:tgtEl>
                                          <p:spTgt spid="16">
                                            <p:txEl>
                                              <p:pRg st="2" end="2"/>
                                            </p:txEl>
                                          </p:spTgt>
                                        </p:tgtEl>
                                      </p:cBhvr>
                                    </p:animEffect>
                                  </p:childTnLst>
                                </p:cTn>
                              </p:par>
                              <p:par>
                                <p:cTn id="14" presetID="22" presetClass="entr" presetSubtype="8" fill="hold" nodeType="withEffect">
                                  <p:stCondLst>
                                    <p:cond delay="5250"/>
                                  </p:stCondLst>
                                  <p:childTnLst>
                                    <p:set>
                                      <p:cBhvr>
                                        <p:cTn id="15" dur="1" fill="hold">
                                          <p:stCondLst>
                                            <p:cond delay="0"/>
                                          </p:stCondLst>
                                        </p:cTn>
                                        <p:tgtEl>
                                          <p:spTgt spid="16">
                                            <p:txEl>
                                              <p:pRg st="3" end="3"/>
                                            </p:txEl>
                                          </p:spTgt>
                                        </p:tgtEl>
                                        <p:attrNameLst>
                                          <p:attrName>style.visibility</p:attrName>
                                        </p:attrNameLst>
                                      </p:cBhvr>
                                      <p:to>
                                        <p:strVal val="visible"/>
                                      </p:to>
                                    </p:set>
                                    <p:animEffect transition="in" filter="wipe(left)">
                                      <p:cBhvr>
                                        <p:cTn id="16" dur="3250"/>
                                        <p:tgtEl>
                                          <p:spTgt spid="16">
                                            <p:txEl>
                                              <p:pRg st="3" end="3"/>
                                            </p:txEl>
                                          </p:spTgt>
                                        </p:tgtEl>
                                      </p:cBhvr>
                                    </p:animEffect>
                                  </p:childTnLst>
                                </p:cTn>
                              </p:par>
                              <p:par>
                                <p:cTn id="17" presetID="22" presetClass="entr" presetSubtype="8" fill="hold" nodeType="withEffect">
                                  <p:stCondLst>
                                    <p:cond delay="5250"/>
                                  </p:stCondLst>
                                  <p:childTnLst>
                                    <p:set>
                                      <p:cBhvr>
                                        <p:cTn id="18" dur="1" fill="hold">
                                          <p:stCondLst>
                                            <p:cond delay="0"/>
                                          </p:stCondLst>
                                        </p:cTn>
                                        <p:tgtEl>
                                          <p:spTgt spid="16">
                                            <p:txEl>
                                              <p:pRg st="4" end="4"/>
                                            </p:txEl>
                                          </p:spTgt>
                                        </p:tgtEl>
                                        <p:attrNameLst>
                                          <p:attrName>style.visibility</p:attrName>
                                        </p:attrNameLst>
                                      </p:cBhvr>
                                      <p:to>
                                        <p:strVal val="visible"/>
                                      </p:to>
                                    </p:set>
                                    <p:animEffect transition="in" filter="wipe(left)">
                                      <p:cBhvr>
                                        <p:cTn id="19" dur="3250"/>
                                        <p:tgtEl>
                                          <p:spTgt spid="1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E4250AA-6ABD-474F-83F3-9927D39BB3E3}"/>
              </a:ext>
            </a:extLst>
          </p:cNvPr>
          <p:cNvPicPr>
            <a:picLocks noChangeAspect="1"/>
          </p:cNvPicPr>
          <p:nvPr/>
        </p:nvPicPr>
        <p:blipFill rotWithShape="1">
          <a:blip r:embed="rId3">
            <a:extLst>
              <a:ext uri="{28A0092B-C50C-407E-A947-70E740481C1C}">
                <a14:useLocalDpi xmlns:a14="http://schemas.microsoft.com/office/drawing/2010/main" val="0"/>
              </a:ext>
            </a:extLst>
          </a:blip>
          <a:srcRect l="4675" t="8354" b="13712"/>
          <a:stretch/>
        </p:blipFill>
        <p:spPr>
          <a:xfrm>
            <a:off x="3803994" y="1092047"/>
            <a:ext cx="5334000" cy="3256888"/>
          </a:xfrm>
          <a:prstGeom prst="rect">
            <a:avLst/>
          </a:prstGeom>
        </p:spPr>
      </p:pic>
      <p:sp>
        <p:nvSpPr>
          <p:cNvPr id="11" name="TextBox 34"/>
          <p:cNvSpPr txBox="1"/>
          <p:nvPr/>
        </p:nvSpPr>
        <p:spPr>
          <a:xfrm>
            <a:off x="0" y="133350"/>
            <a:ext cx="5562600" cy="399444"/>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342900" lvl="0" indent="-342900">
              <a:lnSpc>
                <a:spcPct val="107000"/>
              </a:lnSpc>
              <a:spcAft>
                <a:spcPts val="800"/>
              </a:spcAft>
              <a:buFont typeface="+mj-lt"/>
              <a:buAutoNum type="alphaUcPeriod"/>
            </a:pPr>
            <a:r>
              <a:rPr lang="en-ID" sz="2000">
                <a:effectLst/>
                <a:latin typeface="Arial" panose="020B0604020202020204" pitchFamily="34" charset="0"/>
                <a:ea typeface="Calibri" panose="020F0502020204030204" pitchFamily="34" charset="0"/>
                <a:cs typeface="Arial" panose="020B0604020202020204" pitchFamily="34" charset="0"/>
              </a:rPr>
              <a:t>Keberagaman dalam Masyarakat Indonesia</a:t>
            </a:r>
          </a:p>
        </p:txBody>
      </p:sp>
      <p:sp>
        <p:nvSpPr>
          <p:cNvPr id="16" name="TextBox 15"/>
          <p:cNvSpPr txBox="1"/>
          <p:nvPr/>
        </p:nvSpPr>
        <p:spPr>
          <a:xfrm>
            <a:off x="412187" y="1302204"/>
            <a:ext cx="3124200" cy="2440668"/>
          </a:xfrm>
          <a:prstGeom prst="rect">
            <a:avLst/>
          </a:prstGeom>
          <a:noFill/>
        </p:spPr>
        <p:txBody>
          <a:bodyPr wrap="square" rtlCol="0">
            <a:spAutoFit/>
          </a:bodyPr>
          <a:lstStyle/>
          <a:p>
            <a:pPr algn="r">
              <a:lnSpc>
                <a:spcPct val="107000"/>
              </a:lnSpc>
              <a:spcAft>
                <a:spcPts val="800"/>
              </a:spcAft>
            </a:pPr>
            <a:r>
              <a:rPr lang="en-ID" sz="2400">
                <a:latin typeface="Montserrat" panose="00000500000000000000" pitchFamily="2" charset="0"/>
                <a:ea typeface="Calibri" panose="020F0502020204030204" pitchFamily="34" charset="0"/>
                <a:cs typeface="Times New Roman" panose="02020603050405020304" pitchFamily="18" charset="0"/>
              </a:rPr>
              <a:t>Golongan dalam masyarakat dapat dilihat dari sudut stratifikasi sosial dan diferensiasi sosial</a:t>
            </a:r>
          </a:p>
        </p:txBody>
      </p:sp>
      <p:grpSp>
        <p:nvGrpSpPr>
          <p:cNvPr id="17" name="Group 16"/>
          <p:cNvGrpSpPr/>
          <p:nvPr/>
        </p:nvGrpSpPr>
        <p:grpSpPr>
          <a:xfrm>
            <a:off x="0" y="4302125"/>
            <a:ext cx="9144000" cy="841375"/>
            <a:chOff x="0" y="4302125"/>
            <a:chExt cx="9144000" cy="841375"/>
          </a:xfrm>
        </p:grpSpPr>
        <p:grpSp>
          <p:nvGrpSpPr>
            <p:cNvPr id="18" name="Group 17"/>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p:cNvPicPr>
                <a:picLocks noChangeAspect="1" noChangeArrowheads="1"/>
              </p:cNvPicPr>
              <p:nvPr/>
            </p:nvPicPr>
            <p:blipFill>
              <a:blip r:embed="rId4" cstate="print"/>
              <a:srcRect/>
              <a:stretch>
                <a:fillRect/>
              </a:stretch>
            </p:blipFill>
            <p:spPr bwMode="auto">
              <a:xfrm>
                <a:off x="0" y="4302125"/>
                <a:ext cx="9144000" cy="841375"/>
              </a:xfrm>
              <a:prstGeom prst="rect">
                <a:avLst/>
              </a:prstGeom>
              <a:noFill/>
            </p:spPr>
          </p:pic>
          <p:sp>
            <p:nvSpPr>
              <p:cNvPr id="21"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10" name="TextBox 11">
            <a:extLst>
              <a:ext uri="{FF2B5EF4-FFF2-40B4-BE49-F238E27FC236}">
                <a16:creationId xmlns:a16="http://schemas.microsoft.com/office/drawing/2014/main" id="{C0705D58-CACD-497C-AFFC-17C61DFB1506}"/>
              </a:ext>
            </a:extLst>
          </p:cNvPr>
          <p:cNvSpPr txBox="1"/>
          <p:nvPr/>
        </p:nvSpPr>
        <p:spPr>
          <a:xfrm>
            <a:off x="4191000" y="4348935"/>
            <a:ext cx="1752600"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a:t>Sumber: </a:t>
            </a:r>
            <a:r>
              <a:rPr lang="en-US" sz="1000" i="1"/>
              <a:t>shutterstock.com</a:t>
            </a:r>
            <a:endParaRPr lang="en-ID" sz="1000" i="1"/>
          </a:p>
        </p:txBody>
      </p:sp>
    </p:spTree>
    <p:extLst>
      <p:ext uri="{BB962C8B-B14F-4D97-AF65-F5344CB8AC3E}">
        <p14:creationId xmlns:p14="http://schemas.microsoft.com/office/powerpoint/2010/main" val="377070948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25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wipe(left)">
                                      <p:cBhvr>
                                        <p:cTn id="7" dur="325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0" y="133350"/>
            <a:ext cx="8763000" cy="460486"/>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lvl="0">
              <a:lnSpc>
                <a:spcPct val="107000"/>
              </a:lnSpc>
              <a:spcAft>
                <a:spcPts val="800"/>
              </a:spcAft>
            </a:pPr>
            <a:r>
              <a:rPr lang="en-ID" sz="2400">
                <a:effectLst/>
                <a:latin typeface="Arial" panose="020B0604020202020204" pitchFamily="34" charset="0"/>
                <a:ea typeface="Calibri" panose="020F0502020204030204" pitchFamily="34" charset="0"/>
                <a:cs typeface="Arial" panose="020B0604020202020204" pitchFamily="34" charset="0"/>
              </a:rPr>
              <a:t>B. Bhinneka Tunggal Ika dan Keberagaman Bangsa Indonesia</a:t>
            </a:r>
          </a:p>
        </p:txBody>
      </p:sp>
      <p:grpSp>
        <p:nvGrpSpPr>
          <p:cNvPr id="7" name="Group 6"/>
          <p:cNvGrpSpPr/>
          <p:nvPr/>
        </p:nvGrpSpPr>
        <p:grpSpPr>
          <a:xfrm>
            <a:off x="0" y="4302125"/>
            <a:ext cx="9144000" cy="841375"/>
            <a:chOff x="0" y="4302125"/>
            <a:chExt cx="9144000" cy="841375"/>
          </a:xfrm>
        </p:grpSpPr>
        <p:grpSp>
          <p:nvGrpSpPr>
            <p:cNvPr id="12" name="Group 11"/>
            <p:cNvGrpSpPr/>
            <p:nvPr/>
          </p:nvGrpSpPr>
          <p:grpSpPr>
            <a:xfrm>
              <a:off x="0" y="4302125"/>
              <a:ext cx="9144000" cy="841375"/>
              <a:chOff x="0" y="4302125"/>
              <a:chExt cx="9144000" cy="841375"/>
            </a:xfrm>
          </p:grpSpPr>
          <p:pic>
            <p:nvPicPr>
              <p:cNvPr id="14"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15"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3" name="Picture 12"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16" name="TextBox 15">
            <a:extLst>
              <a:ext uri="{FF2B5EF4-FFF2-40B4-BE49-F238E27FC236}">
                <a16:creationId xmlns:a16="http://schemas.microsoft.com/office/drawing/2014/main" id="{B0AF4602-9A0B-4380-98ED-FF201B87804E}"/>
              </a:ext>
            </a:extLst>
          </p:cNvPr>
          <p:cNvSpPr txBox="1"/>
          <p:nvPr/>
        </p:nvSpPr>
        <p:spPr>
          <a:xfrm>
            <a:off x="228600" y="704488"/>
            <a:ext cx="8763000" cy="193899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D" sz="2400">
                <a:effectLst/>
                <a:latin typeface="Montserrat" panose="00000500000000000000" pitchFamily="2" charset="0"/>
                <a:ea typeface="Calibri" panose="020F0502020204030204" pitchFamily="34" charset="0"/>
                <a:cs typeface="Times New Roman" panose="02020603050405020304" pitchFamily="18" charset="0"/>
              </a:rPr>
              <a:t>Bhinneka Tunggal Ika berasal dari bahasa Sanskerta, yaitu dari bhinneka, tunggal, dan ika. Kata bhinneka berasal dari kata bhinna dan ika. Bhinna berarti ’berbeda-beda’ dan ika berarti ’jua’. Kata bhinneka dapat berarti ’yang berbeda-beda jua’.</a:t>
            </a:r>
          </a:p>
        </p:txBody>
      </p:sp>
      <p:pic>
        <p:nvPicPr>
          <p:cNvPr id="3" name="Picture 2">
            <a:extLst>
              <a:ext uri="{FF2B5EF4-FFF2-40B4-BE49-F238E27FC236}">
                <a16:creationId xmlns:a16="http://schemas.microsoft.com/office/drawing/2014/main" id="{BE8B1D89-041D-4CAF-AED5-321B3269CB4A}"/>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11201"/>
          <a:stretch/>
        </p:blipFill>
        <p:spPr>
          <a:xfrm>
            <a:off x="539750" y="2712690"/>
            <a:ext cx="7683500" cy="1670239"/>
          </a:xfrm>
          <a:prstGeom prst="rect">
            <a:avLst/>
          </a:prstGeom>
        </p:spPr>
      </p:pic>
      <p:sp>
        <p:nvSpPr>
          <p:cNvPr id="10" name="TextBox 9">
            <a:extLst>
              <a:ext uri="{FF2B5EF4-FFF2-40B4-BE49-F238E27FC236}">
                <a16:creationId xmlns:a16="http://schemas.microsoft.com/office/drawing/2014/main" id="{BA7D8821-E55C-4215-B772-DA8079A6A447}"/>
              </a:ext>
            </a:extLst>
          </p:cNvPr>
          <p:cNvSpPr txBox="1"/>
          <p:nvPr/>
        </p:nvSpPr>
        <p:spPr>
          <a:xfrm>
            <a:off x="3695700" y="4382929"/>
            <a:ext cx="1752600" cy="246221"/>
          </a:xfrm>
          <a:prstGeom prst="rect">
            <a:avLst/>
          </a:prstGeom>
          <a:noFill/>
        </p:spPr>
        <p:txBody>
          <a:bodyPr wrap="square" rtlCol="0">
            <a:spAutoFit/>
          </a:bodyPr>
          <a:lstStyle/>
          <a:p>
            <a:r>
              <a:rPr lang="en-US" sz="1000"/>
              <a:t>Sumber: </a:t>
            </a:r>
            <a:r>
              <a:rPr lang="en-US" sz="1000" i="1"/>
              <a:t>shutterstock.com</a:t>
            </a:r>
            <a:endParaRPr lang="en-ID" sz="1000" i="1"/>
          </a:p>
        </p:txBody>
      </p:sp>
    </p:spTree>
    <p:extLst>
      <p:ext uri="{BB962C8B-B14F-4D97-AF65-F5344CB8AC3E}">
        <p14:creationId xmlns:p14="http://schemas.microsoft.com/office/powerpoint/2010/main" val="3557809506"/>
      </p:ext>
    </p:extLst>
  </p:cSld>
  <p:clrMapOvr>
    <a:masterClrMapping/>
  </p:clrMapOvr>
  <p:transition spd="slow">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0" y="133350"/>
            <a:ext cx="8763000" cy="460486"/>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lvl="0">
              <a:lnSpc>
                <a:spcPct val="107000"/>
              </a:lnSpc>
              <a:spcAft>
                <a:spcPts val="800"/>
              </a:spcAft>
            </a:pPr>
            <a:r>
              <a:rPr lang="en-ID" sz="2400">
                <a:effectLst/>
                <a:latin typeface="Arial" panose="020B0604020202020204" pitchFamily="34" charset="0"/>
                <a:ea typeface="Calibri" panose="020F0502020204030204" pitchFamily="34" charset="0"/>
                <a:cs typeface="Arial" panose="020B0604020202020204" pitchFamily="34" charset="0"/>
              </a:rPr>
              <a:t>B. Bhinneka Tunggal Ika dan Keberagaman Bangsa Indonesia</a:t>
            </a:r>
          </a:p>
        </p:txBody>
      </p:sp>
      <p:grpSp>
        <p:nvGrpSpPr>
          <p:cNvPr id="7" name="Group 6"/>
          <p:cNvGrpSpPr/>
          <p:nvPr/>
        </p:nvGrpSpPr>
        <p:grpSpPr>
          <a:xfrm>
            <a:off x="0" y="4302125"/>
            <a:ext cx="9144000" cy="841375"/>
            <a:chOff x="0" y="4302125"/>
            <a:chExt cx="9144000" cy="841375"/>
          </a:xfrm>
        </p:grpSpPr>
        <p:grpSp>
          <p:nvGrpSpPr>
            <p:cNvPr id="12" name="Group 11"/>
            <p:cNvGrpSpPr/>
            <p:nvPr/>
          </p:nvGrpSpPr>
          <p:grpSpPr>
            <a:xfrm>
              <a:off x="0" y="4302125"/>
              <a:ext cx="9144000" cy="841375"/>
              <a:chOff x="0" y="4302125"/>
              <a:chExt cx="9144000" cy="841375"/>
            </a:xfrm>
          </p:grpSpPr>
          <p:pic>
            <p:nvPicPr>
              <p:cNvPr id="14"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15"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3" name="Picture 12"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16" name="TextBox 15">
            <a:extLst>
              <a:ext uri="{FF2B5EF4-FFF2-40B4-BE49-F238E27FC236}">
                <a16:creationId xmlns:a16="http://schemas.microsoft.com/office/drawing/2014/main" id="{B0AF4602-9A0B-4380-98ED-FF201B87804E}"/>
              </a:ext>
            </a:extLst>
          </p:cNvPr>
          <p:cNvSpPr txBox="1"/>
          <p:nvPr/>
        </p:nvSpPr>
        <p:spPr>
          <a:xfrm>
            <a:off x="3009900" y="1069294"/>
            <a:ext cx="6324600" cy="3231013"/>
          </a:xfrm>
          <a:prstGeom prst="rect">
            <a:avLst/>
          </a:prstGeom>
          <a:noFill/>
        </p:spPr>
        <p:txBody>
          <a:bodyPr wrap="square">
            <a:spAutoFit/>
          </a:bodyPr>
          <a:lstStyle/>
          <a:p>
            <a:pPr marL="457200">
              <a:lnSpc>
                <a:spcPct val="107000"/>
              </a:lnSpc>
              <a:spcAft>
                <a:spcPts val="800"/>
              </a:spcAft>
            </a:pPr>
            <a:r>
              <a:rPr lang="en-ID" sz="2400">
                <a:effectLst/>
                <a:latin typeface="Montserrat" panose="00000500000000000000" pitchFamily="2" charset="0"/>
                <a:ea typeface="Calibri" panose="020F0502020204030204" pitchFamily="34" charset="0"/>
                <a:cs typeface="Times New Roman" panose="02020603050405020304" pitchFamily="18" charset="0"/>
              </a:rPr>
              <a:t>Indonesia disebut sebagai masyarakat majemuk (plural society). Oleh karena itu, keberagaman yang ada harus disikapi secara bijaksana agar tidak memicu konflik. Keberagaman adalah kekuatan bersama. Meski berbeda tetapi tetap satu bangsa.</a:t>
            </a:r>
          </a:p>
        </p:txBody>
      </p:sp>
      <p:pic>
        <p:nvPicPr>
          <p:cNvPr id="3" name="Picture 2">
            <a:extLst>
              <a:ext uri="{FF2B5EF4-FFF2-40B4-BE49-F238E27FC236}">
                <a16:creationId xmlns:a16="http://schemas.microsoft.com/office/drawing/2014/main" id="{80FA9613-00FE-4313-A41A-450C08C1C53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52400" y="704905"/>
            <a:ext cx="3201975" cy="3486150"/>
          </a:xfrm>
          <a:prstGeom prst="rect">
            <a:avLst/>
          </a:prstGeom>
        </p:spPr>
      </p:pic>
      <p:sp>
        <p:nvSpPr>
          <p:cNvPr id="10" name="TextBox 9">
            <a:extLst>
              <a:ext uri="{FF2B5EF4-FFF2-40B4-BE49-F238E27FC236}">
                <a16:creationId xmlns:a16="http://schemas.microsoft.com/office/drawing/2014/main" id="{881289F8-0877-4A89-B32A-704E05FB09EA}"/>
              </a:ext>
            </a:extLst>
          </p:cNvPr>
          <p:cNvSpPr txBox="1"/>
          <p:nvPr/>
        </p:nvSpPr>
        <p:spPr>
          <a:xfrm>
            <a:off x="1066800" y="4282689"/>
            <a:ext cx="1524000" cy="246221"/>
          </a:xfrm>
          <a:prstGeom prst="rect">
            <a:avLst/>
          </a:prstGeom>
          <a:noFill/>
        </p:spPr>
        <p:txBody>
          <a:bodyPr wrap="square" rtlCol="0">
            <a:spAutoFit/>
          </a:bodyPr>
          <a:lstStyle/>
          <a:p>
            <a:r>
              <a:rPr lang="en-US" sz="1000"/>
              <a:t>Sumber: </a:t>
            </a:r>
            <a:r>
              <a:rPr lang="en-US" sz="1000" i="1"/>
              <a:t>Id.Wikipedia.org</a:t>
            </a:r>
            <a:endParaRPr lang="en-ID" sz="1000" i="1"/>
          </a:p>
        </p:txBody>
      </p:sp>
    </p:spTree>
    <p:extLst>
      <p:ext uri="{BB962C8B-B14F-4D97-AF65-F5344CB8AC3E}">
        <p14:creationId xmlns:p14="http://schemas.microsoft.com/office/powerpoint/2010/main" val="779515260"/>
      </p:ext>
    </p:extLst>
  </p:cSld>
  <p:clrMapOvr>
    <a:masterClrMapping/>
  </p:clrMapOvr>
  <p:transition spd="slow">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24" descr="Image result">
            <a:extLst>
              <a:ext uri="{FF2B5EF4-FFF2-40B4-BE49-F238E27FC236}">
                <a16:creationId xmlns:a16="http://schemas.microsoft.com/office/drawing/2014/main" id="{E12AB05E-73C5-4F31-9808-9532FE25C9AE}"/>
              </a:ext>
            </a:extLst>
          </p:cNvPr>
          <p:cNvPicPr>
            <a:picLocks noChangeAspect="1" noChangeArrowheads="1"/>
          </p:cNvPicPr>
          <p:nvPr/>
        </p:nvPicPr>
        <p:blipFill rotWithShape="1">
          <a:blip r:embed="rId3" cstate="print"/>
          <a:srcRect b="34485"/>
          <a:stretch/>
        </p:blipFill>
        <p:spPr bwMode="auto">
          <a:xfrm>
            <a:off x="0" y="652630"/>
            <a:ext cx="9144000" cy="4281320"/>
          </a:xfrm>
          <a:prstGeom prst="rect">
            <a:avLst/>
          </a:prstGeom>
          <a:noFill/>
        </p:spPr>
      </p:pic>
      <p:sp>
        <p:nvSpPr>
          <p:cNvPr id="11" name="TextBox 34"/>
          <p:cNvSpPr txBox="1"/>
          <p:nvPr/>
        </p:nvSpPr>
        <p:spPr>
          <a:xfrm>
            <a:off x="0" y="133350"/>
            <a:ext cx="8763000" cy="460486"/>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lvl="0">
              <a:lnSpc>
                <a:spcPct val="107000"/>
              </a:lnSpc>
              <a:spcAft>
                <a:spcPts val="800"/>
              </a:spcAft>
            </a:pPr>
            <a:r>
              <a:rPr lang="en-ID" sz="2400">
                <a:effectLst/>
                <a:latin typeface="Arial" panose="020B0604020202020204" pitchFamily="34" charset="0"/>
                <a:ea typeface="Calibri" panose="020F0502020204030204" pitchFamily="34" charset="0"/>
                <a:cs typeface="Arial" panose="020B0604020202020204" pitchFamily="34" charset="0"/>
              </a:rPr>
              <a:t>B. Bhinneka Tunggal Ika dan Keberagaman Bangsa Indonesia</a:t>
            </a:r>
          </a:p>
        </p:txBody>
      </p:sp>
      <p:grpSp>
        <p:nvGrpSpPr>
          <p:cNvPr id="7" name="Group 6"/>
          <p:cNvGrpSpPr/>
          <p:nvPr/>
        </p:nvGrpSpPr>
        <p:grpSpPr>
          <a:xfrm>
            <a:off x="0" y="4302125"/>
            <a:ext cx="9144000" cy="841375"/>
            <a:chOff x="0" y="4302125"/>
            <a:chExt cx="9144000" cy="841375"/>
          </a:xfrm>
        </p:grpSpPr>
        <p:grpSp>
          <p:nvGrpSpPr>
            <p:cNvPr id="12" name="Group 11"/>
            <p:cNvGrpSpPr/>
            <p:nvPr/>
          </p:nvGrpSpPr>
          <p:grpSpPr>
            <a:xfrm>
              <a:off x="0" y="4302125"/>
              <a:ext cx="9144000" cy="841375"/>
              <a:chOff x="0" y="4302125"/>
              <a:chExt cx="9144000" cy="841375"/>
            </a:xfrm>
          </p:grpSpPr>
          <p:pic>
            <p:nvPicPr>
              <p:cNvPr id="14" name="Picture 2" descr="E:\ELISA\ERLANGGA LISA\2017\TEMPLATE PPT\SMP PPKN kelas X kelompok wajib\SMP PPKN kelas X kelompok wajib.png"/>
              <p:cNvPicPr>
                <a:picLocks noChangeAspect="1" noChangeArrowheads="1"/>
              </p:cNvPicPr>
              <p:nvPr/>
            </p:nvPicPr>
            <p:blipFill>
              <a:blip r:embed="rId4" cstate="print"/>
              <a:srcRect/>
              <a:stretch>
                <a:fillRect/>
              </a:stretch>
            </p:blipFill>
            <p:spPr bwMode="auto">
              <a:xfrm>
                <a:off x="0" y="4302125"/>
                <a:ext cx="9144000" cy="841375"/>
              </a:xfrm>
              <a:prstGeom prst="rect">
                <a:avLst/>
              </a:prstGeom>
              <a:noFill/>
            </p:spPr>
          </p:pic>
          <p:sp>
            <p:nvSpPr>
              <p:cNvPr id="15"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3" name="Picture 12"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16" name="TextBox 15">
            <a:extLst>
              <a:ext uri="{FF2B5EF4-FFF2-40B4-BE49-F238E27FC236}">
                <a16:creationId xmlns:a16="http://schemas.microsoft.com/office/drawing/2014/main" id="{B0AF4602-9A0B-4380-98ED-FF201B87804E}"/>
              </a:ext>
            </a:extLst>
          </p:cNvPr>
          <p:cNvSpPr txBox="1"/>
          <p:nvPr/>
        </p:nvSpPr>
        <p:spPr>
          <a:xfrm>
            <a:off x="1895475" y="1072876"/>
            <a:ext cx="5657850" cy="3538789"/>
          </a:xfrm>
          <a:prstGeom prst="rect">
            <a:avLst/>
          </a:prstGeom>
          <a:noFill/>
        </p:spPr>
        <p:txBody>
          <a:bodyPr wrap="square">
            <a:spAutoFit/>
          </a:bodyPr>
          <a:lstStyle/>
          <a:p>
            <a:pPr>
              <a:lnSpc>
                <a:spcPct val="107000"/>
              </a:lnSpc>
              <a:spcAft>
                <a:spcPts val="800"/>
              </a:spcAft>
            </a:pPr>
            <a:r>
              <a:rPr lang="en-ID" sz="2400">
                <a:solidFill>
                  <a:schemeClr val="bg1"/>
                </a:solidFill>
                <a:effectLst/>
                <a:latin typeface="Montserrat" panose="00000500000000000000" pitchFamily="2" charset="0"/>
                <a:ea typeface="Calibri" panose="020F0502020204030204" pitchFamily="34" charset="0"/>
                <a:cs typeface="Times New Roman" panose="02020603050405020304" pitchFamily="18" charset="0"/>
              </a:rPr>
              <a:t>Ada sifat-sifat penting yang menyertai Bhinneka Tunggal Ika sebagai semboyan negara, yaitu sebagai berikut (Tim Pokja Lemdiklat Polri, 2018).</a:t>
            </a:r>
          </a:p>
          <a:p>
            <a:pPr marL="342900" lvl="0" indent="-342900">
              <a:lnSpc>
                <a:spcPct val="107000"/>
              </a:lnSpc>
              <a:spcAft>
                <a:spcPts val="800"/>
              </a:spcAft>
              <a:buFont typeface="+mj-lt"/>
              <a:buAutoNum type="alphaLcPeriod"/>
            </a:pPr>
            <a:r>
              <a:rPr lang="en-ID" sz="2400">
                <a:solidFill>
                  <a:schemeClr val="bg1"/>
                </a:solidFill>
                <a:effectLst/>
                <a:latin typeface="Montserrat" panose="00000500000000000000" pitchFamily="2" charset="0"/>
                <a:ea typeface="Calibri" panose="020F0502020204030204" pitchFamily="34" charset="0"/>
                <a:cs typeface="Times New Roman" panose="02020603050405020304" pitchFamily="18" charset="0"/>
              </a:rPr>
              <a:t>Inklusif</a:t>
            </a:r>
          </a:p>
          <a:p>
            <a:pPr marL="342900" lvl="0" indent="-342900">
              <a:lnSpc>
                <a:spcPct val="107000"/>
              </a:lnSpc>
              <a:spcAft>
                <a:spcPts val="800"/>
              </a:spcAft>
              <a:buFont typeface="+mj-lt"/>
              <a:buAutoNum type="alphaLcPeriod"/>
            </a:pPr>
            <a:r>
              <a:rPr lang="en-ID" sz="2400">
                <a:solidFill>
                  <a:schemeClr val="bg1"/>
                </a:solidFill>
                <a:effectLst/>
                <a:latin typeface="Montserrat" panose="00000500000000000000" pitchFamily="2" charset="0"/>
                <a:ea typeface="Calibri" panose="020F0502020204030204" pitchFamily="34" charset="0"/>
                <a:cs typeface="Times New Roman" panose="02020603050405020304" pitchFamily="18" charset="0"/>
              </a:rPr>
              <a:t>Tidak formalistis</a:t>
            </a:r>
          </a:p>
          <a:p>
            <a:pPr marL="342900" lvl="0" indent="-342900">
              <a:lnSpc>
                <a:spcPct val="107000"/>
              </a:lnSpc>
              <a:spcAft>
                <a:spcPts val="800"/>
              </a:spcAft>
              <a:buFont typeface="+mj-lt"/>
              <a:buAutoNum type="alphaLcPeriod"/>
            </a:pPr>
            <a:r>
              <a:rPr lang="en-ID" sz="2400">
                <a:solidFill>
                  <a:schemeClr val="bg1"/>
                </a:solidFill>
                <a:effectLst/>
                <a:latin typeface="Montserrat" panose="00000500000000000000" pitchFamily="2" charset="0"/>
                <a:ea typeface="Calibri" panose="020F0502020204030204" pitchFamily="34" charset="0"/>
                <a:cs typeface="Times New Roman" panose="02020603050405020304" pitchFamily="18" charset="0"/>
              </a:rPr>
              <a:t>Konvergen</a:t>
            </a:r>
          </a:p>
        </p:txBody>
      </p:sp>
    </p:spTree>
    <p:extLst>
      <p:ext uri="{BB962C8B-B14F-4D97-AF65-F5344CB8AC3E}">
        <p14:creationId xmlns:p14="http://schemas.microsoft.com/office/powerpoint/2010/main" val="1780132161"/>
      </p:ext>
    </p:extLst>
  </p:cSld>
  <p:clrMapOvr>
    <a:masterClrMapping/>
  </p:clrMapOvr>
  <p:transition spd="slow">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0" y="133350"/>
            <a:ext cx="8763000" cy="460486"/>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lvl="0">
              <a:lnSpc>
                <a:spcPct val="107000"/>
              </a:lnSpc>
              <a:spcAft>
                <a:spcPts val="800"/>
              </a:spcAft>
            </a:pPr>
            <a:r>
              <a:rPr lang="en-ID" sz="2400">
                <a:effectLst/>
                <a:latin typeface="Arial" panose="020B0604020202020204" pitchFamily="34" charset="0"/>
                <a:ea typeface="Calibri" panose="020F0502020204030204" pitchFamily="34" charset="0"/>
                <a:cs typeface="Arial" panose="020B0604020202020204" pitchFamily="34" charset="0"/>
              </a:rPr>
              <a:t>C. Menjaga Keberagaman Bangsa Indonesia</a:t>
            </a:r>
          </a:p>
        </p:txBody>
      </p:sp>
      <p:grpSp>
        <p:nvGrpSpPr>
          <p:cNvPr id="7" name="Group 6"/>
          <p:cNvGrpSpPr/>
          <p:nvPr/>
        </p:nvGrpSpPr>
        <p:grpSpPr>
          <a:xfrm>
            <a:off x="0" y="4302125"/>
            <a:ext cx="9144000" cy="841375"/>
            <a:chOff x="0" y="4302125"/>
            <a:chExt cx="9144000" cy="841375"/>
          </a:xfrm>
        </p:grpSpPr>
        <p:grpSp>
          <p:nvGrpSpPr>
            <p:cNvPr id="12" name="Group 11"/>
            <p:cNvGrpSpPr/>
            <p:nvPr/>
          </p:nvGrpSpPr>
          <p:grpSpPr>
            <a:xfrm>
              <a:off x="0" y="4302125"/>
              <a:ext cx="9144000" cy="841375"/>
              <a:chOff x="0" y="4302125"/>
              <a:chExt cx="9144000" cy="841375"/>
            </a:xfrm>
          </p:grpSpPr>
          <p:pic>
            <p:nvPicPr>
              <p:cNvPr id="14"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15"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3" name="Picture 12"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16" name="TextBox 15">
            <a:extLst>
              <a:ext uri="{FF2B5EF4-FFF2-40B4-BE49-F238E27FC236}">
                <a16:creationId xmlns:a16="http://schemas.microsoft.com/office/drawing/2014/main" id="{B0AF4602-9A0B-4380-98ED-FF201B87804E}"/>
              </a:ext>
            </a:extLst>
          </p:cNvPr>
          <p:cNvSpPr txBox="1"/>
          <p:nvPr/>
        </p:nvSpPr>
        <p:spPr>
          <a:xfrm>
            <a:off x="0" y="1024904"/>
            <a:ext cx="8458200" cy="1650324"/>
          </a:xfrm>
          <a:prstGeom prst="rect">
            <a:avLst/>
          </a:prstGeom>
          <a:noFill/>
        </p:spPr>
        <p:txBody>
          <a:bodyPr wrap="square">
            <a:spAutoFit/>
          </a:bodyPr>
          <a:lstStyle/>
          <a:p>
            <a:pPr marL="457200">
              <a:lnSpc>
                <a:spcPct val="107000"/>
              </a:lnSpc>
              <a:spcAft>
                <a:spcPts val="800"/>
              </a:spcAft>
            </a:pPr>
            <a:r>
              <a:rPr lang="en-ID" sz="2400">
                <a:effectLst/>
                <a:latin typeface="Montserrat" panose="00000500000000000000" pitchFamily="2" charset="0"/>
                <a:ea typeface="Calibri" panose="020F0502020204030204" pitchFamily="34" charset="0"/>
                <a:cs typeface="Times New Roman" panose="02020603050405020304" pitchFamily="18" charset="0"/>
              </a:rPr>
              <a:t>Tiap kelompok masyarakat memiliki karakteristik khasnya masing-masing. Dengan karakteristiknya yang berbeda-beda, tiap kelompok memiliki kelebihannya masing-masing. </a:t>
            </a:r>
          </a:p>
        </p:txBody>
      </p:sp>
      <p:pic>
        <p:nvPicPr>
          <p:cNvPr id="3" name="Picture 2">
            <a:extLst>
              <a:ext uri="{FF2B5EF4-FFF2-40B4-BE49-F238E27FC236}">
                <a16:creationId xmlns:a16="http://schemas.microsoft.com/office/drawing/2014/main" id="{8F3B2530-23FC-48FD-9969-B15A10259D63}"/>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28238"/>
          <a:stretch/>
        </p:blipFill>
        <p:spPr>
          <a:xfrm>
            <a:off x="183778" y="2726419"/>
            <a:ext cx="8600993" cy="1369498"/>
          </a:xfrm>
          <a:prstGeom prst="rect">
            <a:avLst/>
          </a:prstGeom>
        </p:spPr>
      </p:pic>
      <p:sp>
        <p:nvSpPr>
          <p:cNvPr id="10" name="TextBox 9">
            <a:extLst>
              <a:ext uri="{FF2B5EF4-FFF2-40B4-BE49-F238E27FC236}">
                <a16:creationId xmlns:a16="http://schemas.microsoft.com/office/drawing/2014/main" id="{4F5DC189-1C5F-4DA3-AAF7-642260B26CDE}"/>
              </a:ext>
            </a:extLst>
          </p:cNvPr>
          <p:cNvSpPr txBox="1"/>
          <p:nvPr/>
        </p:nvSpPr>
        <p:spPr>
          <a:xfrm>
            <a:off x="533400" y="4023997"/>
            <a:ext cx="1752600" cy="246221"/>
          </a:xfrm>
          <a:prstGeom prst="rect">
            <a:avLst/>
          </a:prstGeom>
          <a:noFill/>
        </p:spPr>
        <p:txBody>
          <a:bodyPr wrap="square" rtlCol="0">
            <a:spAutoFit/>
          </a:bodyPr>
          <a:lstStyle/>
          <a:p>
            <a:r>
              <a:rPr lang="en-US" sz="1000"/>
              <a:t>Sumber: </a:t>
            </a:r>
            <a:r>
              <a:rPr lang="en-US" sz="1000" i="1"/>
              <a:t>shutterstock.com</a:t>
            </a:r>
            <a:endParaRPr lang="en-ID" sz="1000" i="1"/>
          </a:p>
        </p:txBody>
      </p:sp>
    </p:spTree>
    <p:extLst>
      <p:ext uri="{BB962C8B-B14F-4D97-AF65-F5344CB8AC3E}">
        <p14:creationId xmlns:p14="http://schemas.microsoft.com/office/powerpoint/2010/main" val="266555001"/>
      </p:ext>
    </p:extLst>
  </p:cSld>
  <p:clrMapOvr>
    <a:masterClrMapping/>
  </p:clrMapOvr>
  <p:transition spd="slow">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0" y="133350"/>
            <a:ext cx="8763000" cy="460486"/>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lvl="0">
              <a:lnSpc>
                <a:spcPct val="107000"/>
              </a:lnSpc>
              <a:spcAft>
                <a:spcPts val="800"/>
              </a:spcAft>
            </a:pPr>
            <a:r>
              <a:rPr lang="en-ID" sz="2400">
                <a:effectLst/>
                <a:latin typeface="Arial" panose="020B0604020202020204" pitchFamily="34" charset="0"/>
                <a:ea typeface="Calibri" panose="020F0502020204030204" pitchFamily="34" charset="0"/>
                <a:cs typeface="Arial" panose="020B0604020202020204" pitchFamily="34" charset="0"/>
              </a:rPr>
              <a:t>C. Menjaga Keberagaman Bangsa Indonesia</a:t>
            </a:r>
          </a:p>
        </p:txBody>
      </p:sp>
      <p:grpSp>
        <p:nvGrpSpPr>
          <p:cNvPr id="7" name="Group 6"/>
          <p:cNvGrpSpPr/>
          <p:nvPr/>
        </p:nvGrpSpPr>
        <p:grpSpPr>
          <a:xfrm>
            <a:off x="0" y="4302125"/>
            <a:ext cx="9144000" cy="841375"/>
            <a:chOff x="0" y="4302125"/>
            <a:chExt cx="9144000" cy="841375"/>
          </a:xfrm>
        </p:grpSpPr>
        <p:grpSp>
          <p:nvGrpSpPr>
            <p:cNvPr id="12" name="Group 11"/>
            <p:cNvGrpSpPr/>
            <p:nvPr/>
          </p:nvGrpSpPr>
          <p:grpSpPr>
            <a:xfrm>
              <a:off x="0" y="4302125"/>
              <a:ext cx="9144000" cy="841375"/>
              <a:chOff x="0" y="4302125"/>
              <a:chExt cx="9144000" cy="841375"/>
            </a:xfrm>
          </p:grpSpPr>
          <p:pic>
            <p:nvPicPr>
              <p:cNvPr id="14"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15"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3" name="Picture 12"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16" name="TextBox 15">
            <a:extLst>
              <a:ext uri="{FF2B5EF4-FFF2-40B4-BE49-F238E27FC236}">
                <a16:creationId xmlns:a16="http://schemas.microsoft.com/office/drawing/2014/main" id="{B0AF4602-9A0B-4380-98ED-FF201B87804E}"/>
              </a:ext>
            </a:extLst>
          </p:cNvPr>
          <p:cNvSpPr txBox="1"/>
          <p:nvPr/>
        </p:nvSpPr>
        <p:spPr>
          <a:xfrm>
            <a:off x="4188311" y="1885950"/>
            <a:ext cx="4556760" cy="2045496"/>
          </a:xfrm>
          <a:prstGeom prst="rect">
            <a:avLst/>
          </a:prstGeom>
          <a:noFill/>
        </p:spPr>
        <p:txBody>
          <a:bodyPr wrap="square">
            <a:spAutoFit/>
          </a:bodyPr>
          <a:lstStyle/>
          <a:p>
            <a:pPr marL="457200">
              <a:lnSpc>
                <a:spcPct val="107000"/>
              </a:lnSpc>
              <a:spcAft>
                <a:spcPts val="800"/>
              </a:spcAft>
            </a:pPr>
            <a:r>
              <a:rPr lang="en-ID" sz="2400">
                <a:effectLst/>
                <a:latin typeface="Montserrat" panose="00000500000000000000" pitchFamily="2" charset="0"/>
                <a:ea typeface="Calibri" panose="020F0502020204030204" pitchFamily="34" charset="0"/>
                <a:cs typeface="Times New Roman" panose="02020603050405020304" pitchFamily="18" charset="0"/>
              </a:rPr>
              <a:t>Tiap orang atau kelompok harus bekerja sama agar dapat membentuk masyarakat yang kuat.</a:t>
            </a:r>
          </a:p>
        </p:txBody>
      </p:sp>
      <p:pic>
        <p:nvPicPr>
          <p:cNvPr id="3" name="Picture 2">
            <a:extLst>
              <a:ext uri="{FF2B5EF4-FFF2-40B4-BE49-F238E27FC236}">
                <a16:creationId xmlns:a16="http://schemas.microsoft.com/office/drawing/2014/main" id="{F0F289EB-B35B-4F66-9CB2-8E45986A9DED}"/>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7483"/>
          <a:stretch/>
        </p:blipFill>
        <p:spPr>
          <a:xfrm>
            <a:off x="586073" y="878716"/>
            <a:ext cx="3795427" cy="3366259"/>
          </a:xfrm>
          <a:prstGeom prst="rect">
            <a:avLst/>
          </a:prstGeom>
        </p:spPr>
      </p:pic>
      <p:sp>
        <p:nvSpPr>
          <p:cNvPr id="17" name="TextBox 16">
            <a:extLst>
              <a:ext uri="{FF2B5EF4-FFF2-40B4-BE49-F238E27FC236}">
                <a16:creationId xmlns:a16="http://schemas.microsoft.com/office/drawing/2014/main" id="{A06B71D5-BCCA-4E45-9C95-5F306174580D}"/>
              </a:ext>
            </a:extLst>
          </p:cNvPr>
          <p:cNvSpPr txBox="1"/>
          <p:nvPr/>
        </p:nvSpPr>
        <p:spPr>
          <a:xfrm>
            <a:off x="586073" y="4212900"/>
            <a:ext cx="1752600" cy="246221"/>
          </a:xfrm>
          <a:prstGeom prst="rect">
            <a:avLst/>
          </a:prstGeom>
          <a:noFill/>
        </p:spPr>
        <p:txBody>
          <a:bodyPr wrap="square" rtlCol="0">
            <a:spAutoFit/>
          </a:bodyPr>
          <a:lstStyle/>
          <a:p>
            <a:r>
              <a:rPr lang="en-US" sz="1000"/>
              <a:t>Sumber: </a:t>
            </a:r>
            <a:r>
              <a:rPr lang="en-US" sz="1000" i="1"/>
              <a:t>shutterstock.com</a:t>
            </a:r>
            <a:endParaRPr lang="en-ID" sz="1000" i="1"/>
          </a:p>
        </p:txBody>
      </p:sp>
    </p:spTree>
    <p:extLst>
      <p:ext uri="{BB962C8B-B14F-4D97-AF65-F5344CB8AC3E}">
        <p14:creationId xmlns:p14="http://schemas.microsoft.com/office/powerpoint/2010/main" val="1470943654"/>
      </p:ext>
    </p:extLst>
  </p:cSld>
  <p:clrMapOvr>
    <a:masterClrMapping/>
  </p:clrMapOvr>
  <p:transition spd="slow">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0" y="133350"/>
            <a:ext cx="8763000" cy="460486"/>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lvl="0">
              <a:lnSpc>
                <a:spcPct val="107000"/>
              </a:lnSpc>
              <a:spcAft>
                <a:spcPts val="800"/>
              </a:spcAft>
            </a:pPr>
            <a:r>
              <a:rPr lang="en-ID" sz="2400">
                <a:effectLst/>
                <a:latin typeface="Arial" panose="020B0604020202020204" pitchFamily="34" charset="0"/>
                <a:ea typeface="Calibri" panose="020F0502020204030204" pitchFamily="34" charset="0"/>
                <a:cs typeface="Arial" panose="020B0604020202020204" pitchFamily="34" charset="0"/>
              </a:rPr>
              <a:t>C. Menjaga Keberagaman Bangsa Indonesia</a:t>
            </a:r>
          </a:p>
        </p:txBody>
      </p:sp>
      <p:grpSp>
        <p:nvGrpSpPr>
          <p:cNvPr id="7" name="Group 6"/>
          <p:cNvGrpSpPr/>
          <p:nvPr/>
        </p:nvGrpSpPr>
        <p:grpSpPr>
          <a:xfrm>
            <a:off x="0" y="4302125"/>
            <a:ext cx="9144000" cy="841375"/>
            <a:chOff x="0" y="4302125"/>
            <a:chExt cx="9144000" cy="841375"/>
          </a:xfrm>
        </p:grpSpPr>
        <p:grpSp>
          <p:nvGrpSpPr>
            <p:cNvPr id="12" name="Group 11"/>
            <p:cNvGrpSpPr/>
            <p:nvPr/>
          </p:nvGrpSpPr>
          <p:grpSpPr>
            <a:xfrm>
              <a:off x="0" y="4302125"/>
              <a:ext cx="9144000" cy="841375"/>
              <a:chOff x="0" y="4302125"/>
              <a:chExt cx="9144000" cy="841375"/>
            </a:xfrm>
          </p:grpSpPr>
          <p:pic>
            <p:nvPicPr>
              <p:cNvPr id="14"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15"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3" name="Picture 12"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16" name="TextBox 15">
            <a:extLst>
              <a:ext uri="{FF2B5EF4-FFF2-40B4-BE49-F238E27FC236}">
                <a16:creationId xmlns:a16="http://schemas.microsoft.com/office/drawing/2014/main" id="{B0AF4602-9A0B-4380-98ED-FF201B87804E}"/>
              </a:ext>
            </a:extLst>
          </p:cNvPr>
          <p:cNvSpPr txBox="1"/>
          <p:nvPr/>
        </p:nvSpPr>
        <p:spPr>
          <a:xfrm>
            <a:off x="-213360" y="859144"/>
            <a:ext cx="4480560" cy="3231013"/>
          </a:xfrm>
          <a:prstGeom prst="rect">
            <a:avLst/>
          </a:prstGeom>
          <a:noFill/>
        </p:spPr>
        <p:txBody>
          <a:bodyPr wrap="square">
            <a:spAutoFit/>
          </a:bodyPr>
          <a:lstStyle/>
          <a:p>
            <a:pPr marL="457200" algn="r">
              <a:lnSpc>
                <a:spcPct val="107000"/>
              </a:lnSpc>
              <a:spcAft>
                <a:spcPts val="800"/>
              </a:spcAft>
            </a:pPr>
            <a:r>
              <a:rPr lang="en-ID" sz="2400">
                <a:effectLst/>
                <a:latin typeface="Montserrat" panose="00000500000000000000" pitchFamily="2" charset="0"/>
                <a:ea typeface="Calibri" panose="020F0502020204030204" pitchFamily="34" charset="0"/>
                <a:cs typeface="Times New Roman" panose="02020603050405020304" pitchFamily="18" charset="0"/>
              </a:rPr>
              <a:t>Tiap orang atau kelompok yang terbuka untuk berhubungan dan bekerja sama dengan orang atau kelompok lain yang berbeda akan semakin meningkatkan kualitas dirinya.</a:t>
            </a:r>
          </a:p>
        </p:txBody>
      </p:sp>
      <p:pic>
        <p:nvPicPr>
          <p:cNvPr id="3" name="Picture 2">
            <a:extLst>
              <a:ext uri="{FF2B5EF4-FFF2-40B4-BE49-F238E27FC236}">
                <a16:creationId xmlns:a16="http://schemas.microsoft.com/office/drawing/2014/main" id="{1A75DA8B-EAA0-4F73-B196-69E2E6A87E1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9842"/>
          <a:stretch/>
        </p:blipFill>
        <p:spPr>
          <a:xfrm>
            <a:off x="4359088" y="967842"/>
            <a:ext cx="4587291" cy="3013615"/>
          </a:xfrm>
          <a:prstGeom prst="rect">
            <a:avLst/>
          </a:prstGeom>
        </p:spPr>
      </p:pic>
      <p:sp>
        <p:nvSpPr>
          <p:cNvPr id="17" name="TextBox 16">
            <a:extLst>
              <a:ext uri="{FF2B5EF4-FFF2-40B4-BE49-F238E27FC236}">
                <a16:creationId xmlns:a16="http://schemas.microsoft.com/office/drawing/2014/main" id="{0F30C8E0-34A2-4EFF-A369-F2ADE0241388}"/>
              </a:ext>
            </a:extLst>
          </p:cNvPr>
          <p:cNvSpPr txBox="1"/>
          <p:nvPr/>
        </p:nvSpPr>
        <p:spPr>
          <a:xfrm>
            <a:off x="4419600" y="3967046"/>
            <a:ext cx="1752600" cy="246221"/>
          </a:xfrm>
          <a:prstGeom prst="rect">
            <a:avLst/>
          </a:prstGeom>
          <a:noFill/>
        </p:spPr>
        <p:txBody>
          <a:bodyPr wrap="square" rtlCol="0">
            <a:spAutoFit/>
          </a:bodyPr>
          <a:lstStyle/>
          <a:p>
            <a:r>
              <a:rPr lang="en-US" sz="1000"/>
              <a:t>Sumber: </a:t>
            </a:r>
            <a:r>
              <a:rPr lang="en-US" sz="1000" i="1"/>
              <a:t>shutterstock.com</a:t>
            </a:r>
            <a:endParaRPr lang="en-ID" sz="1000" i="1"/>
          </a:p>
        </p:txBody>
      </p:sp>
    </p:spTree>
    <p:extLst>
      <p:ext uri="{BB962C8B-B14F-4D97-AF65-F5344CB8AC3E}">
        <p14:creationId xmlns:p14="http://schemas.microsoft.com/office/powerpoint/2010/main" val="1165748304"/>
      </p:ext>
    </p:extLst>
  </p:cSld>
  <p:clrMapOvr>
    <a:masterClrMapping/>
  </p:clrMapOvr>
  <p:transition spd="slow">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0" y="133350"/>
            <a:ext cx="8763000" cy="460486"/>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lvl="0">
              <a:lnSpc>
                <a:spcPct val="107000"/>
              </a:lnSpc>
              <a:spcAft>
                <a:spcPts val="800"/>
              </a:spcAft>
            </a:pPr>
            <a:r>
              <a:rPr lang="en-ID" sz="2400">
                <a:effectLst/>
                <a:latin typeface="Arial" panose="020B0604020202020204" pitchFamily="34" charset="0"/>
                <a:ea typeface="Calibri" panose="020F0502020204030204" pitchFamily="34" charset="0"/>
                <a:cs typeface="Arial" panose="020B0604020202020204" pitchFamily="34" charset="0"/>
              </a:rPr>
              <a:t>C. Menjaga Keberagaman Bangsa Indonesia</a:t>
            </a:r>
          </a:p>
        </p:txBody>
      </p:sp>
      <p:grpSp>
        <p:nvGrpSpPr>
          <p:cNvPr id="7" name="Group 6"/>
          <p:cNvGrpSpPr/>
          <p:nvPr/>
        </p:nvGrpSpPr>
        <p:grpSpPr>
          <a:xfrm>
            <a:off x="0" y="4302125"/>
            <a:ext cx="9144000" cy="841375"/>
            <a:chOff x="0" y="4302125"/>
            <a:chExt cx="9144000" cy="841375"/>
          </a:xfrm>
        </p:grpSpPr>
        <p:grpSp>
          <p:nvGrpSpPr>
            <p:cNvPr id="12" name="Group 11"/>
            <p:cNvGrpSpPr/>
            <p:nvPr/>
          </p:nvGrpSpPr>
          <p:grpSpPr>
            <a:xfrm>
              <a:off x="0" y="4302125"/>
              <a:ext cx="9144000" cy="841375"/>
              <a:chOff x="0" y="4302125"/>
              <a:chExt cx="9144000" cy="841375"/>
            </a:xfrm>
          </p:grpSpPr>
          <p:pic>
            <p:nvPicPr>
              <p:cNvPr id="14"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15"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3" name="Picture 12"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16" name="TextBox 15">
            <a:extLst>
              <a:ext uri="{FF2B5EF4-FFF2-40B4-BE49-F238E27FC236}">
                <a16:creationId xmlns:a16="http://schemas.microsoft.com/office/drawing/2014/main" id="{B0AF4602-9A0B-4380-98ED-FF201B87804E}"/>
              </a:ext>
            </a:extLst>
          </p:cNvPr>
          <p:cNvSpPr txBox="1"/>
          <p:nvPr/>
        </p:nvSpPr>
        <p:spPr>
          <a:xfrm>
            <a:off x="-228600" y="821382"/>
            <a:ext cx="4343400" cy="3695884"/>
          </a:xfrm>
          <a:prstGeom prst="rect">
            <a:avLst/>
          </a:prstGeom>
          <a:noFill/>
        </p:spPr>
        <p:txBody>
          <a:bodyPr wrap="square">
            <a:spAutoFit/>
          </a:bodyPr>
          <a:lstStyle/>
          <a:p>
            <a:pPr marL="457200" algn="r">
              <a:lnSpc>
                <a:spcPct val="107000"/>
              </a:lnSpc>
              <a:spcAft>
                <a:spcPts val="800"/>
              </a:spcAft>
            </a:pPr>
            <a:r>
              <a:rPr lang="en-ID" sz="2000">
                <a:effectLst/>
                <a:latin typeface="Montserrat" panose="00000500000000000000" pitchFamily="2" charset="0"/>
                <a:ea typeface="Calibri" panose="020F0502020204030204" pitchFamily="34" charset="0"/>
                <a:cs typeface="Times New Roman" panose="02020603050405020304" pitchFamily="18" charset="0"/>
              </a:rPr>
              <a:t>Menghargai, membangun hubungan, serta bekerja sama dengan orang atau kelompok yang berbeda itulah yang harus dilakukan dalam menjaga keberagaman, baik pada kelompok suku dan budaya, pemeluk agama, juga kelompok ras serta golongan.</a:t>
            </a:r>
          </a:p>
        </p:txBody>
      </p:sp>
      <p:pic>
        <p:nvPicPr>
          <p:cNvPr id="3" name="Picture 2">
            <a:extLst>
              <a:ext uri="{FF2B5EF4-FFF2-40B4-BE49-F238E27FC236}">
                <a16:creationId xmlns:a16="http://schemas.microsoft.com/office/drawing/2014/main" id="{F8CF01C5-42B3-4795-B7BD-B2D1537BDBB0}"/>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11249"/>
          <a:stretch/>
        </p:blipFill>
        <p:spPr>
          <a:xfrm>
            <a:off x="4325471" y="1078480"/>
            <a:ext cx="4419600" cy="2966548"/>
          </a:xfrm>
          <a:prstGeom prst="rect">
            <a:avLst/>
          </a:prstGeom>
        </p:spPr>
      </p:pic>
      <p:sp>
        <p:nvSpPr>
          <p:cNvPr id="10" name="TextBox 9">
            <a:extLst>
              <a:ext uri="{FF2B5EF4-FFF2-40B4-BE49-F238E27FC236}">
                <a16:creationId xmlns:a16="http://schemas.microsoft.com/office/drawing/2014/main" id="{2963F037-7F5C-40CA-9FCC-7241B943DC17}"/>
              </a:ext>
            </a:extLst>
          </p:cNvPr>
          <p:cNvSpPr txBox="1"/>
          <p:nvPr/>
        </p:nvSpPr>
        <p:spPr>
          <a:xfrm>
            <a:off x="5753100" y="4098936"/>
            <a:ext cx="1752600" cy="246221"/>
          </a:xfrm>
          <a:prstGeom prst="rect">
            <a:avLst/>
          </a:prstGeom>
          <a:noFill/>
        </p:spPr>
        <p:txBody>
          <a:bodyPr wrap="square" rtlCol="0">
            <a:spAutoFit/>
          </a:bodyPr>
          <a:lstStyle/>
          <a:p>
            <a:r>
              <a:rPr lang="en-US" sz="1000"/>
              <a:t>Sumber: </a:t>
            </a:r>
            <a:r>
              <a:rPr lang="en-US" sz="1000" i="1"/>
              <a:t>shutterstock.com</a:t>
            </a:r>
            <a:endParaRPr lang="en-ID" sz="1000" i="1"/>
          </a:p>
        </p:txBody>
      </p:sp>
    </p:spTree>
    <p:extLst>
      <p:ext uri="{BB962C8B-B14F-4D97-AF65-F5344CB8AC3E}">
        <p14:creationId xmlns:p14="http://schemas.microsoft.com/office/powerpoint/2010/main" val="1306160407"/>
      </p:ext>
    </p:extLst>
  </p:cSld>
  <p:clrMapOvr>
    <a:masterClrMapping/>
  </p:clrMapOvr>
  <p:transition spd="slow">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A123363-86E9-4765-8A5F-47AA593B762E}"/>
              </a:ext>
            </a:extLst>
          </p:cNvPr>
          <p:cNvGrpSpPr/>
          <p:nvPr/>
        </p:nvGrpSpPr>
        <p:grpSpPr>
          <a:xfrm>
            <a:off x="0" y="4302125"/>
            <a:ext cx="9144000" cy="841375"/>
            <a:chOff x="0" y="4302125"/>
            <a:chExt cx="9144000" cy="841375"/>
          </a:xfrm>
        </p:grpSpPr>
        <p:grpSp>
          <p:nvGrpSpPr>
            <p:cNvPr id="4" name="Group 3">
              <a:extLst>
                <a:ext uri="{FF2B5EF4-FFF2-40B4-BE49-F238E27FC236}">
                  <a16:creationId xmlns:a16="http://schemas.microsoft.com/office/drawing/2014/main" id="{21863DD4-6D57-4B6A-84BB-9FB4B7E013FC}"/>
                </a:ext>
              </a:extLst>
            </p:cNvPr>
            <p:cNvGrpSpPr/>
            <p:nvPr/>
          </p:nvGrpSpPr>
          <p:grpSpPr>
            <a:xfrm>
              <a:off x="0" y="4302125"/>
              <a:ext cx="9144000" cy="841375"/>
              <a:chOff x="0" y="4302125"/>
              <a:chExt cx="9144000" cy="841375"/>
            </a:xfrm>
          </p:grpSpPr>
          <p:pic>
            <p:nvPicPr>
              <p:cNvPr id="6" name="Picture 2" descr="E:\ELISA\ERLANGGA LISA\2017\TEMPLATE PPT\SMP PPKN kelas X kelompok wajib\SMP PPKN kelas X kelompok wajib.png">
                <a:extLst>
                  <a:ext uri="{FF2B5EF4-FFF2-40B4-BE49-F238E27FC236}">
                    <a16:creationId xmlns:a16="http://schemas.microsoft.com/office/drawing/2014/main" id="{67DC5519-3157-46BD-9536-77E85ADFC000}"/>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7" name="TextBox 16">
                <a:extLst>
                  <a:ext uri="{FF2B5EF4-FFF2-40B4-BE49-F238E27FC236}">
                    <a16:creationId xmlns:a16="http://schemas.microsoft.com/office/drawing/2014/main" id="{D8DF45C8-418B-4865-89E8-C6926AF62CD3}"/>
                  </a:ext>
                </a:extLst>
              </p:cNvPr>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5" name="Picture 4" descr="A picture containing text&#10;&#10;Description automatically generated">
              <a:extLst>
                <a:ext uri="{FF2B5EF4-FFF2-40B4-BE49-F238E27FC236}">
                  <a16:creationId xmlns:a16="http://schemas.microsoft.com/office/drawing/2014/main" id="{40E39A41-0769-4517-A363-5FE19A213780}"/>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14" name="TextBox 13">
            <a:extLst>
              <a:ext uri="{FF2B5EF4-FFF2-40B4-BE49-F238E27FC236}">
                <a16:creationId xmlns:a16="http://schemas.microsoft.com/office/drawing/2014/main" id="{8C20D630-1FE8-4937-82CE-92BFB68E4A25}"/>
              </a:ext>
            </a:extLst>
          </p:cNvPr>
          <p:cNvSpPr txBox="1"/>
          <p:nvPr/>
        </p:nvSpPr>
        <p:spPr>
          <a:xfrm>
            <a:off x="1066800" y="1200150"/>
            <a:ext cx="3390608" cy="1200329"/>
          </a:xfrm>
          <a:prstGeom prst="rect">
            <a:avLst/>
          </a:prstGeom>
          <a:noFill/>
        </p:spPr>
        <p:txBody>
          <a:bodyPr wrap="none" rtlCol="0">
            <a:spAutoFit/>
          </a:bodyPr>
          <a:lstStyle/>
          <a:p>
            <a:r>
              <a:rPr lang="en-US" sz="2400"/>
              <a:t>Sumber Gambar:</a:t>
            </a:r>
          </a:p>
          <a:p>
            <a:pPr marL="342900" indent="-342900">
              <a:buFont typeface="Arial" panose="020B0604020202020204" pitchFamily="34" charset="0"/>
              <a:buChar char="•"/>
            </a:pPr>
            <a:r>
              <a:rPr lang="en-US" sz="2400" i="1"/>
              <a:t>www.shutterstock.com</a:t>
            </a:r>
            <a:endParaRPr lang="en-ID" sz="2400" i="1"/>
          </a:p>
          <a:p>
            <a:pPr marL="342900" indent="-342900">
              <a:buFont typeface="Arial" panose="020B0604020202020204" pitchFamily="34" charset="0"/>
              <a:buChar char="•"/>
            </a:pPr>
            <a:r>
              <a:rPr lang="en-ID" sz="2400" i="1"/>
              <a:t>www.</a:t>
            </a:r>
            <a:r>
              <a:rPr lang="en-US" sz="2400" i="1"/>
              <a:t>Id.Wikipedia.org</a:t>
            </a:r>
            <a:endParaRPr lang="en-ID" sz="2400" i="1"/>
          </a:p>
        </p:txBody>
      </p:sp>
    </p:spTree>
    <p:extLst>
      <p:ext uri="{BB962C8B-B14F-4D97-AF65-F5344CB8AC3E}">
        <p14:creationId xmlns:p14="http://schemas.microsoft.com/office/powerpoint/2010/main" val="2672243485"/>
      </p:ext>
    </p:extLst>
  </p:cSld>
  <p:clrMapOvr>
    <a:masterClrMapping/>
  </p:clrMapOvr>
  <p:transition spd="slow">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18"/>
          <p:cNvGrpSpPr/>
          <p:nvPr/>
        </p:nvGrpSpPr>
        <p:grpSpPr>
          <a:xfrm>
            <a:off x="0" y="1413510"/>
            <a:ext cx="4542830" cy="3144099"/>
            <a:chOff x="0" y="1413510"/>
            <a:chExt cx="4542830" cy="3144099"/>
          </a:xfrm>
        </p:grpSpPr>
        <p:sp>
          <p:nvSpPr>
            <p:cNvPr id="17" name="TextBox 16"/>
            <p:cNvSpPr txBox="1"/>
            <p:nvPr/>
          </p:nvSpPr>
          <p:spPr>
            <a:xfrm>
              <a:off x="0" y="1779051"/>
              <a:ext cx="4542830" cy="2778558"/>
            </a:xfrm>
            <a:prstGeom prst="rect">
              <a:avLst/>
            </a:prstGeom>
            <a:solidFill>
              <a:schemeClr val="accent6">
                <a:lumMod val="60000"/>
                <a:lumOff val="40000"/>
              </a:schemeClr>
            </a:solidFill>
          </p:spPr>
          <p:txBody>
            <a:bodyPr wrap="square" lIns="214226" tIns="107113" rIns="214226" bIns="107113" rtlCol="0">
              <a:spAutoFit/>
            </a:bodyPr>
            <a:lstStyle/>
            <a:p>
              <a:pPr>
                <a:spcBef>
                  <a:spcPts val="300"/>
                </a:spcBef>
              </a:pPr>
              <a:r>
                <a:rPr lang="en-US" sz="1400" noProof="1">
                  <a:latin typeface="Calibri Light" pitchFamily="34" charset="0"/>
                  <a:cs typeface="Calibri" pitchFamily="34" charset="0"/>
                </a:rPr>
                <a:t>Setelah mempelajari materi bab ini, p</a:t>
              </a:r>
              <a:r>
                <a:rPr lang="id-ID" sz="1400" noProof="1">
                  <a:latin typeface="Calibri Light" pitchFamily="34" charset="0"/>
                  <a:cs typeface="Calibri" pitchFamily="34" charset="0"/>
                </a:rPr>
                <a:t>eserta didik diharapkan mampu:</a:t>
              </a:r>
            </a:p>
            <a:p>
              <a:pPr marL="317091" indent="-317091">
                <a:spcBef>
                  <a:spcPts val="300"/>
                </a:spcBef>
                <a:buFont typeface="Arial" pitchFamily="34" charset="0"/>
                <a:buChar char="•"/>
              </a:pPr>
              <a:r>
                <a:rPr lang="en-US" sz="1400" noProof="1">
                  <a:latin typeface="Calibri Light" pitchFamily="34" charset="0"/>
                  <a:cs typeface="Calibri" pitchFamily="34" charset="0"/>
                </a:rPr>
                <a:t>m</a:t>
              </a:r>
              <a:r>
                <a:rPr lang="id-ID" sz="1400" noProof="1">
                  <a:latin typeface="Calibri Light" pitchFamily="34" charset="0"/>
                  <a:cs typeface="Calibri" pitchFamily="34" charset="0"/>
                </a:rPr>
                <a:t>en</a:t>
              </a:r>
              <a:r>
                <a:rPr lang="en-US" sz="1400" noProof="1">
                  <a:latin typeface="Calibri Light" pitchFamily="34" charset="0"/>
                  <a:cs typeface="Calibri" pitchFamily="34" charset="0"/>
                </a:rPr>
                <a:t>gidentifikasi keberagaman suku, agama, ras, dan antargolongan di Indonesia;</a:t>
              </a:r>
            </a:p>
            <a:p>
              <a:pPr marL="317091" indent="-317091">
                <a:spcBef>
                  <a:spcPts val="300"/>
                </a:spcBef>
                <a:buFont typeface="Arial" pitchFamily="34" charset="0"/>
                <a:buChar char="•"/>
              </a:pPr>
              <a:r>
                <a:rPr lang="en-US" sz="1400" noProof="1">
                  <a:latin typeface="Calibri Light" pitchFamily="34" charset="0"/>
                  <a:cs typeface="Calibri" pitchFamily="34" charset="0"/>
                </a:rPr>
                <a:t>menjelaskan keberagaman suku, agama, ras, dan antargolongan di Indonesia;</a:t>
              </a:r>
            </a:p>
            <a:p>
              <a:pPr marL="317091" indent="-317091">
                <a:spcBef>
                  <a:spcPts val="300"/>
                </a:spcBef>
                <a:buFont typeface="Arial" pitchFamily="34" charset="0"/>
                <a:buChar char="•"/>
              </a:pPr>
              <a:r>
                <a:rPr lang="en-US" sz="1400" noProof="1">
                  <a:latin typeface="Calibri Light" pitchFamily="34" charset="0"/>
                  <a:cs typeface="Calibri" pitchFamily="34" charset="0"/>
                </a:rPr>
                <a:t>menghargai keberagaman suku, agam, ras, dan antargolongan di Indonesia; dan</a:t>
              </a:r>
            </a:p>
            <a:p>
              <a:pPr marL="317091" indent="-317091">
                <a:spcBef>
                  <a:spcPts val="300"/>
                </a:spcBef>
                <a:buFont typeface="Arial" pitchFamily="34" charset="0"/>
                <a:buChar char="•"/>
              </a:pPr>
              <a:r>
                <a:rPr lang="en-US" sz="1400" noProof="1">
                  <a:latin typeface="Calibri Light" pitchFamily="34" charset="0"/>
                  <a:cs typeface="Calibri" pitchFamily="34" charset="0"/>
                </a:rPr>
                <a:t>berkontribusi menjaga nilai keberagaman bangsa Indonesia</a:t>
              </a:r>
              <a:endParaRPr lang="id-ID" sz="1400" noProof="1">
                <a:latin typeface="Calibri Light" pitchFamily="34" charset="0"/>
                <a:cs typeface="Calibri" pitchFamily="34" charset="0"/>
              </a:endParaRPr>
            </a:p>
            <a:p>
              <a:pPr>
                <a:spcBef>
                  <a:spcPts val="300"/>
                </a:spcBef>
              </a:pPr>
              <a:endParaRPr lang="id-ID" sz="1400" noProof="1">
                <a:latin typeface="Calibri Light" pitchFamily="34" charset="0"/>
                <a:cs typeface="Calibri" pitchFamily="34" charset="0"/>
              </a:endParaRPr>
            </a:p>
          </p:txBody>
        </p:sp>
        <p:sp>
          <p:nvSpPr>
            <p:cNvPr id="18" name="Rectangle 17"/>
            <p:cNvSpPr/>
            <p:nvPr/>
          </p:nvSpPr>
          <p:spPr>
            <a:xfrm>
              <a:off x="0" y="1413510"/>
              <a:ext cx="4542830" cy="369332"/>
            </a:xfrm>
            <a:prstGeom prst="rect">
              <a:avLst/>
            </a:prstGeom>
            <a:solidFill>
              <a:schemeClr val="accent6">
                <a:lumMod val="50000"/>
              </a:schemeClr>
            </a:solidFill>
          </p:spPr>
          <p:txBody>
            <a:bodyPr wrap="square">
              <a:spAutoFit/>
            </a:bodyPr>
            <a:lstStyle/>
            <a:p>
              <a:pPr algn="ctr"/>
              <a:r>
                <a:rPr lang="id-ID" b="1" noProof="1">
                  <a:solidFill>
                    <a:schemeClr val="bg1"/>
                  </a:solidFill>
                  <a:latin typeface="Candara" pitchFamily="34" charset="0"/>
                  <a:ea typeface="Tahoma" pitchFamily="34" charset="0"/>
                  <a:cs typeface="Calibri" pitchFamily="34" charset="0"/>
                </a:rPr>
                <a:t>Tujuan Pembelajaran</a:t>
              </a:r>
              <a:endParaRPr lang="id-ID" noProof="1">
                <a:solidFill>
                  <a:schemeClr val="bg1"/>
                </a:solidFill>
                <a:latin typeface="Candara" pitchFamily="34" charset="0"/>
              </a:endParaRPr>
            </a:p>
          </p:txBody>
        </p:sp>
      </p:grpSp>
      <p:grpSp>
        <p:nvGrpSpPr>
          <p:cNvPr id="14" name="Group 13"/>
          <p:cNvGrpSpPr/>
          <p:nvPr/>
        </p:nvGrpSpPr>
        <p:grpSpPr>
          <a:xfrm>
            <a:off x="3762425" y="133350"/>
            <a:ext cx="1619150" cy="457200"/>
            <a:chOff x="3762425" y="133350"/>
            <a:chExt cx="1619150" cy="457200"/>
          </a:xfrm>
        </p:grpSpPr>
        <p:sp>
          <p:nvSpPr>
            <p:cNvPr id="12" name="Parallelogram 11"/>
            <p:cNvSpPr/>
            <p:nvPr/>
          </p:nvSpPr>
          <p:spPr>
            <a:xfrm>
              <a:off x="3762425" y="133350"/>
              <a:ext cx="1619150" cy="457200"/>
            </a:xfrm>
            <a:prstGeom prst="parallelogram">
              <a:avLst/>
            </a:prstGeom>
            <a:solidFill>
              <a:srgbClr val="2EA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3" name="Rectangle 12"/>
            <p:cNvSpPr/>
            <p:nvPr/>
          </p:nvSpPr>
          <p:spPr>
            <a:xfrm>
              <a:off x="3957840" y="161895"/>
              <a:ext cx="1228321" cy="400110"/>
            </a:xfrm>
            <a:prstGeom prst="rect">
              <a:avLst/>
            </a:prstGeom>
          </p:spPr>
          <p:txBody>
            <a:bodyPr wrap="square">
              <a:spAutoFit/>
            </a:bodyPr>
            <a:lstStyle/>
            <a:p>
              <a:pPr algn="ctr"/>
              <a:r>
                <a:rPr lang="en-US" sz="2000" b="1">
                  <a:solidFill>
                    <a:schemeClr val="bg1"/>
                  </a:solidFill>
                  <a:latin typeface="Cambria" pitchFamily="18" charset="0"/>
                  <a:ea typeface="Cambria" pitchFamily="18" charset="0"/>
                  <a:cs typeface="Calibri" pitchFamily="34" charset="0"/>
                </a:rPr>
                <a:t>BAB 4</a:t>
              </a:r>
              <a:endParaRPr lang="en-US" sz="2000" b="1" dirty="0">
                <a:solidFill>
                  <a:schemeClr val="bg1"/>
                </a:solidFill>
                <a:latin typeface="Cambria" pitchFamily="18" charset="0"/>
                <a:ea typeface="Cambria" pitchFamily="18" charset="0"/>
                <a:cs typeface="Calibri" pitchFamily="34" charset="0"/>
              </a:endParaRPr>
            </a:p>
          </p:txBody>
        </p:sp>
      </p:grpSp>
      <p:sp>
        <p:nvSpPr>
          <p:cNvPr id="15" name="Rectangle 14"/>
          <p:cNvSpPr/>
          <p:nvPr/>
        </p:nvSpPr>
        <p:spPr>
          <a:xfrm>
            <a:off x="1191505" y="666750"/>
            <a:ext cx="6760990" cy="778071"/>
          </a:xfrm>
          <a:prstGeom prst="rect">
            <a:avLst/>
          </a:prstGeom>
        </p:spPr>
        <p:txBody>
          <a:bodyPr wrap="square" lIns="39027" tIns="19513" rIns="39027" bIns="19513">
            <a:spAutoFit/>
          </a:bodyPr>
          <a:lstStyle/>
          <a:p>
            <a:pPr algn="ctr"/>
            <a:r>
              <a:rPr lang="en-US" sz="2400" b="1">
                <a:solidFill>
                  <a:schemeClr val="accent6">
                    <a:lumMod val="50000"/>
                  </a:schemeClr>
                </a:solidFill>
                <a:latin typeface="Candara" pitchFamily="34" charset="0"/>
                <a:cs typeface="Calibri" pitchFamily="34" charset="0"/>
              </a:rPr>
              <a:t>KEBERAGAMAN DALAM BINGKAI BHINNEKA TUNGGAL IKA</a:t>
            </a:r>
            <a:endParaRPr lang="en-US" sz="2400" b="1" dirty="0">
              <a:solidFill>
                <a:schemeClr val="accent6">
                  <a:lumMod val="50000"/>
                </a:schemeClr>
              </a:solidFill>
              <a:latin typeface="Candara" pitchFamily="34" charset="0"/>
              <a:cs typeface="Calibri" pitchFamily="34" charset="0"/>
            </a:endParaRPr>
          </a:p>
        </p:txBody>
      </p:sp>
      <p:grpSp>
        <p:nvGrpSpPr>
          <p:cNvPr id="20" name="Group 19"/>
          <p:cNvGrpSpPr/>
          <p:nvPr/>
        </p:nvGrpSpPr>
        <p:grpSpPr>
          <a:xfrm>
            <a:off x="0" y="4302125"/>
            <a:ext cx="9144000" cy="841375"/>
            <a:chOff x="0" y="4302125"/>
            <a:chExt cx="9144000" cy="841375"/>
          </a:xfrm>
        </p:grpSpPr>
        <p:grpSp>
          <p:nvGrpSpPr>
            <p:cNvPr id="21" name="Group 20"/>
            <p:cNvGrpSpPr/>
            <p:nvPr/>
          </p:nvGrpSpPr>
          <p:grpSpPr>
            <a:xfrm>
              <a:off x="0" y="4302125"/>
              <a:ext cx="9144000" cy="841375"/>
              <a:chOff x="0" y="4302125"/>
              <a:chExt cx="9144000" cy="841375"/>
            </a:xfrm>
          </p:grpSpPr>
          <p:pic>
            <p:nvPicPr>
              <p:cNvPr id="23"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4"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22" name="Picture 21"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pic>
        <p:nvPicPr>
          <p:cNvPr id="5" name="Picture 4">
            <a:extLst>
              <a:ext uri="{FF2B5EF4-FFF2-40B4-BE49-F238E27FC236}">
                <a16:creationId xmlns:a16="http://schemas.microsoft.com/office/drawing/2014/main" id="{8236E495-E7C5-4540-BD44-C1FCB209E69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14173"/>
          <a:stretch/>
        </p:blipFill>
        <p:spPr>
          <a:xfrm>
            <a:off x="4686300" y="1712804"/>
            <a:ext cx="4351370" cy="2177659"/>
          </a:xfrm>
          <a:prstGeom prst="rect">
            <a:avLst/>
          </a:prstGeom>
        </p:spPr>
      </p:pic>
      <p:sp>
        <p:nvSpPr>
          <p:cNvPr id="16" name="TextBox 15">
            <a:extLst>
              <a:ext uri="{FF2B5EF4-FFF2-40B4-BE49-F238E27FC236}">
                <a16:creationId xmlns:a16="http://schemas.microsoft.com/office/drawing/2014/main" id="{0BF2BAD8-3BEC-48C6-8158-DCAE1428E406}"/>
              </a:ext>
            </a:extLst>
          </p:cNvPr>
          <p:cNvSpPr txBox="1"/>
          <p:nvPr/>
        </p:nvSpPr>
        <p:spPr>
          <a:xfrm>
            <a:off x="4876800" y="3826651"/>
            <a:ext cx="1752600" cy="246221"/>
          </a:xfrm>
          <a:prstGeom prst="rect">
            <a:avLst/>
          </a:prstGeom>
          <a:noFill/>
        </p:spPr>
        <p:txBody>
          <a:bodyPr wrap="square" rtlCol="0">
            <a:spAutoFit/>
          </a:bodyPr>
          <a:lstStyle/>
          <a:p>
            <a:r>
              <a:rPr lang="en-US" sz="1000"/>
              <a:t>Sumber: </a:t>
            </a:r>
            <a:r>
              <a:rPr lang="en-US" sz="1000" i="1"/>
              <a:t>shutterstock.com</a:t>
            </a:r>
            <a:endParaRPr lang="en-ID" sz="1000" i="1"/>
          </a:p>
        </p:txBody>
      </p:sp>
    </p:spTree>
    <p:extLst>
      <p:ext uri="{BB962C8B-B14F-4D97-AF65-F5344CB8AC3E}">
        <p14:creationId xmlns:p14="http://schemas.microsoft.com/office/powerpoint/2010/main" val="305626386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10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0" y="133350"/>
            <a:ext cx="5562600" cy="399444"/>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342900" lvl="0" indent="-342900">
              <a:lnSpc>
                <a:spcPct val="107000"/>
              </a:lnSpc>
              <a:spcAft>
                <a:spcPts val="800"/>
              </a:spcAft>
              <a:buFont typeface="+mj-lt"/>
              <a:buAutoNum type="alphaUcPeriod"/>
            </a:pPr>
            <a:r>
              <a:rPr lang="en-ID" sz="2000">
                <a:effectLst/>
                <a:latin typeface="Arial" panose="020B0604020202020204" pitchFamily="34" charset="0"/>
                <a:ea typeface="Calibri" panose="020F0502020204030204" pitchFamily="34" charset="0"/>
                <a:cs typeface="Arial" panose="020B0604020202020204" pitchFamily="34" charset="0"/>
              </a:rPr>
              <a:t>Keberagaman dalam Masyarakat Indonesia</a:t>
            </a:r>
          </a:p>
        </p:txBody>
      </p:sp>
      <p:sp>
        <p:nvSpPr>
          <p:cNvPr id="16" name="TextBox 15"/>
          <p:cNvSpPr txBox="1"/>
          <p:nvPr/>
        </p:nvSpPr>
        <p:spPr>
          <a:xfrm>
            <a:off x="3886200" y="855527"/>
            <a:ext cx="4876800" cy="3416320"/>
          </a:xfrm>
          <a:prstGeom prst="rect">
            <a:avLst/>
          </a:prstGeom>
          <a:noFill/>
        </p:spPr>
        <p:txBody>
          <a:bodyPr wrap="square" rtlCol="0">
            <a:spAutoFit/>
          </a:bodyPr>
          <a:lstStyle/>
          <a:p>
            <a:r>
              <a:rPr lang="en-ID" sz="2400">
                <a:latin typeface="Montserrat" panose="00000500000000000000" pitchFamily="2" charset="0"/>
              </a:rPr>
              <a:t>Keberagaman masyarakat di Indonesia, antara lain tampak pada keberagaman ras, suku, agama, dan antargolongan. Keberagaman inilah yang menjadi unsur pembentuk identitas sebagai bangsa Indonesia dan dikenal dunia sebagai masyarakat majemuk.</a:t>
            </a:r>
          </a:p>
        </p:txBody>
      </p:sp>
      <p:grpSp>
        <p:nvGrpSpPr>
          <p:cNvPr id="17" name="Group 16"/>
          <p:cNvGrpSpPr/>
          <p:nvPr/>
        </p:nvGrpSpPr>
        <p:grpSpPr>
          <a:xfrm>
            <a:off x="0" y="4302125"/>
            <a:ext cx="9144000" cy="841375"/>
            <a:chOff x="0" y="4302125"/>
            <a:chExt cx="9144000" cy="841375"/>
          </a:xfrm>
        </p:grpSpPr>
        <p:grpSp>
          <p:nvGrpSpPr>
            <p:cNvPr id="18" name="Group 17"/>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1"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pic>
        <p:nvPicPr>
          <p:cNvPr id="3" name="Picture 2">
            <a:extLst>
              <a:ext uri="{FF2B5EF4-FFF2-40B4-BE49-F238E27FC236}">
                <a16:creationId xmlns:a16="http://schemas.microsoft.com/office/drawing/2014/main" id="{CA57B3E8-D748-44AD-B25E-9B49544CF357}"/>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11406"/>
          <a:stretch/>
        </p:blipFill>
        <p:spPr>
          <a:xfrm>
            <a:off x="243879" y="1223573"/>
            <a:ext cx="3627041" cy="1928004"/>
          </a:xfrm>
          <a:prstGeom prst="rect">
            <a:avLst/>
          </a:prstGeom>
        </p:spPr>
      </p:pic>
      <p:sp>
        <p:nvSpPr>
          <p:cNvPr id="10" name="TextBox 9">
            <a:extLst>
              <a:ext uri="{FF2B5EF4-FFF2-40B4-BE49-F238E27FC236}">
                <a16:creationId xmlns:a16="http://schemas.microsoft.com/office/drawing/2014/main" id="{5FA270D8-8DFE-4F60-9CCD-B863071C373F}"/>
              </a:ext>
            </a:extLst>
          </p:cNvPr>
          <p:cNvSpPr txBox="1"/>
          <p:nvPr/>
        </p:nvSpPr>
        <p:spPr>
          <a:xfrm>
            <a:off x="243879" y="3196027"/>
            <a:ext cx="1752600" cy="246221"/>
          </a:xfrm>
          <a:prstGeom prst="rect">
            <a:avLst/>
          </a:prstGeom>
          <a:noFill/>
        </p:spPr>
        <p:txBody>
          <a:bodyPr wrap="square" rtlCol="0">
            <a:spAutoFit/>
          </a:bodyPr>
          <a:lstStyle/>
          <a:p>
            <a:r>
              <a:rPr lang="en-US" sz="1000"/>
              <a:t>Sumber: </a:t>
            </a:r>
            <a:r>
              <a:rPr lang="en-US" sz="1000" i="1"/>
              <a:t>shutterstock.com</a:t>
            </a:r>
            <a:endParaRPr lang="en-ID" sz="1000" i="1"/>
          </a:p>
        </p:txBody>
      </p:sp>
    </p:spTree>
    <p:extLst>
      <p:ext uri="{BB962C8B-B14F-4D97-AF65-F5344CB8AC3E}">
        <p14:creationId xmlns:p14="http://schemas.microsoft.com/office/powerpoint/2010/main" val="1480282681"/>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25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wipe(left)">
                                      <p:cBhvr>
                                        <p:cTn id="7" dur="325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0" y="133350"/>
            <a:ext cx="5562600" cy="399444"/>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342900" lvl="0" indent="-342900">
              <a:lnSpc>
                <a:spcPct val="107000"/>
              </a:lnSpc>
              <a:spcAft>
                <a:spcPts val="800"/>
              </a:spcAft>
              <a:buFont typeface="+mj-lt"/>
              <a:buAutoNum type="alphaUcPeriod"/>
            </a:pPr>
            <a:r>
              <a:rPr lang="en-ID" sz="2000">
                <a:effectLst/>
                <a:latin typeface="Arial" panose="020B0604020202020204" pitchFamily="34" charset="0"/>
                <a:ea typeface="Calibri" panose="020F0502020204030204" pitchFamily="34" charset="0"/>
                <a:cs typeface="Arial" panose="020B0604020202020204" pitchFamily="34" charset="0"/>
              </a:rPr>
              <a:t>Keberagaman dalam Masyarakat Indonesia</a:t>
            </a:r>
          </a:p>
        </p:txBody>
      </p:sp>
      <p:sp>
        <p:nvSpPr>
          <p:cNvPr id="16" name="TextBox 15"/>
          <p:cNvSpPr txBox="1"/>
          <p:nvPr/>
        </p:nvSpPr>
        <p:spPr>
          <a:xfrm>
            <a:off x="3881109" y="648546"/>
            <a:ext cx="4953000" cy="4228850"/>
          </a:xfrm>
          <a:prstGeom prst="rect">
            <a:avLst/>
          </a:prstGeom>
          <a:noFill/>
        </p:spPr>
        <p:txBody>
          <a:bodyPr wrap="square" rtlCol="0">
            <a:spAutoFit/>
          </a:bodyPr>
          <a:lstStyle/>
          <a:p>
            <a:pPr marL="457200">
              <a:lnSpc>
                <a:spcPct val="107000"/>
              </a:lnSpc>
              <a:spcAft>
                <a:spcPts val="800"/>
              </a:spcAft>
            </a:pPr>
            <a:r>
              <a:rPr lang="en-ID" sz="2300">
                <a:latin typeface="Montserrat" panose="00000500000000000000" pitchFamily="2" charset="0"/>
                <a:ea typeface="Calibri" panose="020F0502020204030204" pitchFamily="34" charset="0"/>
                <a:cs typeface="Times New Roman" panose="02020603050405020304" pitchFamily="18" charset="0"/>
              </a:rPr>
              <a:t>Faktor-faktor penyebab keberagaman bangsa Indonesia:</a:t>
            </a:r>
          </a:p>
          <a:p>
            <a:pPr marL="742950" indent="-285750">
              <a:lnSpc>
                <a:spcPct val="107000"/>
              </a:lnSpc>
              <a:spcAft>
                <a:spcPts val="800"/>
              </a:spcAft>
              <a:buFontTx/>
              <a:buChar char="-"/>
            </a:pPr>
            <a:r>
              <a:rPr lang="en-ID" sz="2300">
                <a:latin typeface="Montserrat" panose="00000500000000000000" pitchFamily="2" charset="0"/>
                <a:ea typeface="Calibri" panose="020F0502020204030204" pitchFamily="34" charset="0"/>
                <a:cs typeface="Times New Roman" panose="02020603050405020304" pitchFamily="18" charset="0"/>
              </a:rPr>
              <a:t>Posisi geografis</a:t>
            </a:r>
          </a:p>
          <a:p>
            <a:pPr marL="742950" indent="-285750">
              <a:lnSpc>
                <a:spcPct val="107000"/>
              </a:lnSpc>
              <a:spcAft>
                <a:spcPts val="800"/>
              </a:spcAft>
              <a:buFontTx/>
              <a:buChar char="-"/>
            </a:pPr>
            <a:r>
              <a:rPr lang="en-ID" sz="2300">
                <a:latin typeface="Montserrat" panose="00000500000000000000" pitchFamily="2" charset="0"/>
                <a:ea typeface="Calibri" panose="020F0502020204030204" pitchFamily="34" charset="0"/>
                <a:cs typeface="Times New Roman" panose="02020603050405020304" pitchFamily="18" charset="0"/>
              </a:rPr>
              <a:t>Negara kepulauan</a:t>
            </a:r>
          </a:p>
          <a:p>
            <a:pPr marL="742950" indent="-285750">
              <a:lnSpc>
                <a:spcPct val="107000"/>
              </a:lnSpc>
              <a:spcAft>
                <a:spcPts val="800"/>
              </a:spcAft>
              <a:buFontTx/>
              <a:buChar char="-"/>
            </a:pPr>
            <a:r>
              <a:rPr lang="en-ID" sz="2300">
                <a:latin typeface="Montserrat" panose="00000500000000000000" pitchFamily="2" charset="0"/>
                <a:ea typeface="Calibri" panose="020F0502020204030204" pitchFamily="34" charset="0"/>
                <a:cs typeface="Times New Roman" panose="02020603050405020304" pitchFamily="18" charset="0"/>
              </a:rPr>
              <a:t>Tingkat keterbukaan</a:t>
            </a:r>
          </a:p>
          <a:p>
            <a:pPr marL="742950" indent="-285750">
              <a:lnSpc>
                <a:spcPct val="107000"/>
              </a:lnSpc>
              <a:spcAft>
                <a:spcPts val="800"/>
              </a:spcAft>
              <a:buFontTx/>
              <a:buChar char="-"/>
            </a:pPr>
            <a:r>
              <a:rPr lang="en-ID" sz="2300">
                <a:latin typeface="Montserrat" panose="00000500000000000000" pitchFamily="2" charset="0"/>
                <a:ea typeface="Calibri" panose="020F0502020204030204" pitchFamily="34" charset="0"/>
                <a:cs typeface="Times New Roman" panose="02020603050405020304" pitchFamily="18" charset="0"/>
              </a:rPr>
              <a:t>Kondisi alam</a:t>
            </a:r>
          </a:p>
          <a:p>
            <a:pPr marL="742950" indent="-285750">
              <a:lnSpc>
                <a:spcPct val="107000"/>
              </a:lnSpc>
              <a:spcAft>
                <a:spcPts val="800"/>
              </a:spcAft>
              <a:buFontTx/>
              <a:buChar char="-"/>
            </a:pPr>
            <a:r>
              <a:rPr lang="en-ID" sz="2300">
                <a:latin typeface="Montserrat" panose="00000500000000000000" pitchFamily="2" charset="0"/>
                <a:ea typeface="Calibri" panose="020F0502020204030204" pitchFamily="34" charset="0"/>
                <a:cs typeface="Times New Roman" panose="02020603050405020304" pitchFamily="18" charset="0"/>
              </a:rPr>
              <a:t>Keadaan transportasi</a:t>
            </a:r>
          </a:p>
          <a:p>
            <a:pPr marL="742950" indent="-285750">
              <a:lnSpc>
                <a:spcPct val="107000"/>
              </a:lnSpc>
              <a:spcAft>
                <a:spcPts val="800"/>
              </a:spcAft>
              <a:buFontTx/>
              <a:buChar char="-"/>
            </a:pPr>
            <a:r>
              <a:rPr lang="en-ID" sz="2300">
                <a:latin typeface="Montserrat" panose="00000500000000000000" pitchFamily="2" charset="0"/>
                <a:ea typeface="Calibri" panose="020F0502020204030204" pitchFamily="34" charset="0"/>
                <a:cs typeface="Times New Roman" panose="02020603050405020304" pitchFamily="18" charset="0"/>
              </a:rPr>
              <a:t>Komunikasi</a:t>
            </a:r>
          </a:p>
        </p:txBody>
      </p:sp>
      <p:grpSp>
        <p:nvGrpSpPr>
          <p:cNvPr id="17" name="Group 16"/>
          <p:cNvGrpSpPr/>
          <p:nvPr/>
        </p:nvGrpSpPr>
        <p:grpSpPr>
          <a:xfrm>
            <a:off x="0" y="4302125"/>
            <a:ext cx="9144000" cy="841375"/>
            <a:chOff x="0" y="4302125"/>
            <a:chExt cx="9144000" cy="841375"/>
          </a:xfrm>
        </p:grpSpPr>
        <p:grpSp>
          <p:nvGrpSpPr>
            <p:cNvPr id="18" name="Group 17"/>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1"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pic>
        <p:nvPicPr>
          <p:cNvPr id="3" name="Picture 2">
            <a:extLst>
              <a:ext uri="{FF2B5EF4-FFF2-40B4-BE49-F238E27FC236}">
                <a16:creationId xmlns:a16="http://schemas.microsoft.com/office/drawing/2014/main" id="{236A5079-80FC-4D50-9701-D55E57631C2A}"/>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12935"/>
          <a:stretch/>
        </p:blipFill>
        <p:spPr>
          <a:xfrm>
            <a:off x="292522" y="1504949"/>
            <a:ext cx="3970775" cy="2152651"/>
          </a:xfrm>
          <a:prstGeom prst="rect">
            <a:avLst/>
          </a:prstGeom>
        </p:spPr>
      </p:pic>
      <p:sp>
        <p:nvSpPr>
          <p:cNvPr id="10" name="TextBox 9">
            <a:extLst>
              <a:ext uri="{FF2B5EF4-FFF2-40B4-BE49-F238E27FC236}">
                <a16:creationId xmlns:a16="http://schemas.microsoft.com/office/drawing/2014/main" id="{F1D39B4A-6743-41BB-8FB2-6FC2AD13A84B}"/>
              </a:ext>
            </a:extLst>
          </p:cNvPr>
          <p:cNvSpPr txBox="1"/>
          <p:nvPr/>
        </p:nvSpPr>
        <p:spPr>
          <a:xfrm>
            <a:off x="282997" y="3714750"/>
            <a:ext cx="1752600" cy="246221"/>
          </a:xfrm>
          <a:prstGeom prst="rect">
            <a:avLst/>
          </a:prstGeom>
          <a:noFill/>
        </p:spPr>
        <p:txBody>
          <a:bodyPr wrap="square" rtlCol="0">
            <a:spAutoFit/>
          </a:bodyPr>
          <a:lstStyle/>
          <a:p>
            <a:r>
              <a:rPr lang="en-US" sz="1000"/>
              <a:t>Sumber: </a:t>
            </a:r>
            <a:r>
              <a:rPr lang="en-US" sz="1000" i="1"/>
              <a:t>shutterstock.com</a:t>
            </a:r>
            <a:endParaRPr lang="en-ID" sz="1000" i="1"/>
          </a:p>
        </p:txBody>
      </p:sp>
    </p:spTree>
    <p:extLst>
      <p:ext uri="{BB962C8B-B14F-4D97-AF65-F5344CB8AC3E}">
        <p14:creationId xmlns:p14="http://schemas.microsoft.com/office/powerpoint/2010/main" val="3637621978"/>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25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wipe(left)">
                                      <p:cBhvr>
                                        <p:cTn id="7" dur="3250"/>
                                        <p:tgtEl>
                                          <p:spTgt spid="16">
                                            <p:txEl>
                                              <p:pRg st="0" end="0"/>
                                            </p:txEl>
                                          </p:spTgt>
                                        </p:tgtEl>
                                      </p:cBhvr>
                                    </p:animEffect>
                                  </p:childTnLst>
                                </p:cTn>
                              </p:par>
                              <p:par>
                                <p:cTn id="8" presetID="22" presetClass="entr" presetSubtype="8" fill="hold" nodeType="withEffect">
                                  <p:stCondLst>
                                    <p:cond delay="5250"/>
                                  </p:stCondLst>
                                  <p:childTnLst>
                                    <p:set>
                                      <p:cBhvr>
                                        <p:cTn id="9" dur="1" fill="hold">
                                          <p:stCondLst>
                                            <p:cond delay="0"/>
                                          </p:stCondLst>
                                        </p:cTn>
                                        <p:tgtEl>
                                          <p:spTgt spid="16">
                                            <p:txEl>
                                              <p:pRg st="1" end="1"/>
                                            </p:txEl>
                                          </p:spTgt>
                                        </p:tgtEl>
                                        <p:attrNameLst>
                                          <p:attrName>style.visibility</p:attrName>
                                        </p:attrNameLst>
                                      </p:cBhvr>
                                      <p:to>
                                        <p:strVal val="visible"/>
                                      </p:to>
                                    </p:set>
                                    <p:animEffect transition="in" filter="wipe(left)">
                                      <p:cBhvr>
                                        <p:cTn id="10" dur="3250"/>
                                        <p:tgtEl>
                                          <p:spTgt spid="16">
                                            <p:txEl>
                                              <p:pRg st="1" end="1"/>
                                            </p:txEl>
                                          </p:spTgt>
                                        </p:tgtEl>
                                      </p:cBhvr>
                                    </p:animEffect>
                                  </p:childTnLst>
                                </p:cTn>
                              </p:par>
                              <p:par>
                                <p:cTn id="11" presetID="22" presetClass="entr" presetSubtype="8" fill="hold" nodeType="withEffect">
                                  <p:stCondLst>
                                    <p:cond delay="5250"/>
                                  </p:stCondLst>
                                  <p:childTnLst>
                                    <p:set>
                                      <p:cBhvr>
                                        <p:cTn id="12" dur="1" fill="hold">
                                          <p:stCondLst>
                                            <p:cond delay="0"/>
                                          </p:stCondLst>
                                        </p:cTn>
                                        <p:tgtEl>
                                          <p:spTgt spid="16">
                                            <p:txEl>
                                              <p:pRg st="2" end="2"/>
                                            </p:txEl>
                                          </p:spTgt>
                                        </p:tgtEl>
                                        <p:attrNameLst>
                                          <p:attrName>style.visibility</p:attrName>
                                        </p:attrNameLst>
                                      </p:cBhvr>
                                      <p:to>
                                        <p:strVal val="visible"/>
                                      </p:to>
                                    </p:set>
                                    <p:animEffect transition="in" filter="wipe(left)">
                                      <p:cBhvr>
                                        <p:cTn id="13" dur="3250"/>
                                        <p:tgtEl>
                                          <p:spTgt spid="16">
                                            <p:txEl>
                                              <p:pRg st="2" end="2"/>
                                            </p:txEl>
                                          </p:spTgt>
                                        </p:tgtEl>
                                      </p:cBhvr>
                                    </p:animEffect>
                                  </p:childTnLst>
                                </p:cTn>
                              </p:par>
                              <p:par>
                                <p:cTn id="14" presetID="22" presetClass="entr" presetSubtype="8" fill="hold" nodeType="withEffect">
                                  <p:stCondLst>
                                    <p:cond delay="5250"/>
                                  </p:stCondLst>
                                  <p:childTnLst>
                                    <p:set>
                                      <p:cBhvr>
                                        <p:cTn id="15" dur="1" fill="hold">
                                          <p:stCondLst>
                                            <p:cond delay="0"/>
                                          </p:stCondLst>
                                        </p:cTn>
                                        <p:tgtEl>
                                          <p:spTgt spid="16">
                                            <p:txEl>
                                              <p:pRg st="3" end="3"/>
                                            </p:txEl>
                                          </p:spTgt>
                                        </p:tgtEl>
                                        <p:attrNameLst>
                                          <p:attrName>style.visibility</p:attrName>
                                        </p:attrNameLst>
                                      </p:cBhvr>
                                      <p:to>
                                        <p:strVal val="visible"/>
                                      </p:to>
                                    </p:set>
                                    <p:animEffect transition="in" filter="wipe(left)">
                                      <p:cBhvr>
                                        <p:cTn id="16" dur="3250"/>
                                        <p:tgtEl>
                                          <p:spTgt spid="16">
                                            <p:txEl>
                                              <p:pRg st="3" end="3"/>
                                            </p:txEl>
                                          </p:spTgt>
                                        </p:tgtEl>
                                      </p:cBhvr>
                                    </p:animEffect>
                                  </p:childTnLst>
                                </p:cTn>
                              </p:par>
                              <p:par>
                                <p:cTn id="17" presetID="22" presetClass="entr" presetSubtype="8" fill="hold" nodeType="withEffect">
                                  <p:stCondLst>
                                    <p:cond delay="5250"/>
                                  </p:stCondLst>
                                  <p:childTnLst>
                                    <p:set>
                                      <p:cBhvr>
                                        <p:cTn id="18" dur="1" fill="hold">
                                          <p:stCondLst>
                                            <p:cond delay="0"/>
                                          </p:stCondLst>
                                        </p:cTn>
                                        <p:tgtEl>
                                          <p:spTgt spid="16">
                                            <p:txEl>
                                              <p:pRg st="4" end="4"/>
                                            </p:txEl>
                                          </p:spTgt>
                                        </p:tgtEl>
                                        <p:attrNameLst>
                                          <p:attrName>style.visibility</p:attrName>
                                        </p:attrNameLst>
                                      </p:cBhvr>
                                      <p:to>
                                        <p:strVal val="visible"/>
                                      </p:to>
                                    </p:set>
                                    <p:animEffect transition="in" filter="wipe(left)">
                                      <p:cBhvr>
                                        <p:cTn id="19" dur="3250"/>
                                        <p:tgtEl>
                                          <p:spTgt spid="16">
                                            <p:txEl>
                                              <p:pRg st="4" end="4"/>
                                            </p:txEl>
                                          </p:spTgt>
                                        </p:tgtEl>
                                      </p:cBhvr>
                                    </p:animEffect>
                                  </p:childTnLst>
                                </p:cTn>
                              </p:par>
                              <p:par>
                                <p:cTn id="20" presetID="22" presetClass="entr" presetSubtype="8" fill="hold" nodeType="withEffect">
                                  <p:stCondLst>
                                    <p:cond delay="5250"/>
                                  </p:stCondLst>
                                  <p:childTnLst>
                                    <p:set>
                                      <p:cBhvr>
                                        <p:cTn id="21" dur="1" fill="hold">
                                          <p:stCondLst>
                                            <p:cond delay="0"/>
                                          </p:stCondLst>
                                        </p:cTn>
                                        <p:tgtEl>
                                          <p:spTgt spid="16">
                                            <p:txEl>
                                              <p:pRg st="5" end="5"/>
                                            </p:txEl>
                                          </p:spTgt>
                                        </p:tgtEl>
                                        <p:attrNameLst>
                                          <p:attrName>style.visibility</p:attrName>
                                        </p:attrNameLst>
                                      </p:cBhvr>
                                      <p:to>
                                        <p:strVal val="visible"/>
                                      </p:to>
                                    </p:set>
                                    <p:animEffect transition="in" filter="wipe(left)">
                                      <p:cBhvr>
                                        <p:cTn id="22" dur="3250"/>
                                        <p:tgtEl>
                                          <p:spTgt spid="16">
                                            <p:txEl>
                                              <p:pRg st="5" end="5"/>
                                            </p:txEl>
                                          </p:spTgt>
                                        </p:tgtEl>
                                      </p:cBhvr>
                                    </p:animEffect>
                                  </p:childTnLst>
                                </p:cTn>
                              </p:par>
                              <p:par>
                                <p:cTn id="23" presetID="22" presetClass="entr" presetSubtype="8" fill="hold" nodeType="withEffect">
                                  <p:stCondLst>
                                    <p:cond delay="5250"/>
                                  </p:stCondLst>
                                  <p:childTnLst>
                                    <p:set>
                                      <p:cBhvr>
                                        <p:cTn id="24" dur="1" fill="hold">
                                          <p:stCondLst>
                                            <p:cond delay="0"/>
                                          </p:stCondLst>
                                        </p:cTn>
                                        <p:tgtEl>
                                          <p:spTgt spid="16">
                                            <p:txEl>
                                              <p:pRg st="6" end="6"/>
                                            </p:txEl>
                                          </p:spTgt>
                                        </p:tgtEl>
                                        <p:attrNameLst>
                                          <p:attrName>style.visibility</p:attrName>
                                        </p:attrNameLst>
                                      </p:cBhvr>
                                      <p:to>
                                        <p:strVal val="visible"/>
                                      </p:to>
                                    </p:set>
                                    <p:animEffect transition="in" filter="wipe(left)">
                                      <p:cBhvr>
                                        <p:cTn id="25" dur="3250"/>
                                        <p:tgtEl>
                                          <p:spTgt spid="1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0" y="133350"/>
            <a:ext cx="5562600" cy="399444"/>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342900" lvl="0" indent="-342900">
              <a:lnSpc>
                <a:spcPct val="107000"/>
              </a:lnSpc>
              <a:spcAft>
                <a:spcPts val="800"/>
              </a:spcAft>
              <a:buFont typeface="+mj-lt"/>
              <a:buAutoNum type="alphaUcPeriod"/>
            </a:pPr>
            <a:r>
              <a:rPr lang="en-ID" sz="2000">
                <a:effectLst/>
                <a:latin typeface="Arial" panose="020B0604020202020204" pitchFamily="34" charset="0"/>
                <a:ea typeface="Calibri" panose="020F0502020204030204" pitchFamily="34" charset="0"/>
                <a:cs typeface="Arial" panose="020B0604020202020204" pitchFamily="34" charset="0"/>
              </a:rPr>
              <a:t>Keberagaman dalam Masyarakat Indonesia</a:t>
            </a:r>
          </a:p>
        </p:txBody>
      </p:sp>
      <p:sp>
        <p:nvSpPr>
          <p:cNvPr id="16" name="TextBox 15"/>
          <p:cNvSpPr txBox="1"/>
          <p:nvPr/>
        </p:nvSpPr>
        <p:spPr>
          <a:xfrm>
            <a:off x="80596" y="1422146"/>
            <a:ext cx="4419600" cy="2308324"/>
          </a:xfrm>
          <a:prstGeom prst="rect">
            <a:avLst/>
          </a:prstGeom>
          <a:noFill/>
        </p:spPr>
        <p:txBody>
          <a:bodyPr wrap="square" rtlCol="0">
            <a:spAutoFit/>
          </a:bodyPr>
          <a:lstStyle/>
          <a:p>
            <a:pPr lvl="0" algn="r"/>
            <a:r>
              <a:rPr lang="en-ID" sz="2400">
                <a:latin typeface="Montserrat" panose="00000500000000000000" pitchFamily="2" charset="0"/>
              </a:rPr>
              <a:t>Keberagaman Suku</a:t>
            </a:r>
          </a:p>
          <a:p>
            <a:pPr algn="r"/>
            <a:r>
              <a:rPr lang="en-ID" sz="2400">
                <a:latin typeface="Montserrat" panose="00000500000000000000" pitchFamily="2" charset="0"/>
              </a:rPr>
              <a:t>Suku bangsa adalah kelompok etnis atau budaya masyarakat yang terbentuk secara turun temurun.</a:t>
            </a:r>
          </a:p>
        </p:txBody>
      </p:sp>
      <p:grpSp>
        <p:nvGrpSpPr>
          <p:cNvPr id="17" name="Group 16"/>
          <p:cNvGrpSpPr/>
          <p:nvPr/>
        </p:nvGrpSpPr>
        <p:grpSpPr>
          <a:xfrm>
            <a:off x="0" y="4302125"/>
            <a:ext cx="9144000" cy="841375"/>
            <a:chOff x="0" y="4302125"/>
            <a:chExt cx="9144000" cy="841375"/>
          </a:xfrm>
        </p:grpSpPr>
        <p:grpSp>
          <p:nvGrpSpPr>
            <p:cNvPr id="18" name="Group 17"/>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1"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pic>
        <p:nvPicPr>
          <p:cNvPr id="3" name="Picture 2">
            <a:extLst>
              <a:ext uri="{FF2B5EF4-FFF2-40B4-BE49-F238E27FC236}">
                <a16:creationId xmlns:a16="http://schemas.microsoft.com/office/drawing/2014/main" id="{8CD2AF82-091B-4D82-9535-C55C8AD07947}"/>
              </a:ext>
            </a:extLst>
          </p:cNvPr>
          <p:cNvPicPr>
            <a:picLocks noChangeAspect="1"/>
          </p:cNvPicPr>
          <p:nvPr/>
        </p:nvPicPr>
        <p:blipFill>
          <a:blip r:embed="rId6" cstate="print">
            <a:extLst>
              <a:ext uri="{BEBA8EAE-BF5A-486C-A8C5-ECC9F3942E4B}">
                <a14:imgProps xmlns:a14="http://schemas.microsoft.com/office/drawing/2010/main">
                  <a14:imgLayer r:embed="rId7">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4271596" y="716280"/>
            <a:ext cx="4339004" cy="3760470"/>
          </a:xfrm>
          <a:prstGeom prst="rect">
            <a:avLst/>
          </a:prstGeom>
        </p:spPr>
      </p:pic>
      <p:sp>
        <p:nvSpPr>
          <p:cNvPr id="10" name="TextBox 9">
            <a:extLst>
              <a:ext uri="{FF2B5EF4-FFF2-40B4-BE49-F238E27FC236}">
                <a16:creationId xmlns:a16="http://schemas.microsoft.com/office/drawing/2014/main" id="{FAC41EC4-D5F3-4A25-8181-9F99065779E4}"/>
              </a:ext>
            </a:extLst>
          </p:cNvPr>
          <p:cNvSpPr txBox="1"/>
          <p:nvPr/>
        </p:nvSpPr>
        <p:spPr>
          <a:xfrm>
            <a:off x="5643196" y="3682457"/>
            <a:ext cx="1752600" cy="246221"/>
          </a:xfrm>
          <a:prstGeom prst="rect">
            <a:avLst/>
          </a:prstGeom>
          <a:noFill/>
        </p:spPr>
        <p:txBody>
          <a:bodyPr wrap="square" rtlCol="0">
            <a:spAutoFit/>
          </a:bodyPr>
          <a:lstStyle/>
          <a:p>
            <a:r>
              <a:rPr lang="en-US" sz="1000"/>
              <a:t>Sumber: </a:t>
            </a:r>
            <a:r>
              <a:rPr lang="en-US" sz="1000" i="1"/>
              <a:t>shutterstock.com</a:t>
            </a:r>
            <a:endParaRPr lang="en-ID" sz="1000" i="1"/>
          </a:p>
        </p:txBody>
      </p:sp>
    </p:spTree>
    <p:extLst>
      <p:ext uri="{BB962C8B-B14F-4D97-AF65-F5344CB8AC3E}">
        <p14:creationId xmlns:p14="http://schemas.microsoft.com/office/powerpoint/2010/main" val="9034126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25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wipe(left)">
                                      <p:cBhvr>
                                        <p:cTn id="7" dur="3250"/>
                                        <p:tgtEl>
                                          <p:spTgt spid="16">
                                            <p:txEl>
                                              <p:pRg st="0" end="0"/>
                                            </p:txEl>
                                          </p:spTgt>
                                        </p:tgtEl>
                                      </p:cBhvr>
                                    </p:animEffect>
                                  </p:childTnLst>
                                </p:cTn>
                              </p:par>
                              <p:par>
                                <p:cTn id="8" presetID="22" presetClass="entr" presetSubtype="8" fill="hold" nodeType="withEffect">
                                  <p:stCondLst>
                                    <p:cond delay="5250"/>
                                  </p:stCondLst>
                                  <p:childTnLst>
                                    <p:set>
                                      <p:cBhvr>
                                        <p:cTn id="9" dur="1" fill="hold">
                                          <p:stCondLst>
                                            <p:cond delay="0"/>
                                          </p:stCondLst>
                                        </p:cTn>
                                        <p:tgtEl>
                                          <p:spTgt spid="16">
                                            <p:txEl>
                                              <p:pRg st="1" end="1"/>
                                            </p:txEl>
                                          </p:spTgt>
                                        </p:tgtEl>
                                        <p:attrNameLst>
                                          <p:attrName>style.visibility</p:attrName>
                                        </p:attrNameLst>
                                      </p:cBhvr>
                                      <p:to>
                                        <p:strVal val="visible"/>
                                      </p:to>
                                    </p:set>
                                    <p:animEffect transition="in" filter="wipe(left)">
                                      <p:cBhvr>
                                        <p:cTn id="10" dur="3250"/>
                                        <p:tgtEl>
                                          <p:spTgt spid="1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0" y="133350"/>
            <a:ext cx="5562600" cy="399444"/>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342900" lvl="0" indent="-342900">
              <a:lnSpc>
                <a:spcPct val="107000"/>
              </a:lnSpc>
              <a:spcAft>
                <a:spcPts val="800"/>
              </a:spcAft>
              <a:buFont typeface="+mj-lt"/>
              <a:buAutoNum type="alphaUcPeriod"/>
            </a:pPr>
            <a:r>
              <a:rPr lang="en-ID" sz="2000">
                <a:effectLst/>
                <a:latin typeface="Arial" panose="020B0604020202020204" pitchFamily="34" charset="0"/>
                <a:ea typeface="Calibri" panose="020F0502020204030204" pitchFamily="34" charset="0"/>
                <a:cs typeface="Arial" panose="020B0604020202020204" pitchFamily="34" charset="0"/>
              </a:rPr>
              <a:t>Keberagaman dalam Masyarakat Indonesia</a:t>
            </a:r>
          </a:p>
        </p:txBody>
      </p:sp>
      <p:sp>
        <p:nvSpPr>
          <p:cNvPr id="16" name="TextBox 15"/>
          <p:cNvSpPr txBox="1"/>
          <p:nvPr/>
        </p:nvSpPr>
        <p:spPr>
          <a:xfrm>
            <a:off x="609600" y="778410"/>
            <a:ext cx="7696200" cy="523220"/>
          </a:xfrm>
          <a:prstGeom prst="rect">
            <a:avLst/>
          </a:prstGeom>
          <a:noFill/>
        </p:spPr>
        <p:txBody>
          <a:bodyPr wrap="square" rtlCol="0">
            <a:spAutoFit/>
          </a:bodyPr>
          <a:lstStyle/>
          <a:p>
            <a:pPr algn="ctr"/>
            <a:r>
              <a:rPr lang="en-ID" sz="2800">
                <a:latin typeface="Montserrat" panose="00000500000000000000" pitchFamily="2" charset="0"/>
              </a:rPr>
              <a:t>Suku bangsa-suku bangsa di Indonesia</a:t>
            </a:r>
          </a:p>
        </p:txBody>
      </p:sp>
      <p:grpSp>
        <p:nvGrpSpPr>
          <p:cNvPr id="17" name="Group 16"/>
          <p:cNvGrpSpPr/>
          <p:nvPr/>
        </p:nvGrpSpPr>
        <p:grpSpPr>
          <a:xfrm>
            <a:off x="0" y="4302125"/>
            <a:ext cx="9144000" cy="841375"/>
            <a:chOff x="0" y="4302125"/>
            <a:chExt cx="9144000" cy="841375"/>
          </a:xfrm>
        </p:grpSpPr>
        <p:grpSp>
          <p:nvGrpSpPr>
            <p:cNvPr id="18" name="Group 17"/>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1"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graphicFrame>
        <p:nvGraphicFramePr>
          <p:cNvPr id="2" name="Table 2">
            <a:extLst>
              <a:ext uri="{FF2B5EF4-FFF2-40B4-BE49-F238E27FC236}">
                <a16:creationId xmlns:a16="http://schemas.microsoft.com/office/drawing/2014/main" id="{B79F9479-6236-475F-B9F0-9B781EBDEED6}"/>
              </a:ext>
            </a:extLst>
          </p:cNvPr>
          <p:cNvGraphicFramePr>
            <a:graphicFrameLocks noGrp="1"/>
          </p:cNvGraphicFramePr>
          <p:nvPr>
            <p:extLst>
              <p:ext uri="{D42A27DB-BD31-4B8C-83A1-F6EECF244321}">
                <p14:modId xmlns:p14="http://schemas.microsoft.com/office/powerpoint/2010/main" val="3808618467"/>
              </p:ext>
            </p:extLst>
          </p:nvPr>
        </p:nvGraphicFramePr>
        <p:xfrm>
          <a:off x="381000" y="1576070"/>
          <a:ext cx="8305800" cy="2595880"/>
        </p:xfrm>
        <a:graphic>
          <a:graphicData uri="http://schemas.openxmlformats.org/drawingml/2006/table">
            <a:tbl>
              <a:tblPr firstRow="1" bandRow="1">
                <a:tableStyleId>{93296810-A885-4BE3-A3E7-6D5BEEA58F35}</a:tableStyleId>
              </a:tblPr>
              <a:tblGrid>
                <a:gridCol w="2514600">
                  <a:extLst>
                    <a:ext uri="{9D8B030D-6E8A-4147-A177-3AD203B41FA5}">
                      <a16:colId xmlns:a16="http://schemas.microsoft.com/office/drawing/2014/main" val="1237692944"/>
                    </a:ext>
                  </a:extLst>
                </a:gridCol>
                <a:gridCol w="5791200">
                  <a:extLst>
                    <a:ext uri="{9D8B030D-6E8A-4147-A177-3AD203B41FA5}">
                      <a16:colId xmlns:a16="http://schemas.microsoft.com/office/drawing/2014/main" val="1130687526"/>
                    </a:ext>
                  </a:extLst>
                </a:gridCol>
              </a:tblGrid>
              <a:tr h="370840">
                <a:tc>
                  <a:txBody>
                    <a:bodyPr/>
                    <a:lstStyle/>
                    <a:p>
                      <a:pPr algn="ctr"/>
                      <a:r>
                        <a:rPr lang="en-ID"/>
                        <a:t>Wilayah</a:t>
                      </a:r>
                    </a:p>
                  </a:txBody>
                  <a:tcPr/>
                </a:tc>
                <a:tc>
                  <a:txBody>
                    <a:bodyPr/>
                    <a:lstStyle/>
                    <a:p>
                      <a:pPr algn="ctr"/>
                      <a:r>
                        <a:rPr lang="en-ID"/>
                        <a:t>Contoh Suku yang Tersebar</a:t>
                      </a:r>
                    </a:p>
                  </a:txBody>
                  <a:tcPr/>
                </a:tc>
                <a:extLst>
                  <a:ext uri="{0D108BD9-81ED-4DB2-BD59-A6C34878D82A}">
                    <a16:rowId xmlns:a16="http://schemas.microsoft.com/office/drawing/2014/main" val="3039519674"/>
                  </a:ext>
                </a:extLst>
              </a:tr>
              <a:tr h="370840">
                <a:tc>
                  <a:txBody>
                    <a:bodyPr/>
                    <a:lstStyle/>
                    <a:p>
                      <a:r>
                        <a:rPr lang="en-ID"/>
                        <a:t>Maluku dan Papua</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D"/>
                        <a:t>Ternate, Tidore, Dani, Waigeo, Biak, Yapen, dan Asmat</a:t>
                      </a:r>
                    </a:p>
                  </a:txBody>
                  <a:tcPr/>
                </a:tc>
                <a:extLst>
                  <a:ext uri="{0D108BD9-81ED-4DB2-BD59-A6C34878D82A}">
                    <a16:rowId xmlns:a16="http://schemas.microsoft.com/office/drawing/2014/main" val="3969949650"/>
                  </a:ext>
                </a:extLst>
              </a:tr>
              <a:tr h="370840">
                <a:tc>
                  <a:txBody>
                    <a:bodyPr/>
                    <a:lstStyle/>
                    <a:p>
                      <a:r>
                        <a:rPr lang="en-ID"/>
                        <a:t>Bali dan Nusa Tenggara</a:t>
                      </a:r>
                    </a:p>
                  </a:txBody>
                  <a:tcPr/>
                </a:tc>
                <a:tc>
                  <a:txBody>
                    <a:bodyPr/>
                    <a:lstStyle/>
                    <a:p>
                      <a:r>
                        <a:rPr lang="en-ID"/>
                        <a:t>Bali, Bima, Sasak, Lombok, Ende,  Timor, dan Rote</a:t>
                      </a:r>
                    </a:p>
                  </a:txBody>
                  <a:tcPr/>
                </a:tc>
                <a:extLst>
                  <a:ext uri="{0D108BD9-81ED-4DB2-BD59-A6C34878D82A}">
                    <a16:rowId xmlns:a16="http://schemas.microsoft.com/office/drawing/2014/main" val="108630434"/>
                  </a:ext>
                </a:extLst>
              </a:tr>
              <a:tr h="370840">
                <a:tc>
                  <a:txBody>
                    <a:bodyPr/>
                    <a:lstStyle/>
                    <a:p>
                      <a:r>
                        <a:rPr lang="en-ID"/>
                        <a:t>Sulawesi</a:t>
                      </a:r>
                    </a:p>
                  </a:txBody>
                  <a:tcPr/>
                </a:tc>
                <a:tc>
                  <a:txBody>
                    <a:bodyPr/>
                    <a:lstStyle/>
                    <a:p>
                      <a:r>
                        <a:rPr lang="en-ID"/>
                        <a:t>Bugis, Makassar, Luwu, Mandar, Toraja, Banjau, dan Sangir</a:t>
                      </a:r>
                    </a:p>
                  </a:txBody>
                  <a:tcPr/>
                </a:tc>
                <a:extLst>
                  <a:ext uri="{0D108BD9-81ED-4DB2-BD59-A6C34878D82A}">
                    <a16:rowId xmlns:a16="http://schemas.microsoft.com/office/drawing/2014/main" val="159006081"/>
                  </a:ext>
                </a:extLst>
              </a:tr>
              <a:tr h="370840">
                <a:tc>
                  <a:txBody>
                    <a:bodyPr/>
                    <a:lstStyle/>
                    <a:p>
                      <a:r>
                        <a:rPr lang="en-ID"/>
                        <a:t>Kalimantan</a:t>
                      </a:r>
                    </a:p>
                  </a:txBody>
                  <a:tcPr/>
                </a:tc>
                <a:tc>
                  <a:txBody>
                    <a:bodyPr/>
                    <a:lstStyle/>
                    <a:p>
                      <a:r>
                        <a:rPr lang="en-ID"/>
                        <a:t>Dayak, Bulungin, dan Banjar</a:t>
                      </a:r>
                    </a:p>
                  </a:txBody>
                  <a:tcPr/>
                </a:tc>
                <a:extLst>
                  <a:ext uri="{0D108BD9-81ED-4DB2-BD59-A6C34878D82A}">
                    <a16:rowId xmlns:a16="http://schemas.microsoft.com/office/drawing/2014/main" val="1123888677"/>
                  </a:ext>
                </a:extLst>
              </a:tr>
              <a:tr h="370840">
                <a:tc>
                  <a:txBody>
                    <a:bodyPr/>
                    <a:lstStyle/>
                    <a:p>
                      <a:r>
                        <a:rPr lang="en-ID"/>
                        <a:t>Jawa</a:t>
                      </a:r>
                    </a:p>
                  </a:txBody>
                  <a:tcPr/>
                </a:tc>
                <a:tc>
                  <a:txBody>
                    <a:bodyPr/>
                    <a:lstStyle/>
                    <a:p>
                      <a:r>
                        <a:rPr lang="en-ID"/>
                        <a:t>Sunda, Jawa, Tengger, Madura, Bawean, Tambur, dan Betawi</a:t>
                      </a:r>
                    </a:p>
                  </a:txBody>
                  <a:tcPr/>
                </a:tc>
                <a:extLst>
                  <a:ext uri="{0D108BD9-81ED-4DB2-BD59-A6C34878D82A}">
                    <a16:rowId xmlns:a16="http://schemas.microsoft.com/office/drawing/2014/main" val="2206910111"/>
                  </a:ext>
                </a:extLst>
              </a:tr>
              <a:tr h="370840">
                <a:tc>
                  <a:txBody>
                    <a:bodyPr/>
                    <a:lstStyle/>
                    <a:p>
                      <a:r>
                        <a:rPr lang="en-ID"/>
                        <a:t>Sumatra</a:t>
                      </a:r>
                    </a:p>
                  </a:txBody>
                  <a:tcPr/>
                </a:tc>
                <a:tc>
                  <a:txBody>
                    <a:bodyPr/>
                    <a:lstStyle/>
                    <a:p>
                      <a:r>
                        <a:rPr lang="en-ID"/>
                        <a:t>Aceh, Batak, Minangkabau, Jambi, Enggano, dan Mentawai</a:t>
                      </a:r>
                    </a:p>
                  </a:txBody>
                  <a:tcPr/>
                </a:tc>
                <a:extLst>
                  <a:ext uri="{0D108BD9-81ED-4DB2-BD59-A6C34878D82A}">
                    <a16:rowId xmlns:a16="http://schemas.microsoft.com/office/drawing/2014/main" val="1586570442"/>
                  </a:ext>
                </a:extLst>
              </a:tr>
            </a:tbl>
          </a:graphicData>
        </a:graphic>
      </p:graphicFrame>
    </p:spTree>
    <p:extLst>
      <p:ext uri="{BB962C8B-B14F-4D97-AF65-F5344CB8AC3E}">
        <p14:creationId xmlns:p14="http://schemas.microsoft.com/office/powerpoint/2010/main" val="29972887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25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wipe(left)">
                                      <p:cBhvr>
                                        <p:cTn id="7" dur="325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0" y="133350"/>
            <a:ext cx="5562600" cy="399444"/>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342900" lvl="0" indent="-342900">
              <a:lnSpc>
                <a:spcPct val="107000"/>
              </a:lnSpc>
              <a:spcAft>
                <a:spcPts val="800"/>
              </a:spcAft>
              <a:buFont typeface="+mj-lt"/>
              <a:buAutoNum type="alphaUcPeriod"/>
            </a:pPr>
            <a:r>
              <a:rPr lang="en-ID" sz="2000">
                <a:effectLst/>
                <a:latin typeface="Arial" panose="020B0604020202020204" pitchFamily="34" charset="0"/>
                <a:ea typeface="Calibri" panose="020F0502020204030204" pitchFamily="34" charset="0"/>
                <a:cs typeface="Arial" panose="020B0604020202020204" pitchFamily="34" charset="0"/>
              </a:rPr>
              <a:t>Keberagaman dalam Masyarakat Indonesia</a:t>
            </a:r>
          </a:p>
        </p:txBody>
      </p:sp>
      <p:sp>
        <p:nvSpPr>
          <p:cNvPr id="16" name="TextBox 15"/>
          <p:cNvSpPr txBox="1"/>
          <p:nvPr/>
        </p:nvSpPr>
        <p:spPr>
          <a:xfrm>
            <a:off x="3581400" y="758657"/>
            <a:ext cx="5562600" cy="3626185"/>
          </a:xfrm>
          <a:prstGeom prst="rect">
            <a:avLst/>
          </a:prstGeom>
          <a:noFill/>
        </p:spPr>
        <p:txBody>
          <a:bodyPr wrap="square" rtlCol="0">
            <a:spAutoFit/>
          </a:bodyPr>
          <a:lstStyle/>
          <a:p>
            <a:pPr marL="914400">
              <a:lnSpc>
                <a:spcPct val="107000"/>
              </a:lnSpc>
              <a:spcAft>
                <a:spcPts val="800"/>
              </a:spcAft>
            </a:pPr>
            <a:r>
              <a:rPr lang="en-ID" sz="2400">
                <a:latin typeface="Montserrat" panose="00000500000000000000" pitchFamily="2" charset="0"/>
                <a:ea typeface="Calibri" panose="020F0502020204030204" pitchFamily="34" charset="0"/>
                <a:cs typeface="Times New Roman" panose="02020603050405020304" pitchFamily="18" charset="0"/>
              </a:rPr>
              <a:t>Masyarakat tiap daerah umumnya memiliki corak kehidupan yang cenderung berbeda dalam berbagai bidang. Corak kehidupan didasarkan pada nilai-nilai sosial setempat berupa budaya yang khas masyarakat bersangkutan. </a:t>
            </a:r>
          </a:p>
        </p:txBody>
      </p:sp>
      <p:grpSp>
        <p:nvGrpSpPr>
          <p:cNvPr id="17" name="Group 16"/>
          <p:cNvGrpSpPr/>
          <p:nvPr/>
        </p:nvGrpSpPr>
        <p:grpSpPr>
          <a:xfrm>
            <a:off x="0" y="4302125"/>
            <a:ext cx="9144000" cy="841375"/>
            <a:chOff x="0" y="4302125"/>
            <a:chExt cx="9144000" cy="841375"/>
          </a:xfrm>
        </p:grpSpPr>
        <p:grpSp>
          <p:nvGrpSpPr>
            <p:cNvPr id="18" name="Group 17"/>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1"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pic>
        <p:nvPicPr>
          <p:cNvPr id="3" name="Picture 2">
            <a:extLst>
              <a:ext uri="{FF2B5EF4-FFF2-40B4-BE49-F238E27FC236}">
                <a16:creationId xmlns:a16="http://schemas.microsoft.com/office/drawing/2014/main" id="{AC9A4E47-BCB7-4072-B88B-489EADBE2C1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9568"/>
          <a:stretch/>
        </p:blipFill>
        <p:spPr>
          <a:xfrm>
            <a:off x="304800" y="1130197"/>
            <a:ext cx="4008522" cy="2660753"/>
          </a:xfrm>
          <a:prstGeom prst="rect">
            <a:avLst/>
          </a:prstGeom>
        </p:spPr>
      </p:pic>
      <p:sp>
        <p:nvSpPr>
          <p:cNvPr id="10" name="TextBox 9">
            <a:extLst>
              <a:ext uri="{FF2B5EF4-FFF2-40B4-BE49-F238E27FC236}">
                <a16:creationId xmlns:a16="http://schemas.microsoft.com/office/drawing/2014/main" id="{6A2A59D0-A56A-4040-B11A-63F8770277B3}"/>
              </a:ext>
            </a:extLst>
          </p:cNvPr>
          <p:cNvSpPr txBox="1"/>
          <p:nvPr/>
        </p:nvSpPr>
        <p:spPr>
          <a:xfrm>
            <a:off x="304800" y="3790950"/>
            <a:ext cx="1752600" cy="246221"/>
          </a:xfrm>
          <a:prstGeom prst="rect">
            <a:avLst/>
          </a:prstGeom>
          <a:noFill/>
        </p:spPr>
        <p:txBody>
          <a:bodyPr wrap="square" rtlCol="0">
            <a:spAutoFit/>
          </a:bodyPr>
          <a:lstStyle/>
          <a:p>
            <a:r>
              <a:rPr lang="en-US" sz="1000"/>
              <a:t>Sumber: </a:t>
            </a:r>
            <a:r>
              <a:rPr lang="en-US" sz="1000" i="1"/>
              <a:t>shutterstock.com</a:t>
            </a:r>
            <a:endParaRPr lang="en-ID" sz="1000" i="1"/>
          </a:p>
        </p:txBody>
      </p:sp>
    </p:spTree>
    <p:extLst>
      <p:ext uri="{BB962C8B-B14F-4D97-AF65-F5344CB8AC3E}">
        <p14:creationId xmlns:p14="http://schemas.microsoft.com/office/powerpoint/2010/main" val="268821428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25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wipe(left)">
                                      <p:cBhvr>
                                        <p:cTn id="7" dur="325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0" y="133350"/>
            <a:ext cx="5562600" cy="399444"/>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342900" lvl="0" indent="-342900">
              <a:lnSpc>
                <a:spcPct val="107000"/>
              </a:lnSpc>
              <a:spcAft>
                <a:spcPts val="800"/>
              </a:spcAft>
              <a:buFont typeface="+mj-lt"/>
              <a:buAutoNum type="alphaUcPeriod"/>
            </a:pPr>
            <a:r>
              <a:rPr lang="en-ID" sz="2000">
                <a:effectLst/>
                <a:latin typeface="Arial" panose="020B0604020202020204" pitchFamily="34" charset="0"/>
                <a:ea typeface="Calibri" panose="020F0502020204030204" pitchFamily="34" charset="0"/>
                <a:cs typeface="Arial" panose="020B0604020202020204" pitchFamily="34" charset="0"/>
              </a:rPr>
              <a:t>Keberagaman dalam Masyarakat Indonesia</a:t>
            </a:r>
          </a:p>
        </p:txBody>
      </p:sp>
      <p:sp>
        <p:nvSpPr>
          <p:cNvPr id="16" name="TextBox 15"/>
          <p:cNvSpPr txBox="1"/>
          <p:nvPr/>
        </p:nvSpPr>
        <p:spPr>
          <a:xfrm>
            <a:off x="-838200" y="675940"/>
            <a:ext cx="5791200" cy="3626185"/>
          </a:xfrm>
          <a:prstGeom prst="rect">
            <a:avLst/>
          </a:prstGeom>
          <a:noFill/>
        </p:spPr>
        <p:txBody>
          <a:bodyPr wrap="square" rtlCol="0">
            <a:spAutoFit/>
          </a:bodyPr>
          <a:lstStyle/>
          <a:p>
            <a:pPr marL="914400">
              <a:lnSpc>
                <a:spcPct val="107000"/>
              </a:lnSpc>
              <a:spcAft>
                <a:spcPts val="800"/>
              </a:spcAft>
            </a:pPr>
            <a:r>
              <a:rPr lang="en-ID" sz="2400">
                <a:latin typeface="Montserrat" panose="00000500000000000000" pitchFamily="2" charset="0"/>
                <a:ea typeface="Calibri" panose="020F0502020204030204" pitchFamily="34" charset="0"/>
                <a:cs typeface="Times New Roman" panose="02020603050405020304" pitchFamily="18" charset="0"/>
              </a:rPr>
              <a:t>Di Indonesia terdapat enam agama yang resmi, yaitu Islam, Kristen Protestan, Kristen Katolik, Hindu, Buddha, dan Konghucu.  Selain keenam agama resmi tersebut, terdapat pula penghayat kepercayaan kepada Tuhan Yang Maha Esa.</a:t>
            </a:r>
          </a:p>
        </p:txBody>
      </p:sp>
      <p:grpSp>
        <p:nvGrpSpPr>
          <p:cNvPr id="17" name="Group 16"/>
          <p:cNvGrpSpPr/>
          <p:nvPr/>
        </p:nvGrpSpPr>
        <p:grpSpPr>
          <a:xfrm>
            <a:off x="0" y="4302125"/>
            <a:ext cx="9144000" cy="841375"/>
            <a:chOff x="0" y="4302125"/>
            <a:chExt cx="9144000" cy="841375"/>
          </a:xfrm>
        </p:grpSpPr>
        <p:grpSp>
          <p:nvGrpSpPr>
            <p:cNvPr id="18" name="Group 17"/>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1"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pic>
        <p:nvPicPr>
          <p:cNvPr id="3" name="Picture 2">
            <a:extLst>
              <a:ext uri="{FF2B5EF4-FFF2-40B4-BE49-F238E27FC236}">
                <a16:creationId xmlns:a16="http://schemas.microsoft.com/office/drawing/2014/main" id="{A3B40930-BA3B-4174-9B07-C13FE90F4D00}"/>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7819"/>
          <a:stretch/>
        </p:blipFill>
        <p:spPr>
          <a:xfrm>
            <a:off x="4953001" y="787364"/>
            <a:ext cx="3429000" cy="3371615"/>
          </a:xfrm>
          <a:prstGeom prst="rect">
            <a:avLst/>
          </a:prstGeom>
        </p:spPr>
      </p:pic>
      <p:sp>
        <p:nvSpPr>
          <p:cNvPr id="10" name="TextBox 9">
            <a:extLst>
              <a:ext uri="{FF2B5EF4-FFF2-40B4-BE49-F238E27FC236}">
                <a16:creationId xmlns:a16="http://schemas.microsoft.com/office/drawing/2014/main" id="{477A16BA-25F6-417E-BE1D-EED3DBE13CFC}"/>
              </a:ext>
            </a:extLst>
          </p:cNvPr>
          <p:cNvSpPr txBox="1"/>
          <p:nvPr/>
        </p:nvSpPr>
        <p:spPr>
          <a:xfrm>
            <a:off x="4953000" y="4156661"/>
            <a:ext cx="1752600" cy="246221"/>
          </a:xfrm>
          <a:prstGeom prst="rect">
            <a:avLst/>
          </a:prstGeom>
          <a:noFill/>
        </p:spPr>
        <p:txBody>
          <a:bodyPr wrap="square" rtlCol="0">
            <a:spAutoFit/>
          </a:bodyPr>
          <a:lstStyle/>
          <a:p>
            <a:r>
              <a:rPr lang="en-US" sz="1000"/>
              <a:t>Sumber: </a:t>
            </a:r>
            <a:r>
              <a:rPr lang="en-US" sz="1000" i="1"/>
              <a:t>shutterstock.com</a:t>
            </a:r>
            <a:endParaRPr lang="en-ID" sz="1000" i="1"/>
          </a:p>
        </p:txBody>
      </p:sp>
    </p:spTree>
    <p:extLst>
      <p:ext uri="{BB962C8B-B14F-4D97-AF65-F5344CB8AC3E}">
        <p14:creationId xmlns:p14="http://schemas.microsoft.com/office/powerpoint/2010/main" val="2345356455"/>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25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wipe(left)">
                                      <p:cBhvr>
                                        <p:cTn id="7" dur="325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0" y="133350"/>
            <a:ext cx="5562600" cy="399444"/>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342900" lvl="0" indent="-342900">
              <a:lnSpc>
                <a:spcPct val="107000"/>
              </a:lnSpc>
              <a:spcAft>
                <a:spcPts val="800"/>
              </a:spcAft>
              <a:buFont typeface="+mj-lt"/>
              <a:buAutoNum type="alphaUcPeriod"/>
            </a:pPr>
            <a:r>
              <a:rPr lang="en-ID" sz="2000">
                <a:effectLst/>
                <a:latin typeface="Arial" panose="020B0604020202020204" pitchFamily="34" charset="0"/>
                <a:ea typeface="Calibri" panose="020F0502020204030204" pitchFamily="34" charset="0"/>
                <a:cs typeface="Arial" panose="020B0604020202020204" pitchFamily="34" charset="0"/>
              </a:rPr>
              <a:t>Keberagaman dalam Masyarakat Indonesia</a:t>
            </a:r>
          </a:p>
        </p:txBody>
      </p:sp>
      <p:sp>
        <p:nvSpPr>
          <p:cNvPr id="16" name="TextBox 15"/>
          <p:cNvSpPr txBox="1"/>
          <p:nvPr/>
        </p:nvSpPr>
        <p:spPr>
          <a:xfrm>
            <a:off x="0" y="1048256"/>
            <a:ext cx="4419600" cy="3046988"/>
          </a:xfrm>
          <a:prstGeom prst="rect">
            <a:avLst/>
          </a:prstGeom>
          <a:noFill/>
        </p:spPr>
        <p:txBody>
          <a:bodyPr wrap="square" rtlCol="0">
            <a:spAutoFit/>
          </a:bodyPr>
          <a:lstStyle/>
          <a:p>
            <a:pPr algn="r"/>
            <a:r>
              <a:rPr lang="en-ID" sz="2400">
                <a:latin typeface="Montserrat" panose="00000500000000000000" pitchFamily="2" charset="0"/>
                <a:ea typeface="Calibri" panose="020F0502020204030204" pitchFamily="34" charset="0"/>
                <a:cs typeface="Times New Roman" panose="02020603050405020304" pitchFamily="18" charset="0"/>
              </a:rPr>
              <a:t>Menurut Bruce J. Cohen, ras adalah kategori individu yang secara turun-temurun memiliki ciri biologis tertentu yang sama. Bangsa Indonesia sendiri terdiri atas berbagai ras.</a:t>
            </a:r>
            <a:endParaRPr lang="en-US" sz="2400" dirty="0">
              <a:latin typeface="Montserrat" panose="00000500000000000000" pitchFamily="2" charset="0"/>
            </a:endParaRPr>
          </a:p>
        </p:txBody>
      </p:sp>
      <p:grpSp>
        <p:nvGrpSpPr>
          <p:cNvPr id="17" name="Group 16"/>
          <p:cNvGrpSpPr/>
          <p:nvPr/>
        </p:nvGrpSpPr>
        <p:grpSpPr>
          <a:xfrm>
            <a:off x="0" y="4302125"/>
            <a:ext cx="9144000" cy="841375"/>
            <a:chOff x="0" y="4302125"/>
            <a:chExt cx="9144000" cy="841375"/>
          </a:xfrm>
        </p:grpSpPr>
        <p:grpSp>
          <p:nvGrpSpPr>
            <p:cNvPr id="18" name="Group 17"/>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1"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pic>
        <p:nvPicPr>
          <p:cNvPr id="3" name="Picture 2">
            <a:extLst>
              <a:ext uri="{FF2B5EF4-FFF2-40B4-BE49-F238E27FC236}">
                <a16:creationId xmlns:a16="http://schemas.microsoft.com/office/drawing/2014/main" id="{96EED8F0-2541-48FC-AEB5-89E58D8EF0BA}"/>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10029"/>
          <a:stretch/>
        </p:blipFill>
        <p:spPr>
          <a:xfrm>
            <a:off x="4572000" y="973340"/>
            <a:ext cx="4570482" cy="2741410"/>
          </a:xfrm>
          <a:prstGeom prst="rect">
            <a:avLst/>
          </a:prstGeom>
        </p:spPr>
      </p:pic>
      <p:sp>
        <p:nvSpPr>
          <p:cNvPr id="10" name="TextBox 9">
            <a:extLst>
              <a:ext uri="{FF2B5EF4-FFF2-40B4-BE49-F238E27FC236}">
                <a16:creationId xmlns:a16="http://schemas.microsoft.com/office/drawing/2014/main" id="{63AF7DD8-D89C-4710-8B27-00C65BB92773}"/>
              </a:ext>
            </a:extLst>
          </p:cNvPr>
          <p:cNvSpPr txBox="1"/>
          <p:nvPr/>
        </p:nvSpPr>
        <p:spPr>
          <a:xfrm>
            <a:off x="4557486" y="3762216"/>
            <a:ext cx="1752600" cy="246221"/>
          </a:xfrm>
          <a:prstGeom prst="rect">
            <a:avLst/>
          </a:prstGeom>
          <a:noFill/>
        </p:spPr>
        <p:txBody>
          <a:bodyPr wrap="square" rtlCol="0">
            <a:spAutoFit/>
          </a:bodyPr>
          <a:lstStyle/>
          <a:p>
            <a:r>
              <a:rPr lang="en-US" sz="1000"/>
              <a:t>Sumber: </a:t>
            </a:r>
            <a:r>
              <a:rPr lang="en-US" sz="1000" i="1"/>
              <a:t>shutterstock.com</a:t>
            </a:r>
            <a:endParaRPr lang="en-ID" sz="1000" i="1"/>
          </a:p>
        </p:txBody>
      </p:sp>
    </p:spTree>
    <p:extLst>
      <p:ext uri="{BB962C8B-B14F-4D97-AF65-F5344CB8AC3E}">
        <p14:creationId xmlns:p14="http://schemas.microsoft.com/office/powerpoint/2010/main" val="868874170"/>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25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wipe(left)">
                                      <p:cBhvr>
                                        <p:cTn id="7" dur="325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224</TotalTime>
  <Words>1548</Words>
  <Application>Microsoft Office PowerPoint</Application>
  <PresentationFormat>On-screen Show (16:9)</PresentationFormat>
  <Paragraphs>173</Paragraphs>
  <Slides>19</Slides>
  <Notes>18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Arial</vt:lpstr>
      <vt:lpstr>Calibri</vt:lpstr>
      <vt:lpstr>Calibri Light</vt:lpstr>
      <vt:lpstr>Cambria</vt:lpstr>
      <vt:lpstr>Candara</vt:lpstr>
      <vt:lpstr>Montserrat</vt:lpstr>
      <vt:lpstr>Tahoma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Marsella Putri</dc:creator>
  <cp:lastModifiedBy>Rohmad PC</cp:lastModifiedBy>
  <cp:revision>19</cp:revision>
  <dcterms:created xsi:type="dcterms:W3CDTF">2006-08-16T00:00:00Z</dcterms:created>
  <dcterms:modified xsi:type="dcterms:W3CDTF">2022-05-16T16:09:35Z</dcterms:modified>
</cp:coreProperties>
</file>